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69" r:id="rId5"/>
    <p:sldId id="293" r:id="rId6"/>
    <p:sldId id="294" r:id="rId7"/>
    <p:sldId id="308" r:id="rId8"/>
    <p:sldId id="295" r:id="rId9"/>
    <p:sldId id="312" r:id="rId10"/>
    <p:sldId id="313" r:id="rId11"/>
    <p:sldId id="314" r:id="rId12"/>
    <p:sldId id="297" r:id="rId13"/>
    <p:sldId id="298" r:id="rId14"/>
    <p:sldId id="305" r:id="rId15"/>
    <p:sldId id="299" r:id="rId16"/>
    <p:sldId id="304" r:id="rId17"/>
    <p:sldId id="306" r:id="rId18"/>
    <p:sldId id="301" r:id="rId19"/>
    <p:sldId id="302" r:id="rId20"/>
    <p:sldId id="303" r:id="rId21"/>
    <p:sldId id="311" r:id="rId22"/>
    <p:sldId id="307"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5C9B"/>
    <a:srgbClr val="FFB8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FAE30B-051B-46E9-AA87-36535723B588}" v="3" dt="2026-03-24T19:34:08.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redo custSel addSld delSld modSld">
      <pc:chgData name="Abbey Adeogun" userId="69f714ad-ea07-4ede-a590-b650ee343590" providerId="ADAL" clId="{F077BC18-4AD4-4704-A46B-F831DABCC749}" dt="2026-03-04T16:58:10.241" v="518" actId="20577"/>
      <pc:docMkLst>
        <pc:docMk/>
      </pc:docMkLst>
      <pc:sldChg chg="modSp add del mod">
        <pc:chgData name="Abbey Adeogun" userId="69f714ad-ea07-4ede-a590-b650ee343590" providerId="ADAL" clId="{F077BC18-4AD4-4704-A46B-F831DABCC749}" dt="2026-03-04T15:55:05.611" v="477"/>
        <pc:sldMkLst>
          <pc:docMk/>
          <pc:sldMk cId="665212300" sldId="303"/>
        </pc:sldMkLst>
        <pc:graphicFrameChg chg="mod modGraphic">
          <ac:chgData name="Abbey Adeogun" userId="69f714ad-ea07-4ede-a590-b650ee343590" providerId="ADAL" clId="{F077BC18-4AD4-4704-A46B-F831DABCC749}" dt="2026-03-04T15:55:05.611" v="477"/>
          <ac:graphicFrameMkLst>
            <pc:docMk/>
            <pc:sldMk cId="665212300" sldId="303"/>
            <ac:graphicFrameMk id="3" creationId="{3AC94A87-4824-A90A-1F20-9428C172C741}"/>
          </ac:graphicFrameMkLst>
        </pc:graphicFrameChg>
      </pc:sldChg>
      <pc:sldChg chg="addSp delSp modSp add del mod">
        <pc:chgData name="Abbey Adeogun" userId="69f714ad-ea07-4ede-a590-b650ee343590" providerId="ADAL" clId="{F077BC18-4AD4-4704-A46B-F831DABCC749}" dt="2026-03-04T16:58:10.241" v="518" actId="20577"/>
        <pc:sldMkLst>
          <pc:docMk/>
          <pc:sldMk cId="3757852152" sldId="305"/>
        </pc:sldMkLst>
        <pc:spChg chg="mod">
          <ac:chgData name="Abbey Adeogun" userId="69f714ad-ea07-4ede-a590-b650ee343590" providerId="ADAL" clId="{F077BC18-4AD4-4704-A46B-F831DABCC749}" dt="2026-03-04T16:58:10.241" v="518" actId="20577"/>
          <ac:spMkLst>
            <pc:docMk/>
            <pc:sldMk cId="3757852152" sldId="305"/>
            <ac:spMk id="3" creationId="{B15E28EA-7BE6-DD01-5569-1AD4A37536A3}"/>
          </ac:spMkLst>
        </pc:spChg>
      </pc:sldChg>
      <pc:sldChg chg="addSp delSp modSp add mod">
        <pc:chgData name="Abbey Adeogun" userId="69f714ad-ea07-4ede-a590-b650ee343590" providerId="ADAL" clId="{F077BC18-4AD4-4704-A46B-F831DABCC749}" dt="2026-03-04T15:53:48.796" v="476" actId="1076"/>
        <pc:sldMkLst>
          <pc:docMk/>
          <pc:sldMk cId="157080781" sldId="314"/>
        </pc:sldMkLst>
        <pc:spChg chg="add mod">
          <ac:chgData name="Abbey Adeogun" userId="69f714ad-ea07-4ede-a590-b650ee343590" providerId="ADAL" clId="{F077BC18-4AD4-4704-A46B-F831DABCC749}" dt="2026-03-04T15:53:48.796" v="476" actId="1076"/>
          <ac:spMkLst>
            <pc:docMk/>
            <pc:sldMk cId="157080781" sldId="314"/>
            <ac:spMk id="7" creationId="{38B0FFCA-08EE-B8C7-89E4-3FB0BF310539}"/>
          </ac:spMkLst>
        </pc:spChg>
        <pc:spChg chg="mod">
          <ac:chgData name="Abbey Adeogun" userId="69f714ad-ea07-4ede-a590-b650ee343590" providerId="ADAL" clId="{F077BC18-4AD4-4704-A46B-F831DABCC749}" dt="2026-03-04T15:52:18.954" v="469" actId="1076"/>
          <ac:spMkLst>
            <pc:docMk/>
            <pc:sldMk cId="157080781" sldId="314"/>
            <ac:spMk id="9" creationId="{4B9FE449-EC90-88A1-1402-BD74D77FC0FC}"/>
          </ac:spMkLst>
        </pc:spChg>
        <pc:spChg chg="mod">
          <ac:chgData name="Abbey Adeogun" userId="69f714ad-ea07-4ede-a590-b650ee343590" providerId="ADAL" clId="{F077BC18-4AD4-4704-A46B-F831DABCC749}" dt="2026-03-04T15:52:53.649" v="471" actId="1076"/>
          <ac:spMkLst>
            <pc:docMk/>
            <pc:sldMk cId="157080781" sldId="314"/>
            <ac:spMk id="12" creationId="{E91CA64A-38E6-9C76-47F5-9A2C60871769}"/>
          </ac:spMkLst>
        </pc:spChg>
        <pc:picChg chg="add mod">
          <ac:chgData name="Abbey Adeogun" userId="69f714ad-ea07-4ede-a590-b650ee343590" providerId="ADAL" clId="{F077BC18-4AD4-4704-A46B-F831DABCC749}" dt="2026-03-04T15:53:43.702" v="475" actId="1076"/>
          <ac:picMkLst>
            <pc:docMk/>
            <pc:sldMk cId="157080781" sldId="314"/>
            <ac:picMk id="3" creationId="{00A639D8-37E1-C35B-E8E2-92637070963B}"/>
          </ac:picMkLst>
        </pc:picChg>
        <pc:picChg chg="mod">
          <ac:chgData name="Abbey Adeogun" userId="69f714ad-ea07-4ede-a590-b650ee343590" providerId="ADAL" clId="{F077BC18-4AD4-4704-A46B-F831DABCC749}" dt="2026-03-04T15:52:18.954" v="469" actId="1076"/>
          <ac:picMkLst>
            <pc:docMk/>
            <pc:sldMk cId="157080781" sldId="314"/>
            <ac:picMk id="4" creationId="{270465B5-D6BA-C889-29B2-28326B9EA022}"/>
          </ac:picMkLst>
        </pc:picChg>
        <pc:picChg chg="mod">
          <ac:chgData name="Abbey Adeogun" userId="69f714ad-ea07-4ede-a590-b650ee343590" providerId="ADAL" clId="{F077BC18-4AD4-4704-A46B-F831DABCC749}" dt="2026-03-04T15:52:53.649" v="471" actId="1076"/>
          <ac:picMkLst>
            <pc:docMk/>
            <pc:sldMk cId="157080781" sldId="314"/>
            <ac:picMk id="11" creationId="{9A50D6D8-EA17-882F-EAE7-6C277463D82B}"/>
          </ac:picMkLst>
        </pc:pic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34:37.030" v="11" actId="1076"/>
      <pc:docMkLst>
        <pc:docMk/>
      </pc:docMkLst>
      <pc:sldChg chg="modSp mod">
        <pc:chgData name="Rahaf Hakimeh" userId="5d407a7e-ca8b-4097-9884-0184707c77e2" providerId="ADAL" clId="{B2E2206C-98C1-42BC-A0E7-D15ABD6CD87C}" dt="2026-03-24T19:33:32.853" v="1" actId="14734"/>
        <pc:sldMkLst>
          <pc:docMk/>
          <pc:sldMk cId="4065953196" sldId="297"/>
        </pc:sldMkLst>
        <pc:graphicFrameChg chg="modGraphic">
          <ac:chgData name="Rahaf Hakimeh" userId="5d407a7e-ca8b-4097-9884-0184707c77e2" providerId="ADAL" clId="{B2E2206C-98C1-42BC-A0E7-D15ABD6CD87C}" dt="2026-03-24T19:33:32.853" v="1" actId="14734"/>
          <ac:graphicFrameMkLst>
            <pc:docMk/>
            <pc:sldMk cId="4065953196" sldId="297"/>
            <ac:graphicFrameMk id="3" creationId="{E8E5E1C8-8299-AD7F-842A-7B676616D373}"/>
          </ac:graphicFrameMkLst>
        </pc:graphicFrameChg>
      </pc:sldChg>
      <pc:sldChg chg="modSp mod">
        <pc:chgData name="Rahaf Hakimeh" userId="5d407a7e-ca8b-4097-9884-0184707c77e2" providerId="ADAL" clId="{B2E2206C-98C1-42BC-A0E7-D15ABD6CD87C}" dt="2026-03-24T19:33:48.165" v="3" actId="13926"/>
        <pc:sldMkLst>
          <pc:docMk/>
          <pc:sldMk cId="3279128162" sldId="301"/>
        </pc:sldMkLst>
        <pc:spChg chg="mod">
          <ac:chgData name="Rahaf Hakimeh" userId="5d407a7e-ca8b-4097-9884-0184707c77e2" providerId="ADAL" clId="{B2E2206C-98C1-42BC-A0E7-D15ABD6CD87C}" dt="2026-03-24T19:33:48.165" v="3"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3:55.689" v="5" actId="13926"/>
        <pc:sldMkLst>
          <pc:docMk/>
          <pc:sldMk cId="1257660515" sldId="302"/>
        </pc:sldMkLst>
        <pc:spChg chg="mod">
          <ac:chgData name="Rahaf Hakimeh" userId="5d407a7e-ca8b-4097-9884-0184707c77e2" providerId="ADAL" clId="{B2E2206C-98C1-42BC-A0E7-D15ABD6CD87C}" dt="2026-03-24T19:33:55.689" v="5"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4:19.014" v="9" actId="14734"/>
        <pc:sldMkLst>
          <pc:docMk/>
          <pc:sldMk cId="665212300" sldId="303"/>
        </pc:sldMkLst>
        <pc:spChg chg="mod">
          <ac:chgData name="Rahaf Hakimeh" userId="5d407a7e-ca8b-4097-9884-0184707c77e2" providerId="ADAL" clId="{B2E2206C-98C1-42BC-A0E7-D15ABD6CD87C}" dt="2026-03-24T19:34:12.816" v="7"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4:19.014" v="9" actId="14734"/>
          <ac:graphicFrameMkLst>
            <pc:docMk/>
            <pc:sldMk cId="665212300" sldId="303"/>
            <ac:graphicFrameMk id="3" creationId="{3AC94A87-4824-A90A-1F20-9428C172C741}"/>
          </ac:graphicFrameMkLst>
        </pc:graphicFrameChg>
      </pc:sldChg>
      <pc:sldChg chg="modSp mod">
        <pc:chgData name="Rahaf Hakimeh" userId="5d407a7e-ca8b-4097-9884-0184707c77e2" providerId="ADAL" clId="{B2E2206C-98C1-42BC-A0E7-D15ABD6CD87C}" dt="2026-03-24T19:34:37.030" v="11" actId="1076"/>
        <pc:sldMkLst>
          <pc:docMk/>
          <pc:sldMk cId="3340923168" sldId="307"/>
        </pc:sldMkLst>
        <pc:spChg chg="mod">
          <ac:chgData name="Rahaf Hakimeh" userId="5d407a7e-ca8b-4097-9884-0184707c77e2" providerId="ADAL" clId="{B2E2206C-98C1-42BC-A0E7-D15ABD6CD87C}" dt="2026-03-24T19:34:37.030" v="11" actId="1076"/>
          <ac:spMkLst>
            <pc:docMk/>
            <pc:sldMk cId="3340923168" sldId="307"/>
            <ac:spMk id="4" creationId="{21C7198D-4D41-C2DE-9D24-B3A02E279E0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441934"/>
          </a:xfrm>
        </p:spPr>
        <p:txBody>
          <a:bodyPr lIns="91440" tIns="45720" rIns="91440" bIns="45720" anchor="t"/>
          <a:lstStyle/>
          <a:p>
            <a:r>
              <a:rPr lang="en-CA" sz="2800" dirty="0">
                <a:latin typeface="Verdana"/>
                <a:ea typeface="Verdana"/>
              </a:rPr>
              <a:t>Working at Height (Falls and Dropped Objects)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9228708" cy="4394736"/>
          </a:xfrm>
        </p:spPr>
        <p:txBody>
          <a:bodyPr/>
          <a:lstStyle/>
          <a:p>
            <a:pPr marL="0" indent="0">
              <a:buNone/>
            </a:pPr>
            <a:r>
              <a:rPr lang="en-US" b="1" dirty="0"/>
              <a:t>Engineering Controls</a:t>
            </a:r>
          </a:p>
          <a:p>
            <a:r>
              <a:rPr lang="en-US" dirty="0"/>
              <a:t>Guardrails, mid-rails, toe boards</a:t>
            </a:r>
          </a:p>
          <a:p>
            <a:r>
              <a:rPr lang="en-US" dirty="0"/>
              <a:t>Fixed platforms and scaffolds</a:t>
            </a:r>
          </a:p>
          <a:p>
            <a:r>
              <a:rPr lang="en-US" dirty="0"/>
              <a:t>Tool tethering systems</a:t>
            </a:r>
          </a:p>
          <a:p>
            <a:r>
              <a:rPr lang="en-US" dirty="0"/>
              <a:t>Debris nets or catch platforms</a:t>
            </a:r>
          </a:p>
          <a:p>
            <a:r>
              <a:rPr lang="en-US" dirty="0"/>
              <a:t>Covered walkways or barricades</a:t>
            </a:r>
          </a:p>
          <a:p>
            <a:pPr marL="0" indent="0">
              <a:buNone/>
            </a:pPr>
            <a:endParaRPr lang="en-US" b="1" dirty="0"/>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Working at Height permits</a:t>
            </a:r>
          </a:p>
          <a:p>
            <a:r>
              <a:rPr lang="en-US" sz="1800" dirty="0"/>
              <a:t>Dropped Object Prevention Plans</a:t>
            </a:r>
          </a:p>
          <a:p>
            <a:r>
              <a:rPr lang="en-US" sz="1800" dirty="0"/>
              <a:t>Lift and transfer plans</a:t>
            </a:r>
          </a:p>
          <a:p>
            <a:r>
              <a:rPr lang="en-US" sz="1800" dirty="0"/>
              <a:t>Exclusion zone management</a:t>
            </a:r>
          </a:p>
          <a:p>
            <a:r>
              <a:rPr lang="en-US" sz="1800" dirty="0"/>
              <a:t>Competency and learning requirements</a:t>
            </a:r>
          </a:p>
          <a:p>
            <a:r>
              <a:rPr lang="en-US" sz="1800" dirty="0"/>
              <a:t>Consider Direct or Alternative Controls</a:t>
            </a:r>
          </a:p>
          <a:p>
            <a:pPr marL="0" indent="0">
              <a:buFont typeface="Arial" panose="020B0604020202020204" pitchFamily="34" charset="0"/>
              <a:buNone/>
            </a:pPr>
            <a:endParaRPr lang="en-US" sz="1800" b="1" dirty="0"/>
          </a:p>
          <a:p>
            <a:pPr marL="0" indent="0">
              <a:buFont typeface="Arial" panose="020B0604020202020204" pitchFamily="34" charset="0"/>
              <a:buNone/>
            </a:pPr>
            <a:r>
              <a:rPr lang="en-US" sz="1800" b="1" dirty="0"/>
              <a:t>PPE (Last Line of Defense)</a:t>
            </a:r>
          </a:p>
          <a:p>
            <a:r>
              <a:rPr lang="en-US" sz="1800" dirty="0"/>
              <a:t>Full body harness and approved anchorage</a:t>
            </a:r>
          </a:p>
          <a:p>
            <a:r>
              <a:rPr lang="en-US" sz="1800" dirty="0"/>
              <a:t>Lanyards and self-retracting lifelines</a:t>
            </a:r>
          </a:p>
          <a:p>
            <a:r>
              <a:rPr lang="en-US" sz="1800" dirty="0"/>
              <a:t>Hard hats with chin straps</a:t>
            </a:r>
          </a:p>
          <a:p>
            <a:r>
              <a:rPr lang="en-US" sz="1800" dirty="0"/>
              <a:t>Safety footwear</a:t>
            </a:r>
          </a:p>
          <a:p>
            <a:r>
              <a:rPr lang="en-US" sz="1800" dirty="0"/>
              <a:t>Tool lanyards</a:t>
            </a:r>
          </a:p>
        </p:txBody>
      </p:sp>
      <p:pic>
        <p:nvPicPr>
          <p:cNvPr id="5" name="Picture 4">
            <a:extLst>
              <a:ext uri="{FF2B5EF4-FFF2-40B4-BE49-F238E27FC236}">
                <a16:creationId xmlns:a16="http://schemas.microsoft.com/office/drawing/2014/main" id="{590B8EB4-B7C9-BD4B-6CA9-BE5315A34A53}"/>
              </a:ext>
            </a:extLst>
          </p:cNvPr>
          <p:cNvPicPr>
            <a:picLocks noChangeAspect="1"/>
          </p:cNvPicPr>
          <p:nvPr/>
        </p:nvPicPr>
        <p:blipFill rotWithShape="1">
          <a:blip r:embed="rId2"/>
          <a:srcRect l="808" t="5636" r="50000" b="5152"/>
          <a:stretch/>
        </p:blipFill>
        <p:spPr>
          <a:xfrm>
            <a:off x="6761423" y="2012900"/>
            <a:ext cx="4997395" cy="2832200"/>
          </a:xfrm>
          <a:prstGeom prst="rect">
            <a:avLst/>
          </a:prstGeom>
        </p:spPr>
      </p:pic>
    </p:spTree>
    <p:extLst>
      <p:ext uri="{BB962C8B-B14F-4D97-AF65-F5344CB8AC3E}">
        <p14:creationId xmlns:p14="http://schemas.microsoft.com/office/powerpoint/2010/main" val="3757852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dirty="0"/>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1062277"/>
            <a:ext cx="8500630" cy="5423986"/>
          </a:xfrm>
        </p:spPr>
        <p:txBody>
          <a:bodyPr/>
          <a:lstStyle/>
          <a:p>
            <a:pPr marL="0" indent="0">
              <a:buNone/>
            </a:pPr>
            <a:r>
              <a:rPr lang="en-US" b="1" dirty="0"/>
              <a:t>Workers</a:t>
            </a:r>
          </a:p>
          <a:p>
            <a:r>
              <a:rPr lang="en-US" dirty="0"/>
              <a:t>Follow working at height process designs</a:t>
            </a:r>
          </a:p>
          <a:p>
            <a:r>
              <a:rPr lang="en-US" dirty="0"/>
              <a:t>Inspect fall protection and tools before use</a:t>
            </a:r>
          </a:p>
          <a:p>
            <a:r>
              <a:rPr lang="en-US" dirty="0"/>
              <a:t>Maintain three points of contact</a:t>
            </a:r>
          </a:p>
          <a:p>
            <a:r>
              <a:rPr lang="en-US" dirty="0"/>
              <a:t>Secure tools and materials</a:t>
            </a:r>
          </a:p>
          <a:p>
            <a:r>
              <a:rPr lang="en-US" dirty="0"/>
              <a:t>Stop work if safeguards are missing or ineffective</a:t>
            </a:r>
          </a:p>
          <a:p>
            <a:pPr marL="0" indent="0">
              <a:buNone/>
            </a:pPr>
            <a:r>
              <a:rPr lang="en-US" b="1" dirty="0"/>
              <a:t>Leaders</a:t>
            </a:r>
          </a:p>
          <a:p>
            <a:r>
              <a:rPr lang="en-US" dirty="0"/>
              <a:t>Verify permits and plans are in place</a:t>
            </a:r>
          </a:p>
          <a:p>
            <a:r>
              <a:rPr lang="en-US" dirty="0"/>
              <a:t>Confirm people are trained and competent</a:t>
            </a:r>
          </a:p>
          <a:p>
            <a:r>
              <a:rPr lang="en-US" dirty="0"/>
              <a:t>Ensure safeguards are installed and maintained</a:t>
            </a:r>
          </a:p>
          <a:p>
            <a:r>
              <a:rPr lang="en-US" dirty="0"/>
              <a:t>Monitor conditions and behaviors</a:t>
            </a:r>
          </a:p>
          <a:p>
            <a:r>
              <a:rPr lang="en-US" dirty="0"/>
              <a:t>Reinforce stopping work authority</a:t>
            </a:r>
          </a:p>
        </p:txBody>
      </p:sp>
    </p:spTree>
    <p:extLst>
      <p:ext uri="{BB962C8B-B14F-4D97-AF65-F5344CB8AC3E}">
        <p14:creationId xmlns:p14="http://schemas.microsoft.com/office/powerpoint/2010/main" val="44083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dirty="0"/>
              <a:t>Learning from Incidents</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3993482"/>
          </a:xfrm>
        </p:spPr>
        <p:txBody>
          <a:bodyPr/>
          <a:lstStyle/>
          <a:p>
            <a:r>
              <a:rPr lang="en-US" dirty="0"/>
              <a:t>Most dropped object incidents involve hand tools</a:t>
            </a:r>
          </a:p>
          <a:p>
            <a:r>
              <a:rPr lang="en-US" dirty="0"/>
              <a:t>Falls often occur during short-duration or “routine” tasks</a:t>
            </a:r>
          </a:p>
          <a:p>
            <a:r>
              <a:rPr lang="en-US" dirty="0"/>
              <a:t>Drift increases risk</a:t>
            </a:r>
          </a:p>
          <a:p>
            <a:r>
              <a:rPr lang="en-US" dirty="0"/>
              <a:t>Near misses are early warnings — treat them seriously</a:t>
            </a:r>
          </a:p>
        </p:txBody>
      </p:sp>
      <p:pic>
        <p:nvPicPr>
          <p:cNvPr id="5" name="Picture 4">
            <a:extLst>
              <a:ext uri="{FF2B5EF4-FFF2-40B4-BE49-F238E27FC236}">
                <a16:creationId xmlns:a16="http://schemas.microsoft.com/office/drawing/2014/main" id="{9F568C04-2079-10A5-A038-E09912958921}"/>
              </a:ext>
            </a:extLst>
          </p:cNvPr>
          <p:cNvPicPr>
            <a:picLocks noChangeAspect="1"/>
          </p:cNvPicPr>
          <p:nvPr/>
        </p:nvPicPr>
        <p:blipFill>
          <a:blip r:embed="rId2"/>
          <a:srcRect l="5886" t="31158"/>
          <a:stretch>
            <a:fillRect/>
          </a:stretch>
        </p:blipFill>
        <p:spPr>
          <a:xfrm>
            <a:off x="3487685" y="3697021"/>
            <a:ext cx="4601637" cy="2705878"/>
          </a:xfrm>
          <a:prstGeom prst="rect">
            <a:avLst/>
          </a:prstGeom>
        </p:spPr>
      </p:pic>
    </p:spTree>
    <p:extLst>
      <p:ext uri="{BB962C8B-B14F-4D97-AF65-F5344CB8AC3E}">
        <p14:creationId xmlns:p14="http://schemas.microsoft.com/office/powerpoint/2010/main" val="3403256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616459150"/>
              </p:ext>
            </p:extLst>
          </p:nvPr>
        </p:nvGraphicFramePr>
        <p:xfrm>
          <a:off x="665698" y="758030"/>
          <a:ext cx="10860604" cy="412454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dirty="0"/>
                        <a:t>Hazard Prevention Questions</a:t>
                      </a:r>
                    </a:p>
                  </a:txBody>
                  <a:tcPr/>
                </a:tc>
                <a:tc>
                  <a:txBody>
                    <a:bodyPr/>
                    <a:lstStyle/>
                    <a:p>
                      <a:r>
                        <a:rPr lang="en-CA" dirty="0"/>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Are work areas at height protected by guard rails, or are people adequately secured when working at height? E.g., harness, lanyard.</a:t>
                      </a:r>
                    </a:p>
                    <a:p>
                      <a:pPr marL="285750" indent="-285750">
                        <a:buFont typeface="Arial" panose="020B0604020202020204" pitchFamily="34" charset="0"/>
                        <a:buChar char="•"/>
                      </a:pPr>
                      <a:r>
                        <a:rPr lang="en-US" sz="1600" dirty="0">
                          <a:solidFill>
                            <a:srgbClr val="101820"/>
                          </a:solidFill>
                        </a:rPr>
                        <a:t>Are people adequately protected from falling through a working surface to a lower level? E.g., openings in grating surfaces, or roof work on fragile walking/working surfaces.</a:t>
                      </a:r>
                    </a:p>
                    <a:p>
                      <a:pPr marL="285750" indent="-285750">
                        <a:buFont typeface="Arial" panose="020B0604020202020204" pitchFamily="34" charset="0"/>
                        <a:buChar char="•"/>
                      </a:pPr>
                      <a:r>
                        <a:rPr lang="en-US" sz="1600" dirty="0">
                          <a:solidFill>
                            <a:srgbClr val="101820"/>
                          </a:solidFill>
                        </a:rPr>
                        <a:t>Has a drop zone been established under any work being performed at height?</a:t>
                      </a:r>
                    </a:p>
                    <a:p>
                      <a:pPr marL="285750" indent="-285750">
                        <a:buFont typeface="Arial" panose="020B0604020202020204" pitchFamily="34" charset="0"/>
                        <a:buChar char="•"/>
                      </a:pPr>
                      <a:r>
                        <a:rPr lang="en-US" sz="1600" dirty="0">
                          <a:solidFill>
                            <a:srgbClr val="101820"/>
                          </a:solidFill>
                        </a:rPr>
                        <a:t>During use or transfer, have all tools, equipment and materials been secured or prevented from falling? E.g., tool lanyards, netting, or tool bags.</a:t>
                      </a:r>
                    </a:p>
                    <a:p>
                      <a:pPr marL="285750" indent="-285750">
                        <a:buFont typeface="Arial" panose="020B0604020202020204" pitchFamily="34" charset="0"/>
                        <a:buChar char="•"/>
                      </a:pPr>
                      <a:r>
                        <a:rPr lang="en-US" sz="1600" dirty="0">
                          <a:solidFill>
                            <a:srgbClr val="101820"/>
                          </a:solidFill>
                        </a:rPr>
                        <a:t>Are your anchor points approved for the intended purpose?</a:t>
                      </a:r>
                    </a:p>
                  </a:txBody>
                  <a:tcPr/>
                </a:tc>
                <a:tc>
                  <a:txBody>
                    <a:bodyPr/>
                    <a:lstStyle/>
                    <a:p>
                      <a:pPr marL="0" indent="0">
                        <a:buFont typeface="Arial" panose="020B0604020202020204" pitchFamily="34" charset="0"/>
                        <a:buNone/>
                      </a:pPr>
                      <a:r>
                        <a:rPr lang="en-US" sz="1600" b="1" dirty="0">
                          <a:solidFill>
                            <a:srgbClr val="101820"/>
                          </a:solidFill>
                        </a:rPr>
                        <a:t>Fall Prevention or Protection:</a:t>
                      </a:r>
                    </a:p>
                    <a:p>
                      <a:pPr marL="285750" indent="-285750">
                        <a:buFont typeface="Arial" panose="020B0604020202020204" pitchFamily="34" charset="0"/>
                        <a:buChar char="•"/>
                      </a:pPr>
                      <a:r>
                        <a:rPr lang="en-US" sz="1600" b="0" dirty="0">
                          <a:solidFill>
                            <a:srgbClr val="101820"/>
                          </a:solidFill>
                        </a:rPr>
                        <a:t>Prevent falls with guardrails or personal fall prevention/protection equipment.</a:t>
                      </a:r>
                    </a:p>
                    <a:p>
                      <a:pPr marL="0" indent="0">
                        <a:buFont typeface="Arial" panose="020B0604020202020204" pitchFamily="34" charset="0"/>
                        <a:buNone/>
                      </a:pPr>
                      <a:r>
                        <a:rPr lang="en-US" sz="1600" b="1" dirty="0">
                          <a:solidFill>
                            <a:srgbClr val="101820"/>
                          </a:solidFill>
                        </a:rPr>
                        <a:t>Working Surface Safety:</a:t>
                      </a:r>
                    </a:p>
                    <a:p>
                      <a:pPr marL="285750" indent="-285750">
                        <a:buFont typeface="Arial" panose="020B0604020202020204" pitchFamily="34" charset="0"/>
                        <a:buChar char="•"/>
                      </a:pPr>
                      <a:r>
                        <a:rPr lang="en-US" sz="1600" b="0" dirty="0">
                          <a:solidFill>
                            <a:srgbClr val="101820"/>
                          </a:solidFill>
                        </a:rPr>
                        <a:t>Protect against falling through fragile surfaces or openings.</a:t>
                      </a:r>
                    </a:p>
                    <a:p>
                      <a:pPr marL="0" indent="0">
                        <a:buFont typeface="Arial" panose="020B0604020202020204" pitchFamily="34" charset="0"/>
                        <a:buNone/>
                      </a:pPr>
                      <a:r>
                        <a:rPr lang="en-US" sz="1600" b="1" dirty="0">
                          <a:solidFill>
                            <a:srgbClr val="101820"/>
                          </a:solidFill>
                        </a:rPr>
                        <a:t>Exclusion/Red Zone:</a:t>
                      </a:r>
                    </a:p>
                    <a:p>
                      <a:pPr marL="285750" indent="-285750">
                        <a:buFont typeface="Arial" panose="020B0604020202020204" pitchFamily="34" charset="0"/>
                        <a:buChar char="•"/>
                      </a:pPr>
                      <a:r>
                        <a:rPr lang="en-US" sz="1600" b="0" dirty="0">
                          <a:solidFill>
                            <a:srgbClr val="101820"/>
                          </a:solidFill>
                        </a:rPr>
                        <a:t>Establish drop zones below working at height areas.</a:t>
                      </a:r>
                    </a:p>
                    <a:p>
                      <a:pPr marL="0" indent="0">
                        <a:buFont typeface="Arial" panose="020B0604020202020204" pitchFamily="34" charset="0"/>
                        <a:buNone/>
                      </a:pPr>
                      <a:r>
                        <a:rPr lang="en-US" sz="1600" b="1" dirty="0">
                          <a:solidFill>
                            <a:srgbClr val="101820"/>
                          </a:solidFill>
                        </a:rPr>
                        <a:t>Secure Tools:</a:t>
                      </a:r>
                    </a:p>
                    <a:p>
                      <a:pPr marL="285750" indent="-285750">
                        <a:buFont typeface="Arial" panose="020B0604020202020204" pitchFamily="34" charset="0"/>
                        <a:buChar char="•"/>
                      </a:pPr>
                      <a:r>
                        <a:rPr lang="en-US" sz="1600" b="0" dirty="0">
                          <a:solidFill>
                            <a:srgbClr val="101820"/>
                          </a:solidFill>
                        </a:rPr>
                        <a:t>Safely transfer tools and materials using bags or secured containment systems. Secure tools and equipment used while working at height.</a:t>
                      </a:r>
                    </a:p>
                    <a:p>
                      <a:pPr marL="0" indent="0">
                        <a:buFont typeface="Arial" panose="020B0604020202020204" pitchFamily="34" charset="0"/>
                        <a:buNone/>
                      </a:pPr>
                      <a:r>
                        <a:rPr lang="en-US" sz="1600" b="1" dirty="0">
                          <a:solidFill>
                            <a:srgbClr val="101820"/>
                          </a:solidFill>
                        </a:rPr>
                        <a:t>Anchor Points:</a:t>
                      </a:r>
                    </a:p>
                    <a:p>
                      <a:pPr marL="285750" indent="-285750">
                        <a:buFont typeface="Arial" panose="020B0604020202020204" pitchFamily="34" charset="0"/>
                        <a:buChar char="•"/>
                      </a:pPr>
                      <a:r>
                        <a:rPr lang="en-US" sz="1600" b="0" dirty="0">
                          <a:solidFill>
                            <a:srgbClr val="101820"/>
                          </a:solidFill>
                        </a:rPr>
                        <a:t>Only use approved anchor points for their intended purpose.</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90210" y="5726466"/>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597251500"/>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1</a:t>
                      </a:r>
                    </a:p>
                  </a:txBody>
                  <a:tcPr/>
                </a:tc>
                <a:tc>
                  <a:txBody>
                    <a:bodyPr/>
                    <a:lstStyle/>
                    <a:p>
                      <a:r>
                        <a:rPr lang="en-CA" sz="1400" dirty="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dirty="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3100906571"/>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3</a:t>
                      </a:r>
                    </a:p>
                  </a:txBody>
                  <a:tcPr/>
                </a:tc>
                <a:tc>
                  <a:txBody>
                    <a:bodyPr/>
                    <a:lstStyle/>
                    <a:p>
                      <a:r>
                        <a:rPr lang="en-CA" sz="1400" dirty="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dirty="0">
                          <a:solidFill>
                            <a:srgbClr val="101820"/>
                          </a:solidFill>
                        </a:rPr>
                        <a:t>4</a:t>
                      </a:r>
                    </a:p>
                  </a:txBody>
                  <a:tcPr/>
                </a:tc>
                <a:tc>
                  <a:txBody>
                    <a:bodyPr/>
                    <a:lstStyle/>
                    <a:p>
                      <a:r>
                        <a:rPr lang="en-CA" sz="1400" dirty="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dirty="0"/>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3356110826"/>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614493">
                  <a:extLst>
                    <a:ext uri="{9D8B030D-6E8A-4147-A177-3AD203B41FA5}">
                      <a16:colId xmlns:a16="http://schemas.microsoft.com/office/drawing/2014/main" val="3643448391"/>
                    </a:ext>
                  </a:extLst>
                </a:gridCol>
                <a:gridCol w="4550694">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dirty="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sz="3600" dirty="0"/>
              <a:t>Questions &amp; Additional Considerations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5573651" cy="5323009"/>
          </a:xfrm>
        </p:spPr>
        <p:txBody>
          <a:bodyPr/>
          <a:lstStyle/>
          <a:p>
            <a:pPr marL="0" indent="0">
              <a:buNone/>
            </a:pPr>
            <a:r>
              <a:rPr lang="en-US" b="1" dirty="0"/>
              <a:t>Questions</a:t>
            </a:r>
          </a:p>
          <a:p>
            <a:pPr marL="0" indent="0">
              <a:buNone/>
            </a:pPr>
            <a:r>
              <a:rPr lang="en-US" dirty="0"/>
              <a:t>Ask these questions:</a:t>
            </a:r>
          </a:p>
          <a:p>
            <a:r>
              <a:rPr lang="en-US" dirty="0"/>
              <a:t>Is every tool secured?</a:t>
            </a:r>
          </a:p>
          <a:p>
            <a:r>
              <a:rPr lang="en-US" dirty="0"/>
              <a:t>Are materials stacked and stored properly?</a:t>
            </a:r>
          </a:p>
          <a:p>
            <a:r>
              <a:rPr lang="en-US" dirty="0"/>
              <a:t>Could vibration or wind dislodge anything?</a:t>
            </a:r>
          </a:p>
          <a:p>
            <a:r>
              <a:rPr lang="en-US" dirty="0"/>
              <a:t>Are people below aware of overhead work?</a:t>
            </a:r>
          </a:p>
          <a:p>
            <a:pPr marL="0" indent="0">
              <a:buNone/>
            </a:pPr>
            <a:endParaRPr lang="en-US" dirty="0"/>
          </a:p>
          <a:p>
            <a:pPr marL="0" indent="0">
              <a:buNone/>
            </a:pPr>
            <a:r>
              <a:rPr lang="en-US" b="1" dirty="0"/>
              <a:t>Key DROPS principles:</a:t>
            </a:r>
          </a:p>
          <a:p>
            <a:r>
              <a:rPr lang="en-US" dirty="0"/>
              <a:t>Secure it</a:t>
            </a:r>
          </a:p>
          <a:p>
            <a:r>
              <a:rPr lang="en-US" dirty="0"/>
              <a:t>Separate it</a:t>
            </a:r>
          </a:p>
          <a:p>
            <a:r>
              <a:rPr lang="en-US" dirty="0"/>
              <a:t>Eliminate it where possible</a:t>
            </a:r>
          </a:p>
          <a:p>
            <a:pPr marL="0" indent="0">
              <a:buNone/>
            </a:pPr>
            <a:endParaRPr lang="en-US" dirty="0"/>
          </a:p>
          <a:p>
            <a:pPr marL="0" indent="0">
              <a:buNone/>
            </a:pPr>
            <a:endParaRPr lang="en-US" dirty="0"/>
          </a:p>
        </p:txBody>
      </p:sp>
      <p:sp>
        <p:nvSpPr>
          <p:cNvPr id="3" name="Text Placeholder 3">
            <a:extLst>
              <a:ext uri="{FF2B5EF4-FFF2-40B4-BE49-F238E27FC236}">
                <a16:creationId xmlns:a16="http://schemas.microsoft.com/office/drawing/2014/main" id="{3055C87D-0DAC-63FF-9BA9-F311087C320A}"/>
              </a:ext>
            </a:extLst>
          </p:cNvPr>
          <p:cNvSpPr txBox="1">
            <a:spLocks/>
          </p:cNvSpPr>
          <p:nvPr/>
        </p:nvSpPr>
        <p:spPr>
          <a:xfrm>
            <a:off x="6727075" y="1254398"/>
            <a:ext cx="5242106" cy="5323009"/>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err="1"/>
              <a:t>LoF</a:t>
            </a:r>
            <a:r>
              <a:rPr lang="en-US" b="1" dirty="0"/>
              <a:t> Awareness</a:t>
            </a:r>
          </a:p>
          <a:p>
            <a:pPr marL="0" indent="0">
              <a:buFont typeface="Arial" panose="020B0604020202020204" pitchFamily="34" charset="0"/>
              <a:buNone/>
            </a:pPr>
            <a:r>
              <a:rPr lang="en-US" dirty="0"/>
              <a:t>Dropped objects place people directly in the line of fire.</a:t>
            </a:r>
          </a:p>
          <a:p>
            <a:r>
              <a:rPr lang="en-US" dirty="0"/>
              <a:t>Never work or walk under suspended or overhead tasks</a:t>
            </a:r>
          </a:p>
          <a:p>
            <a:r>
              <a:rPr lang="en-US" dirty="0"/>
              <a:t>Respect barricades and exclusion zones</a:t>
            </a:r>
          </a:p>
          <a:p>
            <a:r>
              <a:rPr lang="en-US" dirty="0"/>
              <a:t>Look up before entering work areas</a:t>
            </a:r>
          </a:p>
          <a:p>
            <a:r>
              <a:rPr lang="en-US" dirty="0"/>
              <a:t>Speak up if you see an unprotected overhead hazard</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4130794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dirty="0"/>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08230" y="1192927"/>
            <a:ext cx="8251218" cy="5258322"/>
          </a:xfrm>
        </p:spPr>
        <p:txBody>
          <a:bodyPr/>
          <a:lstStyle/>
          <a:p>
            <a:pPr marL="0" indent="0">
              <a:buNone/>
            </a:pPr>
            <a:r>
              <a:rPr lang="en-US" b="1" dirty="0"/>
              <a:t>Stop Work Criteria</a:t>
            </a:r>
          </a:p>
          <a:p>
            <a:pPr marL="0" indent="0">
              <a:buNone/>
            </a:pPr>
            <a:r>
              <a:rPr lang="en-US" dirty="0"/>
              <a:t>Stop work immediately if:</a:t>
            </a:r>
          </a:p>
          <a:p>
            <a:r>
              <a:rPr lang="en-US" dirty="0"/>
              <a:t>Fall protection is missing or damaged</a:t>
            </a:r>
          </a:p>
          <a:p>
            <a:r>
              <a:rPr lang="en-US" dirty="0"/>
              <a:t>Tools or materials are unsecured</a:t>
            </a:r>
          </a:p>
          <a:p>
            <a:r>
              <a:rPr lang="en-US" dirty="0"/>
              <a:t>Exclusion zones are not in place or breached</a:t>
            </a:r>
          </a:p>
          <a:p>
            <a:r>
              <a:rPr lang="en-US" dirty="0"/>
              <a:t>Conditions change and increase risk</a:t>
            </a:r>
          </a:p>
          <a:p>
            <a:r>
              <a:rPr lang="en-US" dirty="0"/>
              <a:t>You are unsure how to proceed safely</a:t>
            </a:r>
          </a:p>
          <a:p>
            <a:pPr marL="0" indent="0">
              <a:buNone/>
            </a:pPr>
            <a:endParaRPr lang="en-US" b="1" dirty="0"/>
          </a:p>
          <a:p>
            <a:pPr marL="0" indent="0">
              <a:buNone/>
            </a:pPr>
            <a:r>
              <a:rPr lang="en-US" b="1" dirty="0"/>
              <a:t>Key Takeaways</a:t>
            </a:r>
          </a:p>
          <a:p>
            <a:r>
              <a:rPr lang="en-US" dirty="0"/>
              <a:t>Working at height exposes everyone, not just those elevated</a:t>
            </a:r>
          </a:p>
          <a:p>
            <a:r>
              <a:rPr lang="en-US" dirty="0"/>
              <a:t>Falls and dropped objects are predictable and preventable</a:t>
            </a:r>
          </a:p>
          <a:p>
            <a:r>
              <a:rPr lang="en-US" dirty="0"/>
              <a:t>Strong planning, proper safeguards, and worker engagement save lives</a:t>
            </a:r>
          </a:p>
          <a:p>
            <a:r>
              <a:rPr lang="en-US" dirty="0"/>
              <a:t>If it can fall, it must be secured — or removed</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4092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dirty="0"/>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dirty="0"/>
              <a:t>To reduce the risk of falls from height and dropped objects by </a:t>
            </a:r>
          </a:p>
          <a:p>
            <a:r>
              <a:rPr lang="en-US" dirty="0"/>
              <a:t>strengthening hazard recognition, </a:t>
            </a:r>
          </a:p>
          <a:p>
            <a:r>
              <a:rPr lang="en-US" dirty="0"/>
              <a:t>planning, </a:t>
            </a:r>
          </a:p>
          <a:p>
            <a:r>
              <a:rPr lang="en-US" dirty="0"/>
              <a:t>safeguards, and </a:t>
            </a:r>
          </a:p>
          <a:p>
            <a:r>
              <a:rPr lang="en-US" dirty="0"/>
              <a:t>worker engagement when tasks are performed at elevation.</a:t>
            </a:r>
          </a:p>
        </p:txBody>
      </p:sp>
      <p:pic>
        <p:nvPicPr>
          <p:cNvPr id="6" name="Picture 5">
            <a:extLst>
              <a:ext uri="{FF2B5EF4-FFF2-40B4-BE49-F238E27FC236}">
                <a16:creationId xmlns:a16="http://schemas.microsoft.com/office/drawing/2014/main" id="{2405CDE9-4CA7-6729-BF9E-0494568AC3CA}"/>
              </a:ext>
            </a:extLst>
          </p:cNvPr>
          <p:cNvPicPr>
            <a:picLocks noChangeAspect="1"/>
          </p:cNvPicPr>
          <p:nvPr/>
        </p:nvPicPr>
        <p:blipFill>
          <a:blip r:embed="rId2"/>
          <a:stretch>
            <a:fillRect/>
          </a:stretch>
        </p:blipFill>
        <p:spPr>
          <a:xfrm>
            <a:off x="3666116" y="3429000"/>
            <a:ext cx="3557187" cy="3100792"/>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dirty="0"/>
              <a:t>Why This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Working at height introduces two critical risks:</a:t>
            </a:r>
          </a:p>
          <a:p>
            <a:r>
              <a:rPr lang="en-US" dirty="0"/>
              <a:t>Falls — a leading cause of serious injury and fatality</a:t>
            </a:r>
          </a:p>
          <a:p>
            <a:r>
              <a:rPr lang="en-US" dirty="0"/>
              <a:t>Dropped objects — often invisible hazards that can strike people below</a:t>
            </a:r>
          </a:p>
          <a:p>
            <a:pPr marL="0" indent="0">
              <a:buNone/>
            </a:pPr>
            <a:r>
              <a:rPr lang="en-US" dirty="0"/>
              <a:t>These hazards frequently occur together and can impact:</a:t>
            </a:r>
          </a:p>
          <a:p>
            <a:r>
              <a:rPr lang="en-US" dirty="0"/>
              <a:t>People at height</a:t>
            </a:r>
          </a:p>
          <a:p>
            <a:r>
              <a:rPr lang="en-US" dirty="0"/>
              <a:t>People below</a:t>
            </a:r>
          </a:p>
          <a:p>
            <a:r>
              <a:rPr lang="en-US" dirty="0"/>
              <a:t>Equipment, structures, and operations</a:t>
            </a:r>
          </a:p>
          <a:p>
            <a:pPr marL="0" indent="0">
              <a:buNone/>
            </a:pPr>
            <a:endParaRPr lang="en-US" dirty="0"/>
          </a:p>
        </p:txBody>
      </p:sp>
      <p:pic>
        <p:nvPicPr>
          <p:cNvPr id="3" name="Picture 2" descr="DROPS">
            <a:extLst>
              <a:ext uri="{FF2B5EF4-FFF2-40B4-BE49-F238E27FC236}">
                <a16:creationId xmlns:a16="http://schemas.microsoft.com/office/drawing/2014/main" id="{57CD7119-5D35-CB84-4EC7-79D26E52C6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9366" y="3241532"/>
            <a:ext cx="2395582" cy="3123583"/>
          </a:xfrm>
          <a:prstGeom prst="rect">
            <a:avLst/>
          </a:prstGeom>
          <a:solidFill>
            <a:srgbClr val="FFFFFF">
              <a:shade val="85000"/>
            </a:srgbClr>
          </a:solidFill>
          <a:ln w="88900" cap="sq">
            <a:no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3" y="205567"/>
            <a:ext cx="9162870" cy="799297"/>
          </a:xfrm>
        </p:spPr>
        <p:txBody>
          <a:bodyPr/>
          <a:lstStyle/>
          <a:p>
            <a:r>
              <a:rPr lang="en-CA" dirty="0"/>
              <a:t>Scope</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dirty="0"/>
              <a:t>This activity applies to all tasks involving:</a:t>
            </a:r>
          </a:p>
          <a:p>
            <a:r>
              <a:rPr lang="en-US" dirty="0"/>
              <a:t>Work above ground or floor level</a:t>
            </a:r>
          </a:p>
          <a:p>
            <a:r>
              <a:rPr lang="en-US" dirty="0"/>
              <a:t>Use of ladders, scaffolds, platforms, or elevated work areas</a:t>
            </a:r>
          </a:p>
          <a:p>
            <a:r>
              <a:rPr lang="en-US" dirty="0"/>
              <a:t>Tasks where tools, materials, or equipment could fall</a:t>
            </a:r>
          </a:p>
          <a:p>
            <a:pPr marL="0" indent="0">
              <a:buNone/>
            </a:pPr>
            <a:endParaRPr lang="en-US" dirty="0"/>
          </a:p>
        </p:txBody>
      </p:sp>
    </p:spTree>
    <p:extLst>
      <p:ext uri="{BB962C8B-B14F-4D97-AF65-F5344CB8AC3E}">
        <p14:creationId xmlns:p14="http://schemas.microsoft.com/office/powerpoint/2010/main" val="994163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Common Hazards</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5347310" cy="4725715"/>
          </a:xfrm>
        </p:spPr>
        <p:txBody>
          <a:bodyPr/>
          <a:lstStyle/>
          <a:p>
            <a:pPr marL="0" indent="0">
              <a:buNone/>
            </a:pPr>
            <a:r>
              <a:rPr lang="en-US" b="1" dirty="0"/>
              <a:t>Falls from Height</a:t>
            </a:r>
          </a:p>
          <a:p>
            <a:pPr marL="0"/>
            <a:r>
              <a:rPr lang="en-US" dirty="0"/>
              <a:t>Unprotected edges or openings</a:t>
            </a:r>
          </a:p>
          <a:p>
            <a:pPr marL="0"/>
            <a:r>
              <a:rPr lang="en-US" dirty="0"/>
              <a:t>Inadequate guardrails or toe boards</a:t>
            </a:r>
          </a:p>
          <a:p>
            <a:pPr marL="0"/>
            <a:r>
              <a:rPr lang="en-US" dirty="0"/>
              <a:t>Improper ladder selection or setup</a:t>
            </a:r>
          </a:p>
          <a:p>
            <a:pPr marL="0"/>
            <a:r>
              <a:rPr lang="en-US" dirty="0"/>
              <a:t>Poor footing, slippery surfaces</a:t>
            </a:r>
          </a:p>
          <a:p>
            <a:pPr marL="0"/>
            <a:r>
              <a:rPr lang="en-US" dirty="0"/>
              <a:t>Fatigue, rushed work, or loss of balance</a:t>
            </a:r>
          </a:p>
          <a:p>
            <a:pPr>
              <a:buNone/>
            </a:pPr>
            <a:endParaRPr lang="en-US" dirty="0"/>
          </a:p>
        </p:txBody>
      </p:sp>
      <p:sp>
        <p:nvSpPr>
          <p:cNvPr id="3" name="Text Placeholder 3">
            <a:extLst>
              <a:ext uri="{FF2B5EF4-FFF2-40B4-BE49-F238E27FC236}">
                <a16:creationId xmlns:a16="http://schemas.microsoft.com/office/drawing/2014/main" id="{F5A67E90-FE6B-1BE3-A437-BD8E16517E81}"/>
              </a:ext>
            </a:extLst>
          </p:cNvPr>
          <p:cNvSpPr txBox="1">
            <a:spLocks/>
          </p:cNvSpPr>
          <p:nvPr/>
        </p:nvSpPr>
        <p:spPr>
          <a:xfrm>
            <a:off x="6844690" y="1187030"/>
            <a:ext cx="5347310" cy="4725715"/>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Dropped Objects</a:t>
            </a:r>
          </a:p>
          <a:p>
            <a:pPr marL="0"/>
            <a:r>
              <a:rPr lang="en-US" dirty="0"/>
              <a:t>Hand tools not secured</a:t>
            </a:r>
          </a:p>
          <a:p>
            <a:pPr marL="0"/>
            <a:r>
              <a:rPr lang="en-US" dirty="0"/>
              <a:t>Loose materials or components</a:t>
            </a:r>
          </a:p>
          <a:p>
            <a:pPr marL="0"/>
            <a:r>
              <a:rPr lang="en-US" dirty="0"/>
              <a:t>Equipment failure or poor housekeeping</a:t>
            </a:r>
          </a:p>
          <a:p>
            <a:pPr marL="0"/>
            <a:r>
              <a:rPr lang="en-US" dirty="0"/>
              <a:t>Wind or vibration</a:t>
            </a:r>
          </a:p>
          <a:p>
            <a:pPr marL="0"/>
            <a:r>
              <a:rPr lang="en-US" dirty="0"/>
              <a:t>Inadequate exclusion zones below</a:t>
            </a:r>
          </a:p>
          <a:p>
            <a:pPr>
              <a:buFont typeface="Arial" panose="020B0604020202020204" pitchFamily="34" charset="0"/>
              <a:buNone/>
            </a:pPr>
            <a:endParaRPr lang="en-US" dirty="0"/>
          </a:p>
        </p:txBody>
      </p:sp>
    </p:spTree>
    <p:extLst>
      <p:ext uri="{BB962C8B-B14F-4D97-AF65-F5344CB8AC3E}">
        <p14:creationId xmlns:p14="http://schemas.microsoft.com/office/powerpoint/2010/main" val="7105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01E07-EC68-0A92-DD47-57E9B2F654F0}"/>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3B45A2C-AC87-8259-AB80-31A3B978F724}"/>
              </a:ext>
            </a:extLst>
          </p:cNvPr>
          <p:cNvSpPr>
            <a:spLocks noGrp="1"/>
          </p:cNvSpPr>
          <p:nvPr>
            <p:ph type="subTitle" idx="1"/>
          </p:nvPr>
        </p:nvSpPr>
        <p:spPr>
          <a:xfrm>
            <a:off x="908230" y="149468"/>
            <a:ext cx="9564237" cy="799297"/>
          </a:xfrm>
        </p:spPr>
        <p:txBody>
          <a:bodyPr/>
          <a:lstStyle/>
          <a:p>
            <a:r>
              <a:rPr lang="en-US" dirty="0" err="1"/>
              <a:t>LoF</a:t>
            </a:r>
            <a:r>
              <a:rPr lang="en-US" dirty="0"/>
              <a:t> injury reduction campaign</a:t>
            </a:r>
            <a:endParaRPr lang="en-CA" dirty="0"/>
          </a:p>
        </p:txBody>
      </p:sp>
      <p:sp>
        <p:nvSpPr>
          <p:cNvPr id="4" name="Text Placeholder 3">
            <a:extLst>
              <a:ext uri="{FF2B5EF4-FFF2-40B4-BE49-F238E27FC236}">
                <a16:creationId xmlns:a16="http://schemas.microsoft.com/office/drawing/2014/main" id="{51834F7C-4111-A78D-EEE4-8B8CB8B9ACCB}"/>
              </a:ext>
            </a:extLst>
          </p:cNvPr>
          <p:cNvSpPr>
            <a:spLocks noGrp="1"/>
          </p:cNvSpPr>
          <p:nvPr>
            <p:ph type="body" sz="quarter" idx="15"/>
          </p:nvPr>
        </p:nvSpPr>
        <p:spPr>
          <a:xfrm>
            <a:off x="908230" y="1451383"/>
            <a:ext cx="8563339" cy="1405983"/>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endParaRPr lang="en-US" dirty="0"/>
          </a:p>
          <a:p>
            <a:pPr marL="0" indent="0">
              <a:spcBef>
                <a:spcPts val="600"/>
              </a:spcBef>
              <a:buNone/>
            </a:pPr>
            <a:r>
              <a:rPr lang="en-US" dirty="0"/>
              <a:t>Working at Height awareness is:</a:t>
            </a:r>
          </a:p>
        </p:txBody>
      </p:sp>
      <p:sp>
        <p:nvSpPr>
          <p:cNvPr id="9" name="Rectangle: Diagonal Corners Rounded 8">
            <a:extLst>
              <a:ext uri="{FF2B5EF4-FFF2-40B4-BE49-F238E27FC236}">
                <a16:creationId xmlns:a16="http://schemas.microsoft.com/office/drawing/2014/main" id="{89837555-54CC-7B1C-C856-3C41596AD400}"/>
              </a:ext>
            </a:extLst>
          </p:cNvPr>
          <p:cNvSpPr/>
          <p:nvPr/>
        </p:nvSpPr>
        <p:spPr>
          <a:xfrm>
            <a:off x="1092199" y="4035792"/>
            <a:ext cx="7013223" cy="115865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BFE0A9-5C37-8232-BBA0-04AF96FCF93C}"/>
              </a:ext>
            </a:extLst>
          </p:cNvPr>
          <p:cNvSpPr txBox="1">
            <a:spLocks/>
          </p:cNvSpPr>
          <p:nvPr/>
        </p:nvSpPr>
        <p:spPr>
          <a:xfrm>
            <a:off x="2737052" y="3114941"/>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pic>
        <p:nvPicPr>
          <p:cNvPr id="3" name="Picture 2">
            <a:extLst>
              <a:ext uri="{FF2B5EF4-FFF2-40B4-BE49-F238E27FC236}">
                <a16:creationId xmlns:a16="http://schemas.microsoft.com/office/drawing/2014/main" id="{D9B60266-25FD-3F49-7724-0B7863F33D05}"/>
              </a:ext>
            </a:extLst>
          </p:cNvPr>
          <p:cNvPicPr>
            <a:picLocks noChangeAspect="1"/>
          </p:cNvPicPr>
          <p:nvPr/>
        </p:nvPicPr>
        <p:blipFill>
          <a:blip r:embed="rId2"/>
          <a:srcRect/>
          <a:stretch/>
        </p:blipFill>
        <p:spPr>
          <a:xfrm>
            <a:off x="1526752" y="3057488"/>
            <a:ext cx="898813" cy="898813"/>
          </a:xfrm>
          <a:prstGeom prst="rect">
            <a:avLst/>
          </a:prstGeom>
        </p:spPr>
      </p:pic>
      <p:pic>
        <p:nvPicPr>
          <p:cNvPr id="5" name="Picture 4">
            <a:extLst>
              <a:ext uri="{FF2B5EF4-FFF2-40B4-BE49-F238E27FC236}">
                <a16:creationId xmlns:a16="http://schemas.microsoft.com/office/drawing/2014/main" id="{CA90CE45-B835-4261-88D0-76C7903C12C7}"/>
              </a:ext>
            </a:extLst>
          </p:cNvPr>
          <p:cNvPicPr>
            <a:picLocks noChangeAspect="1"/>
          </p:cNvPicPr>
          <p:nvPr/>
        </p:nvPicPr>
        <p:blipFill>
          <a:blip r:embed="rId3"/>
          <a:srcRect/>
          <a:stretch/>
        </p:blipFill>
        <p:spPr>
          <a:xfrm>
            <a:off x="1527457" y="4140828"/>
            <a:ext cx="898813" cy="898813"/>
          </a:xfrm>
          <a:prstGeom prst="rect">
            <a:avLst/>
          </a:prstGeom>
        </p:spPr>
      </p:pic>
      <p:pic>
        <p:nvPicPr>
          <p:cNvPr id="6" name="Picture 5">
            <a:extLst>
              <a:ext uri="{FF2B5EF4-FFF2-40B4-BE49-F238E27FC236}">
                <a16:creationId xmlns:a16="http://schemas.microsoft.com/office/drawing/2014/main" id="{3B95A6A8-076C-4864-5C77-9EDAB8A4CE66}"/>
              </a:ext>
            </a:extLst>
          </p:cNvPr>
          <p:cNvPicPr>
            <a:picLocks noChangeAspect="1"/>
          </p:cNvPicPr>
          <p:nvPr/>
        </p:nvPicPr>
        <p:blipFill>
          <a:blip r:embed="rId4"/>
          <a:srcRect/>
          <a:stretch/>
        </p:blipFill>
        <p:spPr>
          <a:xfrm>
            <a:off x="1526752" y="5273934"/>
            <a:ext cx="898813" cy="898813"/>
          </a:xfrm>
          <a:prstGeom prst="rect">
            <a:avLst/>
          </a:prstGeom>
        </p:spPr>
      </p:pic>
    </p:spTree>
    <p:extLst>
      <p:ext uri="{BB962C8B-B14F-4D97-AF65-F5344CB8AC3E}">
        <p14:creationId xmlns:p14="http://schemas.microsoft.com/office/powerpoint/2010/main" val="2915296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02DDF-C7DB-6A94-ADEE-6F9B33A4419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5E76361-9ACA-3E65-163B-26BADA862F12}"/>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FBE31F25-79B7-13E8-1879-641D5B694E80}"/>
              </a:ext>
            </a:extLst>
          </p:cNvPr>
          <p:cNvSpPr>
            <a:spLocks noGrp="1"/>
          </p:cNvSpPr>
          <p:nvPr>
            <p:ph type="subTitle" idx="1"/>
          </p:nvPr>
        </p:nvSpPr>
        <p:spPr/>
        <p:txBody>
          <a:bodyPr/>
          <a:lstStyle/>
          <a:p>
            <a:r>
              <a:rPr lang="en-US" dirty="0"/>
              <a:t>Line of Fire-Life Saving Rule</a:t>
            </a:r>
            <a:endParaRPr lang="en-CA" dirty="0"/>
          </a:p>
        </p:txBody>
      </p:sp>
      <p:sp>
        <p:nvSpPr>
          <p:cNvPr id="5" name="Rectangle: Diagonal Corners Rounded 4">
            <a:extLst>
              <a:ext uri="{FF2B5EF4-FFF2-40B4-BE49-F238E27FC236}">
                <a16:creationId xmlns:a16="http://schemas.microsoft.com/office/drawing/2014/main" id="{D243423E-43C2-7572-167C-43844C175B96}"/>
              </a:ext>
            </a:extLst>
          </p:cNvPr>
          <p:cNvSpPr/>
          <p:nvPr/>
        </p:nvSpPr>
        <p:spPr>
          <a:xfrm>
            <a:off x="914753" y="4587574"/>
            <a:ext cx="6857647" cy="1407784"/>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27153B31-9856-7B30-FCA9-1196AACA39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Tree>
    <p:extLst>
      <p:ext uri="{BB962C8B-B14F-4D97-AF65-F5344CB8AC3E}">
        <p14:creationId xmlns:p14="http://schemas.microsoft.com/office/powerpoint/2010/main" val="2523786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1FDCA-903D-97D0-92BE-20262477C664}"/>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5F7CE68F-5893-7273-6182-29662D06FC45}"/>
              </a:ext>
            </a:extLst>
          </p:cNvPr>
          <p:cNvSpPr>
            <a:spLocks noGrp="1"/>
          </p:cNvSpPr>
          <p:nvPr>
            <p:ph type="subTitle" idx="1"/>
          </p:nvPr>
        </p:nvSpPr>
        <p:spPr>
          <a:xfrm>
            <a:off x="908231" y="185650"/>
            <a:ext cx="9162870" cy="799297"/>
          </a:xfrm>
        </p:spPr>
        <p:txBody>
          <a:bodyPr/>
          <a:lstStyle/>
          <a:p>
            <a:r>
              <a:rPr lang="en-CA" dirty="0"/>
              <a:t>Related Life Saving Rules</a:t>
            </a:r>
          </a:p>
        </p:txBody>
      </p:sp>
      <p:pic>
        <p:nvPicPr>
          <p:cNvPr id="5" name="Picture 4">
            <a:extLst>
              <a:ext uri="{FF2B5EF4-FFF2-40B4-BE49-F238E27FC236}">
                <a16:creationId xmlns:a16="http://schemas.microsoft.com/office/drawing/2014/main" id="{B4DCA4EF-8F75-A7F9-E45F-6F37F8E375CA}"/>
              </a:ext>
            </a:extLst>
          </p:cNvPr>
          <p:cNvPicPr>
            <a:picLocks noChangeAspect="1"/>
          </p:cNvPicPr>
          <p:nvPr/>
        </p:nvPicPr>
        <p:blipFill>
          <a:blip r:embed="rId2"/>
          <a:srcRect b="29861"/>
          <a:stretch>
            <a:fillRect/>
          </a:stretch>
        </p:blipFill>
        <p:spPr>
          <a:xfrm>
            <a:off x="1020673" y="1532880"/>
            <a:ext cx="1613782" cy="1804693"/>
          </a:xfrm>
          <a:prstGeom prst="rect">
            <a:avLst/>
          </a:prstGeom>
        </p:spPr>
      </p:pic>
      <p:sp>
        <p:nvSpPr>
          <p:cNvPr id="8" name="TextBox 7">
            <a:extLst>
              <a:ext uri="{FF2B5EF4-FFF2-40B4-BE49-F238E27FC236}">
                <a16:creationId xmlns:a16="http://schemas.microsoft.com/office/drawing/2014/main" id="{D8160BE0-843B-D091-E3BA-A227540E63D9}"/>
              </a:ext>
            </a:extLst>
          </p:cNvPr>
          <p:cNvSpPr txBox="1"/>
          <p:nvPr/>
        </p:nvSpPr>
        <p:spPr>
          <a:xfrm>
            <a:off x="671864" y="3472374"/>
            <a:ext cx="2311400" cy="369332"/>
          </a:xfrm>
          <a:prstGeom prst="rect">
            <a:avLst/>
          </a:prstGeom>
          <a:noFill/>
        </p:spPr>
        <p:txBody>
          <a:bodyPr wrap="square" rtlCol="0">
            <a:spAutoFit/>
          </a:bodyPr>
          <a:lstStyle/>
          <a:p>
            <a:pPr algn="ctr"/>
            <a:r>
              <a:rPr lang="en-CA" dirty="0">
                <a:solidFill>
                  <a:srgbClr val="000000"/>
                </a:solidFill>
              </a:rPr>
              <a:t>FIT FOR DUTY</a:t>
            </a:r>
          </a:p>
        </p:txBody>
      </p:sp>
      <p:sp>
        <p:nvSpPr>
          <p:cNvPr id="9" name="TextBox 8">
            <a:extLst>
              <a:ext uri="{FF2B5EF4-FFF2-40B4-BE49-F238E27FC236}">
                <a16:creationId xmlns:a16="http://schemas.microsoft.com/office/drawing/2014/main" id="{4B9FE449-EC90-88A1-1402-BD74D77FC0FC}"/>
              </a:ext>
            </a:extLst>
          </p:cNvPr>
          <p:cNvSpPr txBox="1"/>
          <p:nvPr/>
        </p:nvSpPr>
        <p:spPr>
          <a:xfrm>
            <a:off x="2776087" y="3466540"/>
            <a:ext cx="2311400" cy="369332"/>
          </a:xfrm>
          <a:prstGeom prst="rect">
            <a:avLst/>
          </a:prstGeom>
          <a:noFill/>
        </p:spPr>
        <p:txBody>
          <a:bodyPr wrap="square" rtlCol="0">
            <a:spAutoFit/>
          </a:bodyPr>
          <a:lstStyle/>
          <a:p>
            <a:pPr algn="ctr"/>
            <a:r>
              <a:rPr lang="en-CA" dirty="0">
                <a:solidFill>
                  <a:srgbClr val="000000"/>
                </a:solidFill>
              </a:rPr>
              <a:t>WORKING AT HEIGHT</a:t>
            </a:r>
          </a:p>
        </p:txBody>
      </p:sp>
      <p:pic>
        <p:nvPicPr>
          <p:cNvPr id="4" name="Picture 3" descr="A close up of a sign&#10;&#10;Description automatically generated">
            <a:extLst>
              <a:ext uri="{FF2B5EF4-FFF2-40B4-BE49-F238E27FC236}">
                <a16:creationId xmlns:a16="http://schemas.microsoft.com/office/drawing/2014/main" id="{270465B5-D6BA-C889-29B2-28326B9EA022}"/>
              </a:ext>
            </a:extLst>
          </p:cNvPr>
          <p:cNvPicPr>
            <a:picLocks noChangeAspect="1"/>
          </p:cNvPicPr>
          <p:nvPr/>
        </p:nvPicPr>
        <p:blipFill>
          <a:blip r:embed="rId3"/>
          <a:srcRect b="24636"/>
          <a:stretch>
            <a:fillRect/>
          </a:stretch>
        </p:blipFill>
        <p:spPr>
          <a:xfrm>
            <a:off x="3202058" y="1527046"/>
            <a:ext cx="1630631" cy="1804694"/>
          </a:xfrm>
          <a:prstGeom prst="rect">
            <a:avLst/>
          </a:prstGeom>
        </p:spPr>
      </p:pic>
      <p:pic>
        <p:nvPicPr>
          <p:cNvPr id="11" name="Picture 10" descr="A close up of a sign&#10;&#10;Description automatically generated">
            <a:extLst>
              <a:ext uri="{FF2B5EF4-FFF2-40B4-BE49-F238E27FC236}">
                <a16:creationId xmlns:a16="http://schemas.microsoft.com/office/drawing/2014/main" id="{9A50D6D8-EA17-882F-EAE7-6C277463D82B}"/>
              </a:ext>
            </a:extLst>
          </p:cNvPr>
          <p:cNvPicPr>
            <a:picLocks noChangeAspect="1"/>
          </p:cNvPicPr>
          <p:nvPr/>
        </p:nvPicPr>
        <p:blipFill>
          <a:blip r:embed="rId4"/>
          <a:srcRect b="28563"/>
          <a:stretch>
            <a:fillRect/>
          </a:stretch>
        </p:blipFill>
        <p:spPr>
          <a:xfrm>
            <a:off x="5400292" y="1527046"/>
            <a:ext cx="1630631" cy="1881702"/>
          </a:xfrm>
          <a:prstGeom prst="rect">
            <a:avLst/>
          </a:prstGeom>
        </p:spPr>
      </p:pic>
      <p:sp>
        <p:nvSpPr>
          <p:cNvPr id="12" name="TextBox 11">
            <a:extLst>
              <a:ext uri="{FF2B5EF4-FFF2-40B4-BE49-F238E27FC236}">
                <a16:creationId xmlns:a16="http://schemas.microsoft.com/office/drawing/2014/main" id="{E91CA64A-38E6-9C76-47F5-9A2C60871769}"/>
              </a:ext>
            </a:extLst>
          </p:cNvPr>
          <p:cNvSpPr txBox="1"/>
          <p:nvPr/>
        </p:nvSpPr>
        <p:spPr>
          <a:xfrm>
            <a:off x="5059907" y="3466540"/>
            <a:ext cx="2311400" cy="646331"/>
          </a:xfrm>
          <a:prstGeom prst="rect">
            <a:avLst/>
          </a:prstGeom>
          <a:noFill/>
        </p:spPr>
        <p:txBody>
          <a:bodyPr wrap="square" rtlCol="0">
            <a:spAutoFit/>
          </a:bodyPr>
          <a:lstStyle/>
          <a:p>
            <a:pPr algn="ctr"/>
            <a:r>
              <a:rPr lang="en-US" dirty="0">
                <a:solidFill>
                  <a:srgbClr val="000000"/>
                </a:solidFill>
              </a:rPr>
              <a:t>S</a:t>
            </a:r>
            <a:r>
              <a:rPr lang="en-CA" dirty="0">
                <a:solidFill>
                  <a:srgbClr val="000000"/>
                </a:solidFill>
              </a:rPr>
              <a:t>AFE MECHANICAL LIFTING</a:t>
            </a:r>
          </a:p>
        </p:txBody>
      </p:sp>
      <p:pic>
        <p:nvPicPr>
          <p:cNvPr id="3" name="Picture 2" descr="A white checklist with a checkmark, depicting completed tasks.&#10;&#10;AI-generated content may be incorrect.">
            <a:extLst>
              <a:ext uri="{FF2B5EF4-FFF2-40B4-BE49-F238E27FC236}">
                <a16:creationId xmlns:a16="http://schemas.microsoft.com/office/drawing/2014/main" id="{00A639D8-37E1-C35B-E8E2-92637070963B}"/>
              </a:ext>
            </a:extLst>
          </p:cNvPr>
          <p:cNvPicPr>
            <a:picLocks noChangeAspect="1"/>
          </p:cNvPicPr>
          <p:nvPr/>
        </p:nvPicPr>
        <p:blipFill>
          <a:blip r:embed="rId5"/>
          <a:stretch>
            <a:fillRect/>
          </a:stretch>
        </p:blipFill>
        <p:spPr>
          <a:xfrm>
            <a:off x="7598526" y="1527046"/>
            <a:ext cx="1644635" cy="1710951"/>
          </a:xfrm>
          <a:prstGeom prst="rect">
            <a:avLst/>
          </a:prstGeom>
        </p:spPr>
      </p:pic>
      <p:sp>
        <p:nvSpPr>
          <p:cNvPr id="7" name="TextBox 8">
            <a:extLst>
              <a:ext uri="{FF2B5EF4-FFF2-40B4-BE49-F238E27FC236}">
                <a16:creationId xmlns:a16="http://schemas.microsoft.com/office/drawing/2014/main" id="{38B0FFCA-08EE-B8C7-89E4-3FB0BF310539}"/>
              </a:ext>
            </a:extLst>
          </p:cNvPr>
          <p:cNvSpPr txBox="1"/>
          <p:nvPr/>
        </p:nvSpPr>
        <p:spPr>
          <a:xfrm>
            <a:off x="7265143" y="3331740"/>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157080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dirty="0"/>
              <a:t>High-Risk Activities </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dirty="0">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dirty="0"/>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53530394"/>
              </p:ext>
            </p:extLst>
          </p:nvPr>
        </p:nvGraphicFramePr>
        <p:xfrm>
          <a:off x="903180" y="1313006"/>
          <a:ext cx="10555198" cy="4328160"/>
        </p:xfrm>
        <a:graphic>
          <a:graphicData uri="http://schemas.openxmlformats.org/drawingml/2006/table">
            <a:tbl>
              <a:tblPr firstRow="1" bandRow="1">
                <a:tableStyleId>{5C22544A-7EE6-4342-B048-85BDC9FD1C3A}</a:tableStyleId>
              </a:tblPr>
              <a:tblGrid>
                <a:gridCol w="4816550">
                  <a:extLst>
                    <a:ext uri="{9D8B030D-6E8A-4147-A177-3AD203B41FA5}">
                      <a16:colId xmlns:a16="http://schemas.microsoft.com/office/drawing/2014/main" val="1960922119"/>
                    </a:ext>
                  </a:extLst>
                </a:gridCol>
                <a:gridCol w="5738648">
                  <a:extLst>
                    <a:ext uri="{9D8B030D-6E8A-4147-A177-3AD203B41FA5}">
                      <a16:colId xmlns:a16="http://schemas.microsoft.com/office/drawing/2014/main" val="3980881855"/>
                    </a:ext>
                  </a:extLst>
                </a:gridCol>
              </a:tblGrid>
              <a:tr h="429030">
                <a:tc>
                  <a:txBody>
                    <a:bodyPr/>
                    <a:lstStyle/>
                    <a:p>
                      <a:r>
                        <a:rPr lang="en-CA" sz="2400" dirty="0">
                          <a:latin typeface="+mj-lt"/>
                        </a:rPr>
                        <a:t>Examples</a:t>
                      </a:r>
                    </a:p>
                  </a:txBody>
                  <a:tcPr/>
                </a:tc>
                <a:tc>
                  <a:txBody>
                    <a:bodyPr/>
                    <a:lstStyle/>
                    <a:p>
                      <a:r>
                        <a:rPr lang="en-CA" sz="2400" dirty="0">
                          <a:latin typeface="+mj-lt"/>
                        </a:rPr>
                        <a:t>Planning the Work (before starting)</a:t>
                      </a:r>
                    </a:p>
                  </a:txBody>
                  <a:tcPr/>
                </a:tc>
                <a:extLst>
                  <a:ext uri="{0D108BD9-81ED-4DB2-BD59-A6C34878D82A}">
                    <a16:rowId xmlns:a16="http://schemas.microsoft.com/office/drawing/2014/main" val="1389292788"/>
                  </a:ext>
                </a:extLst>
              </a:tr>
              <a:tr h="2650450">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Scaffold erection and dismantling</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Steel erection or structural work</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Maintenance on elevated equipment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Roofing or platform work</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Use of tools overhead</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Transferring materials at height</a:t>
                      </a:r>
                    </a:p>
                  </a:txBody>
                  <a:tcPr/>
                </a:tc>
                <a:tc>
                  <a:txBody>
                    <a:bodyPr/>
                    <a:lstStyle/>
                    <a:p>
                      <a:pPr marL="171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Use these planning prompts: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height are we working at?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Who could be affected if someone falls or something drops?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tools and materials will be used at height?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barriers or exclusion zones are needed below?</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Are weather, wind, lighting, or surface conditions a factor?</a:t>
                      </a:r>
                    </a:p>
                    <a:p>
                      <a:pPr marL="171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Stop and reassess if conditions change.</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805710-66AB-47E5-80EB-C0E0A5EFB5B9}">
  <ds:schemaRefs>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5e7b71af-3b39-4211-bbc7-25ff657f4f16"/>
    <ds:schemaRef ds:uri="4053ab9e-d8d3-4337-a2f9-a3742efbd312"/>
    <ds:schemaRef ds:uri="http://schemas.openxmlformats.org/package/2006/metadata/core-properti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3.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1336</TotalTime>
  <Words>1545</Words>
  <Application>Microsoft Office PowerPoint</Application>
  <PresentationFormat>Widescreen</PresentationFormat>
  <Paragraphs>220</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22</cp:revision>
  <dcterms:created xsi:type="dcterms:W3CDTF">2025-01-06T22:59:05Z</dcterms:created>
  <dcterms:modified xsi:type="dcterms:W3CDTF">2026-03-24T19:34:37Z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