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ags/tag2.xml" ContentType="application/vnd.openxmlformats-officedocument.presentationml.tags+xml"/>
  <Override PartName="/ppt/theme/theme2.xml" ContentType="application/vnd.openxmlformats-officedocument.theme+xml"/>
  <Override PartName="/ppt/theme/theme3.xml" ContentType="application/vnd.openxmlformats-officedocument.them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Lst>
  <p:notesMasterIdLst>
    <p:notesMasterId r:id="rId24"/>
  </p:notesMasterIdLst>
  <p:handoutMasterIdLst>
    <p:handoutMasterId r:id="rId25"/>
  </p:handoutMasterIdLst>
  <p:sldIdLst>
    <p:sldId id="269" r:id="rId5"/>
    <p:sldId id="293" r:id="rId6"/>
    <p:sldId id="294" r:id="rId7"/>
    <p:sldId id="308" r:id="rId8"/>
    <p:sldId id="295" r:id="rId9"/>
    <p:sldId id="296" r:id="rId10"/>
    <p:sldId id="309" r:id="rId11"/>
    <p:sldId id="310" r:id="rId12"/>
    <p:sldId id="298" r:id="rId13"/>
    <p:sldId id="305" r:id="rId14"/>
    <p:sldId id="299" r:id="rId15"/>
    <p:sldId id="304" r:id="rId16"/>
    <p:sldId id="306" r:id="rId17"/>
    <p:sldId id="301" r:id="rId18"/>
    <p:sldId id="302" r:id="rId19"/>
    <p:sldId id="303" r:id="rId20"/>
    <p:sldId id="311" r:id="rId21"/>
    <p:sldId id="312" r:id="rId22"/>
    <p:sldId id="307" r:id="rId23"/>
  </p:sldIdLst>
  <p:sldSz cx="12192000" cy="6858000"/>
  <p:notesSz cx="6858000" cy="9144000"/>
  <p:custDataLst>
    <p:tags r:id="rId26"/>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5C9B"/>
    <a:srgbClr val="FFB81C"/>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DA334935-3609-4C17-B196-9CF9DB57005F}" v="3" dt="2026-03-24T19:35:57.095"/>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2194"/>
    <p:restoredTop sz="96247" autoAdjust="0"/>
  </p:normalViewPr>
  <p:slideViewPr>
    <p:cSldViewPr snapToGrid="0">
      <p:cViewPr varScale="1">
        <p:scale>
          <a:sx n="121" d="100"/>
          <a:sy n="121" d="100"/>
        </p:scale>
        <p:origin x="82" y="91"/>
      </p:cViewPr>
      <p:guideLst/>
    </p:cSldViewPr>
  </p:slideViewPr>
  <p:notesTextViewPr>
    <p:cViewPr>
      <p:scale>
        <a:sx n="200" d="100"/>
        <a:sy n="200" d="100"/>
      </p:scale>
      <p:origin x="0" y="0"/>
    </p:cViewPr>
  </p:notesTextViewPr>
  <p:notesViewPr>
    <p:cSldViewPr snapToGrid="0">
      <p:cViewPr varScale="1">
        <p:scale>
          <a:sx n="84" d="100"/>
          <a:sy n="84" d="100"/>
        </p:scale>
        <p:origin x="3912" y="9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tags" Target="tags/tag1.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handoutMaster" Target="handoutMasters/handoutMaster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notesMaster" Target="notesMasters/notesMaster1.xml"/><Relationship Id="rId32" Type="http://schemas.microsoft.com/office/2015/10/relationships/revisionInfo" Target="revisionInfo.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viewProps" Target="viewProps.xml"/><Relationship Id="rId10" Type="http://schemas.openxmlformats.org/officeDocument/2006/relationships/slide" Target="slides/slide6.xml"/><Relationship Id="rId19" Type="http://schemas.openxmlformats.org/officeDocument/2006/relationships/slide" Target="slides/slide15.xml"/><Relationship Id="rId31" Type="http://schemas.microsoft.com/office/2016/11/relationships/changesInfo" Target="changesInfos/changesInfo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presProps" Target="presProps.xml"/><Relationship Id="rId30"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bbey Adeogun" userId="69f714ad-ea07-4ede-a590-b650ee343590" providerId="ADAL" clId="{F077BC18-4AD4-4704-A46B-F831DABCC749}"/>
    <pc:docChg chg="undo custSel addSld delSld modSld">
      <pc:chgData name="Abbey Adeogun" userId="69f714ad-ea07-4ede-a590-b650ee343590" providerId="ADAL" clId="{F077BC18-4AD4-4704-A46B-F831DABCC749}" dt="2026-03-04T17:00:41.115" v="679" actId="404"/>
      <pc:docMkLst>
        <pc:docMk/>
      </pc:docMkLst>
      <pc:sldChg chg="modSp mod">
        <pc:chgData name="Abbey Adeogun" userId="69f714ad-ea07-4ede-a590-b650ee343590" providerId="ADAL" clId="{F077BC18-4AD4-4704-A46B-F831DABCC749}" dt="2026-03-04T16:04:36.292" v="623" actId="20577"/>
        <pc:sldMkLst>
          <pc:docMk/>
          <pc:sldMk cId="1061777254" sldId="269"/>
        </pc:sldMkLst>
        <pc:spChg chg="mod">
          <ac:chgData name="Abbey Adeogun" userId="69f714ad-ea07-4ede-a590-b650ee343590" providerId="ADAL" clId="{F077BC18-4AD4-4704-A46B-F831DABCC749}" dt="2026-03-04T16:04:36.292" v="623" actId="20577"/>
          <ac:spMkLst>
            <pc:docMk/>
            <pc:sldMk cId="1061777254" sldId="269"/>
            <ac:spMk id="3" creationId="{BC0499AD-7E43-ADD3-7461-F08382B0C045}"/>
          </ac:spMkLst>
        </pc:spChg>
      </pc:sldChg>
      <pc:sldChg chg="modSp add mod">
        <pc:chgData name="Abbey Adeogun" userId="69f714ad-ea07-4ede-a590-b650ee343590" providerId="ADAL" clId="{F077BC18-4AD4-4704-A46B-F831DABCC749}" dt="2026-03-04T17:00:41.115" v="679" actId="404"/>
        <pc:sldMkLst>
          <pc:docMk/>
          <pc:sldMk cId="3656699041" sldId="298"/>
        </pc:sldMkLst>
        <pc:spChg chg="mod">
          <ac:chgData name="Abbey Adeogun" userId="69f714ad-ea07-4ede-a590-b650ee343590" providerId="ADAL" clId="{F077BC18-4AD4-4704-A46B-F831DABCC749}" dt="2026-03-04T17:00:41.115" v="679" actId="404"/>
          <ac:spMkLst>
            <pc:docMk/>
            <pc:sldMk cId="3656699041" sldId="298"/>
            <ac:spMk id="4" creationId="{1C12E269-905D-3DE5-6898-2A1A739A2B1E}"/>
          </ac:spMkLst>
        </pc:spChg>
      </pc:sldChg>
      <pc:sldChg chg="modSp add mod">
        <pc:chgData name="Abbey Adeogun" userId="69f714ad-ea07-4ede-a590-b650ee343590" providerId="ADAL" clId="{F077BC18-4AD4-4704-A46B-F831DABCC749}" dt="2026-03-04T16:02:22.504" v="621"/>
        <pc:sldMkLst>
          <pc:docMk/>
          <pc:sldMk cId="665212300" sldId="303"/>
        </pc:sldMkLst>
        <pc:graphicFrameChg chg="mod modGraphic">
          <ac:chgData name="Abbey Adeogun" userId="69f714ad-ea07-4ede-a590-b650ee343590" providerId="ADAL" clId="{F077BC18-4AD4-4704-A46B-F831DABCC749}" dt="2026-03-04T16:02:22.504" v="621"/>
          <ac:graphicFrameMkLst>
            <pc:docMk/>
            <pc:sldMk cId="665212300" sldId="303"/>
            <ac:graphicFrameMk id="3" creationId="{3AC94A87-4824-A90A-1F20-9428C172C741}"/>
          </ac:graphicFrameMkLst>
        </pc:graphicFrameChg>
      </pc:sldChg>
      <pc:sldChg chg="addSp delSp modSp mod">
        <pc:chgData name="Abbey Adeogun" userId="69f714ad-ea07-4ede-a590-b650ee343590" providerId="ADAL" clId="{F077BC18-4AD4-4704-A46B-F831DABCC749}" dt="2026-03-04T16:08:10.246" v="637" actId="1076"/>
        <pc:sldMkLst>
          <pc:docMk/>
          <pc:sldMk cId="75958104" sldId="310"/>
        </pc:sldMkLst>
        <pc:spChg chg="add mod">
          <ac:chgData name="Abbey Adeogun" userId="69f714ad-ea07-4ede-a590-b650ee343590" providerId="ADAL" clId="{F077BC18-4AD4-4704-A46B-F831DABCC749}" dt="2026-03-04T16:06:35.311" v="628" actId="1076"/>
          <ac:spMkLst>
            <pc:docMk/>
            <pc:sldMk cId="75958104" sldId="310"/>
            <ac:spMk id="7" creationId="{B22A4D18-4AAC-15FC-A66F-1D5CEBA67760}"/>
          </ac:spMkLst>
        </pc:spChg>
        <pc:spChg chg="mod">
          <ac:chgData name="Abbey Adeogun" userId="69f714ad-ea07-4ede-a590-b650ee343590" providerId="ADAL" clId="{F077BC18-4AD4-4704-A46B-F831DABCC749}" dt="2026-03-04T16:07:20.550" v="631" actId="1076"/>
          <ac:spMkLst>
            <pc:docMk/>
            <pc:sldMk cId="75958104" sldId="310"/>
            <ac:spMk id="10" creationId="{0D321C05-C642-D3B8-A6B9-E380D8F95A90}"/>
          </ac:spMkLst>
        </pc:spChg>
        <pc:spChg chg="add mod">
          <ac:chgData name="Abbey Adeogun" userId="69f714ad-ea07-4ede-a590-b650ee343590" providerId="ADAL" clId="{F077BC18-4AD4-4704-A46B-F831DABCC749}" dt="2026-03-04T16:08:10.246" v="637" actId="1076"/>
          <ac:spMkLst>
            <pc:docMk/>
            <pc:sldMk cId="75958104" sldId="310"/>
            <ac:spMk id="11" creationId="{4D50348F-0CB2-6DB8-04E8-6DEA99F838B4}"/>
          </ac:spMkLst>
        </pc:spChg>
        <pc:picChg chg="add mod">
          <ac:chgData name="Abbey Adeogun" userId="69f714ad-ea07-4ede-a590-b650ee343590" providerId="ADAL" clId="{F077BC18-4AD4-4704-A46B-F831DABCC749}" dt="2026-03-04T16:06:28.686" v="627" actId="14100"/>
          <ac:picMkLst>
            <pc:docMk/>
            <pc:sldMk cId="75958104" sldId="310"/>
            <ac:picMk id="4" creationId="{47515482-F2D3-43F6-90CB-D3E6919D1F4D}"/>
          </ac:picMkLst>
        </pc:picChg>
        <pc:picChg chg="mod">
          <ac:chgData name="Abbey Adeogun" userId="69f714ad-ea07-4ede-a590-b650ee343590" providerId="ADAL" clId="{F077BC18-4AD4-4704-A46B-F831DABCC749}" dt="2026-03-04T16:07:20.550" v="631" actId="1076"/>
          <ac:picMkLst>
            <pc:docMk/>
            <pc:sldMk cId="75958104" sldId="310"/>
            <ac:picMk id="6" creationId="{7AE66D72-0717-E7CB-DA66-C919DD6A1FF4}"/>
          </ac:picMkLst>
        </pc:picChg>
        <pc:picChg chg="add mod">
          <ac:chgData name="Abbey Adeogun" userId="69f714ad-ea07-4ede-a590-b650ee343590" providerId="ADAL" clId="{F077BC18-4AD4-4704-A46B-F831DABCC749}" dt="2026-03-04T16:07:58.211" v="636" actId="14100"/>
          <ac:picMkLst>
            <pc:docMk/>
            <pc:sldMk cId="75958104" sldId="310"/>
            <ac:picMk id="9" creationId="{040F89AC-7380-C86D-0D88-B76EDF3D9C4F}"/>
          </ac:picMkLst>
        </pc:picChg>
      </pc:sldChg>
    </pc:docChg>
  </pc:docChgLst>
  <pc:docChgLst>
    <pc:chgData name="Rahaf Hakimeh" userId="5d407a7e-ca8b-4097-9884-0184707c77e2" providerId="ADAL" clId="{B2E2206C-98C1-42BC-A0E7-D15ABD6CD87C}"/>
    <pc:docChg chg="modSld">
      <pc:chgData name="Rahaf Hakimeh" userId="5d407a7e-ca8b-4097-9884-0184707c77e2" providerId="ADAL" clId="{B2E2206C-98C1-42BC-A0E7-D15ABD6CD87C}" dt="2026-03-24T19:36:11.665" v="9" actId="14734"/>
      <pc:docMkLst>
        <pc:docMk/>
      </pc:docMkLst>
      <pc:sldChg chg="modSp mod">
        <pc:chgData name="Rahaf Hakimeh" userId="5d407a7e-ca8b-4097-9884-0184707c77e2" providerId="ADAL" clId="{B2E2206C-98C1-42BC-A0E7-D15ABD6CD87C}" dt="2026-03-24T19:35:18.861" v="2" actId="1076"/>
        <pc:sldMkLst>
          <pc:docMk/>
          <pc:sldMk cId="44083827" sldId="299"/>
        </pc:sldMkLst>
        <pc:spChg chg="mod">
          <ac:chgData name="Rahaf Hakimeh" userId="5d407a7e-ca8b-4097-9884-0184707c77e2" providerId="ADAL" clId="{B2E2206C-98C1-42BC-A0E7-D15ABD6CD87C}" dt="2026-03-24T19:35:07.033" v="0" actId="1076"/>
          <ac:spMkLst>
            <pc:docMk/>
            <pc:sldMk cId="44083827" sldId="299"/>
            <ac:spMk id="2" creationId="{E16A1006-F209-08DC-4C64-4760BE148E6D}"/>
          </ac:spMkLst>
        </pc:spChg>
        <pc:picChg chg="mod">
          <ac:chgData name="Rahaf Hakimeh" userId="5d407a7e-ca8b-4097-9884-0184707c77e2" providerId="ADAL" clId="{B2E2206C-98C1-42BC-A0E7-D15ABD6CD87C}" dt="2026-03-24T19:35:18.861" v="2" actId="1076"/>
          <ac:picMkLst>
            <pc:docMk/>
            <pc:sldMk cId="44083827" sldId="299"/>
            <ac:picMk id="14" creationId="{A4A64157-2FD9-A4EE-6E36-857D85800716}"/>
          </ac:picMkLst>
        </pc:picChg>
      </pc:sldChg>
      <pc:sldChg chg="modSp mod">
        <pc:chgData name="Rahaf Hakimeh" userId="5d407a7e-ca8b-4097-9884-0184707c77e2" providerId="ADAL" clId="{B2E2206C-98C1-42BC-A0E7-D15ABD6CD87C}" dt="2026-03-24T19:35:34.858" v="4" actId="13926"/>
        <pc:sldMkLst>
          <pc:docMk/>
          <pc:sldMk cId="3279128162" sldId="301"/>
        </pc:sldMkLst>
        <pc:spChg chg="mod">
          <ac:chgData name="Rahaf Hakimeh" userId="5d407a7e-ca8b-4097-9884-0184707c77e2" providerId="ADAL" clId="{B2E2206C-98C1-42BC-A0E7-D15ABD6CD87C}" dt="2026-03-24T19:35:34.858" v="4" actId="13926"/>
          <ac:spMkLst>
            <pc:docMk/>
            <pc:sldMk cId="3279128162" sldId="301"/>
            <ac:spMk id="4" creationId="{0A6769A2-A71E-8D69-37EC-A95F9516A6C2}"/>
          </ac:spMkLst>
        </pc:spChg>
      </pc:sldChg>
      <pc:sldChg chg="modSp mod">
        <pc:chgData name="Rahaf Hakimeh" userId="5d407a7e-ca8b-4097-9884-0184707c77e2" providerId="ADAL" clId="{B2E2206C-98C1-42BC-A0E7-D15ABD6CD87C}" dt="2026-03-24T19:35:51.611" v="6" actId="13926"/>
        <pc:sldMkLst>
          <pc:docMk/>
          <pc:sldMk cId="1257660515" sldId="302"/>
        </pc:sldMkLst>
        <pc:spChg chg="mod">
          <ac:chgData name="Rahaf Hakimeh" userId="5d407a7e-ca8b-4097-9884-0184707c77e2" providerId="ADAL" clId="{B2E2206C-98C1-42BC-A0E7-D15ABD6CD87C}" dt="2026-03-24T19:35:51.611" v="6" actId="13926"/>
          <ac:spMkLst>
            <pc:docMk/>
            <pc:sldMk cId="1257660515" sldId="302"/>
            <ac:spMk id="4" creationId="{0217DC68-0697-958A-FF6D-95C27D40BCAF}"/>
          </ac:spMkLst>
        </pc:spChg>
      </pc:sldChg>
      <pc:sldChg chg="modSp mod">
        <pc:chgData name="Rahaf Hakimeh" userId="5d407a7e-ca8b-4097-9884-0184707c77e2" providerId="ADAL" clId="{B2E2206C-98C1-42BC-A0E7-D15ABD6CD87C}" dt="2026-03-24T19:36:11.665" v="9" actId="14734"/>
        <pc:sldMkLst>
          <pc:docMk/>
          <pc:sldMk cId="665212300" sldId="303"/>
        </pc:sldMkLst>
        <pc:spChg chg="mod">
          <ac:chgData name="Rahaf Hakimeh" userId="5d407a7e-ca8b-4097-9884-0184707c77e2" providerId="ADAL" clId="{B2E2206C-98C1-42BC-A0E7-D15ABD6CD87C}" dt="2026-03-24T19:36:00.603" v="8" actId="13926"/>
          <ac:spMkLst>
            <pc:docMk/>
            <pc:sldMk cId="665212300" sldId="303"/>
            <ac:spMk id="4" creationId="{908F4A77-60E8-9BE2-0D1D-8103CE11AEB7}"/>
          </ac:spMkLst>
        </pc:spChg>
        <pc:graphicFrameChg chg="modGraphic">
          <ac:chgData name="Rahaf Hakimeh" userId="5d407a7e-ca8b-4097-9884-0184707c77e2" providerId="ADAL" clId="{B2E2206C-98C1-42BC-A0E7-D15ABD6CD87C}" dt="2026-03-24T19:36:11.665" v="9" actId="14734"/>
          <ac:graphicFrameMkLst>
            <pc:docMk/>
            <pc:sldMk cId="665212300" sldId="303"/>
            <ac:graphicFrameMk id="3" creationId="{3AC94A87-4824-A90A-1F20-9428C172C741}"/>
          </ac:graphicFrameMkLst>
        </pc:graphicFrame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4F7A3C59-FEC6-19D3-F897-3BDD38F0F0CD}"/>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CA"/>
          </a:p>
        </p:txBody>
      </p:sp>
      <p:sp>
        <p:nvSpPr>
          <p:cNvPr id="3" name="Date Placeholder 2">
            <a:extLst>
              <a:ext uri="{FF2B5EF4-FFF2-40B4-BE49-F238E27FC236}">
                <a16:creationId xmlns:a16="http://schemas.microsoft.com/office/drawing/2014/main" id="{A20175AD-4F80-559C-3E1F-C883280D2CF3}"/>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913F46F5-2F41-4F45-80E0-4F7CC13473EA}" type="datetimeFigureOut">
              <a:rPr lang="en-CA" smtClean="0"/>
              <a:t>2026-03-24</a:t>
            </a:fld>
            <a:endParaRPr lang="en-CA"/>
          </a:p>
        </p:txBody>
      </p:sp>
      <p:sp>
        <p:nvSpPr>
          <p:cNvPr id="4" name="Footer Placeholder 3">
            <a:extLst>
              <a:ext uri="{FF2B5EF4-FFF2-40B4-BE49-F238E27FC236}">
                <a16:creationId xmlns:a16="http://schemas.microsoft.com/office/drawing/2014/main" id="{1E677A00-F818-D2CC-56FE-A74092C86B99}"/>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CA"/>
          </a:p>
        </p:txBody>
      </p:sp>
      <p:sp>
        <p:nvSpPr>
          <p:cNvPr id="5" name="Slide Number Placeholder 4">
            <a:extLst>
              <a:ext uri="{FF2B5EF4-FFF2-40B4-BE49-F238E27FC236}">
                <a16:creationId xmlns:a16="http://schemas.microsoft.com/office/drawing/2014/main" id="{23B9C4FD-7641-B155-6BDD-C2C97132B9E6}"/>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7A414EA7-7181-4CA1-A653-8E352A656D05}" type="slidenum">
              <a:rPr lang="en-CA" smtClean="0"/>
              <a:t>‹#›</a:t>
            </a:fld>
            <a:endParaRPr lang="en-CA"/>
          </a:p>
        </p:txBody>
      </p:sp>
    </p:spTree>
    <p:extLst>
      <p:ext uri="{BB962C8B-B14F-4D97-AF65-F5344CB8AC3E}">
        <p14:creationId xmlns:p14="http://schemas.microsoft.com/office/powerpoint/2010/main" val="342460494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E4BE08A-5562-6E44-997C-22D672EF0D78}" type="datetimeFigureOut">
              <a:rPr lang="en-US" smtClean="0"/>
              <a:t>3/24/2026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63ACA3C-9639-BD44-8DB0-FA07D351DFEB}" type="slidenum">
              <a:rPr lang="en-US" smtClean="0"/>
              <a:t>‹#›</a:t>
            </a:fld>
            <a:endParaRPr lang="en-US"/>
          </a:p>
        </p:txBody>
      </p:sp>
    </p:spTree>
    <p:extLst>
      <p:ext uri="{BB962C8B-B14F-4D97-AF65-F5344CB8AC3E}">
        <p14:creationId xmlns:p14="http://schemas.microsoft.com/office/powerpoint/2010/main" val="99864147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Master" Target="../slideMasters/slideMaster1.xml"/><Relationship Id="rId1" Type="http://schemas.openxmlformats.org/officeDocument/2006/relationships/tags" Target="../tags/tag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 Option 1">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5" name="Subtitle 2">
            <a:extLst>
              <a:ext uri="{FF2B5EF4-FFF2-40B4-BE49-F238E27FC236}">
                <a16:creationId xmlns:a16="http://schemas.microsoft.com/office/drawing/2014/main" id="{975CF19D-5704-D2C7-3224-C30E40B24A4D}"/>
              </a:ext>
            </a:extLst>
          </p:cNvPr>
          <p:cNvSpPr>
            <a:spLocks noGrp="1"/>
          </p:cNvSpPr>
          <p:nvPr>
            <p:ph type="subTitle" idx="1" hasCustomPrompt="1"/>
          </p:nvPr>
        </p:nvSpPr>
        <p:spPr>
          <a:xfrm>
            <a:off x="907539" y="1003592"/>
            <a:ext cx="4561438" cy="1197562"/>
          </a:xfrm>
          <a:prstGeom prst="rect">
            <a:avLst/>
          </a:prstGeom>
        </p:spPr>
        <p:txBody>
          <a:bodyPr/>
          <a:lstStyle>
            <a:lvl1pPr marL="0" indent="0" algn="l">
              <a:buNone/>
              <a:defRPr sz="3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Add Header - Generic</a:t>
            </a:r>
          </a:p>
        </p:txBody>
      </p:sp>
      <p:sp>
        <p:nvSpPr>
          <p:cNvPr id="6" name="Text Placeholder 13">
            <a:extLst>
              <a:ext uri="{FF2B5EF4-FFF2-40B4-BE49-F238E27FC236}">
                <a16:creationId xmlns:a16="http://schemas.microsoft.com/office/drawing/2014/main" id="{27CAD147-F733-125A-F0F7-D2E79240134A}"/>
              </a:ext>
            </a:extLst>
          </p:cNvPr>
          <p:cNvSpPr>
            <a:spLocks noGrp="1"/>
          </p:cNvSpPr>
          <p:nvPr>
            <p:ph type="body" sz="quarter" idx="10" hasCustomPrompt="1"/>
          </p:nvPr>
        </p:nvSpPr>
        <p:spPr>
          <a:xfrm>
            <a:off x="908089" y="2297365"/>
            <a:ext cx="4560888" cy="610084"/>
          </a:xfrm>
          <a:prstGeom prst="rect">
            <a:avLst/>
          </a:prstGeom>
        </p:spPr>
        <p:txBody>
          <a:bodyPr/>
          <a:lstStyle>
            <a:lvl1pPr>
              <a:defRPr sz="1400">
                <a:solidFill>
                  <a:schemeClr val="bg1"/>
                </a:solidFill>
              </a:defRPr>
            </a:lvl1pPr>
            <a:lvl2pPr marL="457200" indent="0">
              <a:buNone/>
              <a:defRPr sz="1800"/>
            </a:lvl2pPr>
            <a:lvl3pPr>
              <a:defRPr sz="1800"/>
            </a:lvl3pPr>
            <a:lvl4pPr>
              <a:defRPr sz="1800"/>
            </a:lvl4pPr>
            <a:lvl5pPr>
              <a:defRPr sz="1800"/>
            </a:lvl5pPr>
          </a:lstStyle>
          <a:p>
            <a:pPr lvl="0"/>
            <a:r>
              <a:rPr lang="en-US" dirty="0"/>
              <a:t>Month Day, Year</a:t>
            </a:r>
          </a:p>
        </p:txBody>
      </p:sp>
    </p:spTree>
    <p:custDataLst>
      <p:tags r:id="rId1"/>
    </p:custDataLst>
    <p:extLst>
      <p:ext uri="{BB962C8B-B14F-4D97-AF65-F5344CB8AC3E}">
        <p14:creationId xmlns:p14="http://schemas.microsoft.com/office/powerpoint/2010/main" val="242762548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ustom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Subtitle 2">
            <a:extLst>
              <a:ext uri="{FF2B5EF4-FFF2-40B4-BE49-F238E27FC236}">
                <a16:creationId xmlns:a16="http://schemas.microsoft.com/office/drawing/2014/main" id="{F8BC5C35-F306-E493-05BD-4D192D7E15F3}"/>
              </a:ext>
            </a:extLst>
          </p:cNvPr>
          <p:cNvSpPr>
            <a:spLocks noGrp="1"/>
          </p:cNvSpPr>
          <p:nvPr>
            <p:ph type="subTitle" idx="1" hasCustomPrompt="1"/>
          </p:nvPr>
        </p:nvSpPr>
        <p:spPr>
          <a:xfrm>
            <a:off x="908231" y="149468"/>
            <a:ext cx="9162870" cy="799297"/>
          </a:xfrm>
          <a:prstGeom prst="rect">
            <a:avLst/>
          </a:prstGeom>
        </p:spPr>
        <p:txBody>
          <a:bodyPr/>
          <a:lstStyle>
            <a:lvl1pPr marL="0" indent="0" algn="l">
              <a:lnSpc>
                <a:spcPct val="100000"/>
              </a:lnSpc>
              <a:spcBef>
                <a:spcPts val="0"/>
              </a:spcBef>
              <a:buNone/>
              <a:defRPr sz="4000">
                <a:solidFill>
                  <a:srgbClr val="005C9B"/>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add Header</a:t>
            </a:r>
          </a:p>
        </p:txBody>
      </p:sp>
      <p:sp>
        <p:nvSpPr>
          <p:cNvPr id="6" name="Text Placeholder 13">
            <a:extLst>
              <a:ext uri="{FF2B5EF4-FFF2-40B4-BE49-F238E27FC236}">
                <a16:creationId xmlns:a16="http://schemas.microsoft.com/office/drawing/2014/main" id="{5575F0BD-2779-0CDA-5B2D-260326F9E8F9}"/>
              </a:ext>
            </a:extLst>
          </p:cNvPr>
          <p:cNvSpPr>
            <a:spLocks noGrp="1"/>
          </p:cNvSpPr>
          <p:nvPr>
            <p:ph type="body" sz="quarter" idx="14" hasCustomPrompt="1"/>
          </p:nvPr>
        </p:nvSpPr>
        <p:spPr>
          <a:xfrm>
            <a:off x="914753" y="1155275"/>
            <a:ext cx="8569101" cy="985794"/>
          </a:xfrm>
          <a:prstGeom prst="rect">
            <a:avLst/>
          </a:prstGeom>
        </p:spPr>
        <p:txBody>
          <a:bodyPr/>
          <a:lstStyle>
            <a:lvl1pPr>
              <a:defRPr sz="2400" b="1">
                <a:solidFill>
                  <a:srgbClr val="FFB81C"/>
                </a:solidFill>
                <a:latin typeface="Verdana" panose="020B0604030504040204" pitchFamily="34" charset="0"/>
                <a:ea typeface="Verdana" panose="020B0604030504040204" pitchFamily="34" charset="0"/>
                <a:cs typeface="Utsaah" panose="020B0502040204020203" pitchFamily="34" charset="0"/>
              </a:defRPr>
            </a:lvl1pPr>
            <a:lvl2pPr marL="457200" indent="0">
              <a:buNone/>
              <a:defRPr sz="1800"/>
            </a:lvl2pPr>
            <a:lvl3pPr>
              <a:defRPr sz="1800"/>
            </a:lvl3pPr>
            <a:lvl4pPr>
              <a:defRPr sz="1800"/>
            </a:lvl4pPr>
            <a:lvl5pPr>
              <a:defRPr sz="1800"/>
            </a:lvl5pPr>
          </a:lstStyle>
          <a:p>
            <a:r>
              <a:rPr lang="en-US" dirty="0"/>
              <a:t>Click to add </a:t>
            </a:r>
            <a:r>
              <a:rPr lang="en-US" dirty="0" err="1"/>
              <a:t>SubHeader</a:t>
            </a:r>
            <a:endParaRPr lang="en-US" dirty="0"/>
          </a:p>
        </p:txBody>
      </p:sp>
      <p:sp>
        <p:nvSpPr>
          <p:cNvPr id="7" name="Text Placeholder 13">
            <a:extLst>
              <a:ext uri="{FF2B5EF4-FFF2-40B4-BE49-F238E27FC236}">
                <a16:creationId xmlns:a16="http://schemas.microsoft.com/office/drawing/2014/main" id="{19E083D2-2A56-0734-806B-420F64AAF729}"/>
              </a:ext>
            </a:extLst>
          </p:cNvPr>
          <p:cNvSpPr>
            <a:spLocks noGrp="1"/>
          </p:cNvSpPr>
          <p:nvPr>
            <p:ph type="body" sz="quarter" idx="15" hasCustomPrompt="1"/>
          </p:nvPr>
        </p:nvSpPr>
        <p:spPr>
          <a:xfrm>
            <a:off x="914753" y="2282586"/>
            <a:ext cx="8563339" cy="2705878"/>
          </a:xfrm>
          <a:prstGeom prst="rect">
            <a:avLst/>
          </a:prstGeom>
        </p:spPr>
        <p:txBody>
          <a:bodyPr/>
          <a:lstStyle>
            <a:lvl1pPr marL="342900" indent="-342900">
              <a:buFont typeface="Arial" panose="020B0604020202020204" pitchFamily="34" charset="0"/>
              <a:buChar char="•"/>
              <a:defRPr sz="2000" b="0">
                <a:solidFill>
                  <a:srgbClr val="000000"/>
                </a:solidFill>
                <a:latin typeface="Trebuchet MS" panose="020B0703020202090204" pitchFamily="34" charset="0"/>
              </a:defRPr>
            </a:lvl1pPr>
            <a:lvl2pPr marL="742950" indent="-285750">
              <a:buFont typeface="Courier New" panose="02070309020205020404" pitchFamily="49" charset="0"/>
              <a:buChar char="o"/>
              <a:defRPr sz="1800">
                <a:solidFill>
                  <a:srgbClr val="000000"/>
                </a:solidFill>
              </a:defRPr>
            </a:lvl2pPr>
            <a:lvl3pPr marL="1143000" indent="-228600">
              <a:buFont typeface="Wingdings" panose="05000000000000000000" pitchFamily="2" charset="2"/>
              <a:buChar char="Ø"/>
              <a:defRPr sz="1800">
                <a:solidFill>
                  <a:srgbClr val="000000"/>
                </a:solidFill>
              </a:defRPr>
            </a:lvl3pPr>
            <a:lvl4pPr>
              <a:defRPr sz="1800"/>
            </a:lvl4pPr>
            <a:lvl5pPr>
              <a:defRPr sz="1800"/>
            </a:lvl5pPr>
          </a:lstStyle>
          <a:p>
            <a:pPr lvl="0"/>
            <a:r>
              <a:rPr lang="en-US"/>
              <a:t>Click to add text</a:t>
            </a:r>
          </a:p>
          <a:p>
            <a:pPr lvl="0"/>
            <a:r>
              <a:rPr lang="en-US"/>
              <a:t>1</a:t>
            </a:r>
          </a:p>
          <a:p>
            <a:pPr lvl="1"/>
            <a:r>
              <a:rPr lang="en-US"/>
              <a:t>2</a:t>
            </a:r>
          </a:p>
          <a:p>
            <a:pPr lvl="1"/>
            <a:r>
              <a:rPr lang="en-US"/>
              <a:t>2</a:t>
            </a:r>
          </a:p>
          <a:p>
            <a:pPr lvl="2"/>
            <a:r>
              <a:rPr lang="en-US"/>
              <a:t>3</a:t>
            </a:r>
          </a:p>
        </p:txBody>
      </p:sp>
    </p:spTree>
    <p:extLst>
      <p:ext uri="{BB962C8B-B14F-4D97-AF65-F5344CB8AC3E}">
        <p14:creationId xmlns:p14="http://schemas.microsoft.com/office/powerpoint/2010/main" val="4141820422"/>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206742624"/>
      </p:ext>
    </p:extLst>
  </p:cSld>
  <p:clrMap bg1="lt1" tx1="dk1" bg2="lt2" tx2="dk2" accent1="accent1" accent2="accent2" accent3="accent3" accent4="accent4" accent5="accent5" accent6="accent6" hlink="hlink" folHlink="folHlink"/>
  <p:sldLayoutIdLst>
    <p:sldLayoutId id="2147483682" r:id="rId1"/>
    <p:sldLayoutId id="2147483699"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4000" b="1" kern="1200">
          <a:solidFill>
            <a:schemeClr val="accent3"/>
          </a:solidFill>
          <a:latin typeface="Verdana" panose="020B0604030504040204" pitchFamily="34" charset="0"/>
          <a:ea typeface="Verdana" panose="020B0604030504040204" pitchFamily="34" charset="0"/>
          <a:cs typeface="Verdana" panose="020B060403050404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hyperlink" Target="https://www.iogp.org/workstreams/safety/safety/life-savingrules/" TargetMode="Externa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hyperlink" Target="https://www.energysafetycanada.com/EnergySafetyCanada/media/ESC/Programs/Attachment-B-LoF-Concept-Document.pdf" TargetMode="Externa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hyperlink" Target="https://www.energysafetycanada.com/EnergySafetyCanada/media/ESC/Programs/Attachment-B-LoF-Concept-Document.pdf" TargetMode="Externa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hyperlink" Target="https://www.energysafetycanada.com/EnergySafetyCanada/media/ESC/Programs/Attachment-B-LoF-Concept-Document.pdf" TargetMode="Externa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2.xml"/><Relationship Id="rId5" Type="http://schemas.openxmlformats.org/officeDocument/2006/relationships/image" Target="../media/image11.png"/><Relationship Id="rId4" Type="http://schemas.openxmlformats.org/officeDocument/2006/relationships/image" Target="../media/image10.png"/></Relationships>
</file>

<file path=ppt/slides/_rels/slide9.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36D1E967-B03F-3A06-DE19-1D1E328316F3}"/>
              </a:ext>
            </a:extLst>
          </p:cNvPr>
          <p:cNvSpPr>
            <a:spLocks noGrp="1"/>
          </p:cNvSpPr>
          <p:nvPr>
            <p:ph type="subTitle" idx="1"/>
          </p:nvPr>
        </p:nvSpPr>
        <p:spPr/>
        <p:txBody>
          <a:bodyPr/>
          <a:lstStyle/>
          <a:p>
            <a:r>
              <a:rPr lang="en-CA" sz="5400" dirty="0"/>
              <a:t>Line of Fire Program</a:t>
            </a:r>
          </a:p>
        </p:txBody>
      </p:sp>
      <p:sp>
        <p:nvSpPr>
          <p:cNvPr id="3" name="Text Placeholder 2">
            <a:extLst>
              <a:ext uri="{FF2B5EF4-FFF2-40B4-BE49-F238E27FC236}">
                <a16:creationId xmlns:a16="http://schemas.microsoft.com/office/drawing/2014/main" id="{BC0499AD-7E43-ADD3-7461-F08382B0C045}"/>
              </a:ext>
            </a:extLst>
          </p:cNvPr>
          <p:cNvSpPr>
            <a:spLocks noGrp="1"/>
          </p:cNvSpPr>
          <p:nvPr>
            <p:ph type="body" sz="quarter" idx="10"/>
          </p:nvPr>
        </p:nvSpPr>
        <p:spPr>
          <a:xfrm>
            <a:off x="907539" y="2895116"/>
            <a:ext cx="5492711" cy="1308584"/>
          </a:xfrm>
        </p:spPr>
        <p:txBody>
          <a:bodyPr lIns="91440" tIns="45720" rIns="91440" bIns="45720" anchor="t"/>
          <a:lstStyle/>
          <a:p>
            <a:r>
              <a:rPr lang="en-CA" sz="2800" dirty="0">
                <a:latin typeface="Verdana"/>
                <a:ea typeface="Verdana"/>
              </a:rPr>
              <a:t>Mechanical Lifting / Hoisting Activity Package</a:t>
            </a:r>
          </a:p>
          <a:p>
            <a:endParaRPr lang="en-CA" dirty="0"/>
          </a:p>
        </p:txBody>
      </p:sp>
    </p:spTree>
    <p:extLst>
      <p:ext uri="{BB962C8B-B14F-4D97-AF65-F5344CB8AC3E}">
        <p14:creationId xmlns:p14="http://schemas.microsoft.com/office/powerpoint/2010/main" val="106177725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D3338BB-7E8F-4B0B-88FD-B78A1BCB7C03}"/>
            </a:ext>
          </a:extLst>
        </p:cNvPr>
        <p:cNvGrpSpPr/>
        <p:nvPr/>
      </p:nvGrpSpPr>
      <p:grpSpPr>
        <a:xfrm>
          <a:off x="0" y="0"/>
          <a:ext cx="0" cy="0"/>
          <a:chOff x="0" y="0"/>
          <a:chExt cx="0" cy="0"/>
        </a:xfrm>
      </p:grpSpPr>
      <p:sp>
        <p:nvSpPr>
          <p:cNvPr id="2" name="Subtitle 1">
            <a:extLst>
              <a:ext uri="{FF2B5EF4-FFF2-40B4-BE49-F238E27FC236}">
                <a16:creationId xmlns:a16="http://schemas.microsoft.com/office/drawing/2014/main" id="{AB37D3DD-6275-B365-242E-A59AC6869EF2}"/>
              </a:ext>
            </a:extLst>
          </p:cNvPr>
          <p:cNvSpPr>
            <a:spLocks noGrp="1"/>
          </p:cNvSpPr>
          <p:nvPr>
            <p:ph type="subTitle" idx="1"/>
          </p:nvPr>
        </p:nvSpPr>
        <p:spPr>
          <a:xfrm>
            <a:off x="840912" y="300933"/>
            <a:ext cx="10619941" cy="799297"/>
          </a:xfrm>
        </p:spPr>
        <p:txBody>
          <a:bodyPr/>
          <a:lstStyle/>
          <a:p>
            <a:r>
              <a:rPr lang="en-CA" sz="3200" dirty="0"/>
              <a:t>Critical Safeguards</a:t>
            </a:r>
          </a:p>
        </p:txBody>
      </p:sp>
      <p:sp>
        <p:nvSpPr>
          <p:cNvPr id="3" name="Text Placeholder 3">
            <a:extLst>
              <a:ext uri="{FF2B5EF4-FFF2-40B4-BE49-F238E27FC236}">
                <a16:creationId xmlns:a16="http://schemas.microsoft.com/office/drawing/2014/main" id="{B15E28EA-7BE6-DD01-5569-1AD4A37536A3}"/>
              </a:ext>
            </a:extLst>
          </p:cNvPr>
          <p:cNvSpPr txBox="1">
            <a:spLocks/>
          </p:cNvSpPr>
          <p:nvPr/>
        </p:nvSpPr>
        <p:spPr>
          <a:xfrm>
            <a:off x="925058" y="1029677"/>
            <a:ext cx="9604565" cy="5640394"/>
          </a:xfrm>
          <a:prstGeom prst="rect">
            <a:avLst/>
          </a:prstGeom>
        </p:spPr>
        <p:txBody>
          <a:bodyPr/>
          <a:lstStyle>
            <a:lvl1pPr marL="342900" indent="-342900" algn="l" defTabSz="914400" rtl="0" eaLnBrk="1" latinLnBrk="0" hangingPunct="1">
              <a:lnSpc>
                <a:spcPct val="90000"/>
              </a:lnSpc>
              <a:spcBef>
                <a:spcPts val="1000"/>
              </a:spcBef>
              <a:buFont typeface="Arial" panose="020B0604020202020204" pitchFamily="34" charset="0"/>
              <a:buChar char="•"/>
              <a:defRPr sz="2000" b="0" kern="1200">
                <a:solidFill>
                  <a:srgbClr val="000000"/>
                </a:solidFill>
                <a:latin typeface="Trebuchet MS" panose="020B0703020202090204" pitchFamily="34" charset="0"/>
                <a:ea typeface="Verdana" panose="020B0604030504040204" pitchFamily="34" charset="0"/>
                <a:cs typeface="Verdana" panose="020B0604030504040204" pitchFamily="34" charset="0"/>
              </a:defRPr>
            </a:lvl1pPr>
            <a:lvl2pPr marL="742950" indent="-285750" algn="l" defTabSz="914400" rtl="0" eaLnBrk="1" latinLnBrk="0" hangingPunct="1">
              <a:lnSpc>
                <a:spcPct val="90000"/>
              </a:lnSpc>
              <a:spcBef>
                <a:spcPts val="500"/>
              </a:spcBef>
              <a:buFont typeface="Courier New" panose="02070309020205020404" pitchFamily="49" charset="0"/>
              <a:buChar char="o"/>
              <a:defRPr sz="1800" kern="1200">
                <a:solidFill>
                  <a:srgbClr val="000000"/>
                </a:solidFill>
                <a:latin typeface="+mn-lt"/>
                <a:ea typeface="+mn-ea"/>
                <a:cs typeface="+mn-cs"/>
              </a:defRPr>
            </a:lvl2pPr>
            <a:lvl3pPr marL="1143000" indent="-228600" algn="l" defTabSz="914400" rtl="0" eaLnBrk="1" latinLnBrk="0" hangingPunct="1">
              <a:lnSpc>
                <a:spcPct val="90000"/>
              </a:lnSpc>
              <a:spcBef>
                <a:spcPts val="500"/>
              </a:spcBef>
              <a:buFont typeface="Wingdings" panose="05000000000000000000" pitchFamily="2" charset="2"/>
              <a:buChar char="Ø"/>
              <a:defRPr sz="1800" kern="1200">
                <a:solidFill>
                  <a:srgbClr val="000000"/>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b="1" dirty="0"/>
              <a:t>People &amp; Competency</a:t>
            </a:r>
          </a:p>
          <a:p>
            <a:r>
              <a:rPr lang="en-US" dirty="0"/>
              <a:t>Ensure operators and riggers are trained and competent</a:t>
            </a:r>
          </a:p>
          <a:p>
            <a:r>
              <a:rPr lang="en-US" dirty="0"/>
              <a:t>Assign a designated lift leader</a:t>
            </a:r>
          </a:p>
          <a:p>
            <a:r>
              <a:rPr lang="en-US" dirty="0"/>
              <a:t>Use qualified signalers/spotters</a:t>
            </a:r>
          </a:p>
          <a:p>
            <a:r>
              <a:rPr lang="en-US" dirty="0"/>
              <a:t>Confirm everyone understands their role</a:t>
            </a:r>
          </a:p>
          <a:p>
            <a:pPr marL="0" indent="0">
              <a:buFont typeface="Arial" panose="020B0604020202020204" pitchFamily="34" charset="0"/>
              <a:buNone/>
            </a:pPr>
            <a:endParaRPr lang="en-US" b="1" dirty="0"/>
          </a:p>
          <a:p>
            <a:pPr marL="0" indent="0">
              <a:buFont typeface="Arial" panose="020B0604020202020204" pitchFamily="34" charset="0"/>
              <a:buNone/>
            </a:pPr>
            <a:r>
              <a:rPr lang="en-US" b="1" dirty="0"/>
              <a:t>Execution</a:t>
            </a:r>
          </a:p>
          <a:p>
            <a:r>
              <a:rPr lang="en-US" dirty="0"/>
              <a:t>Maintain exclusion zones—no one under suspended loads</a:t>
            </a:r>
          </a:p>
          <a:p>
            <a:r>
              <a:rPr lang="en-US" dirty="0"/>
              <a:t>Lift slowly and smoothly; avoid shock loading</a:t>
            </a:r>
          </a:p>
          <a:p>
            <a:r>
              <a:rPr lang="en-US" dirty="0"/>
              <a:t>Stop work if conditions change or safeguards are ineffective</a:t>
            </a:r>
          </a:p>
          <a:p>
            <a:r>
              <a:rPr lang="en-US" dirty="0"/>
              <a:t>Follow hand signals or agreed communication method only</a:t>
            </a:r>
          </a:p>
        </p:txBody>
      </p:sp>
    </p:spTree>
    <p:extLst>
      <p:ext uri="{BB962C8B-B14F-4D97-AF65-F5344CB8AC3E}">
        <p14:creationId xmlns:p14="http://schemas.microsoft.com/office/powerpoint/2010/main" val="375785215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798076F-F430-D304-F5A7-CA83B389B6EB}"/>
            </a:ext>
          </a:extLst>
        </p:cNvPr>
        <p:cNvGrpSpPr/>
        <p:nvPr/>
      </p:nvGrpSpPr>
      <p:grpSpPr>
        <a:xfrm>
          <a:off x="0" y="0"/>
          <a:ext cx="0" cy="0"/>
          <a:chOff x="0" y="0"/>
          <a:chExt cx="0" cy="0"/>
        </a:xfrm>
      </p:grpSpPr>
      <p:sp>
        <p:nvSpPr>
          <p:cNvPr id="2" name="Subtitle 1">
            <a:extLst>
              <a:ext uri="{FF2B5EF4-FFF2-40B4-BE49-F238E27FC236}">
                <a16:creationId xmlns:a16="http://schemas.microsoft.com/office/drawing/2014/main" id="{E16A1006-F209-08DC-4C64-4760BE148E6D}"/>
              </a:ext>
            </a:extLst>
          </p:cNvPr>
          <p:cNvSpPr>
            <a:spLocks noGrp="1"/>
          </p:cNvSpPr>
          <p:nvPr>
            <p:ph type="subTitle" idx="1"/>
          </p:nvPr>
        </p:nvSpPr>
        <p:spPr>
          <a:xfrm>
            <a:off x="227161" y="130549"/>
            <a:ext cx="9162870" cy="799297"/>
          </a:xfrm>
        </p:spPr>
        <p:txBody>
          <a:bodyPr/>
          <a:lstStyle/>
          <a:p>
            <a:r>
              <a:rPr lang="en-CA" dirty="0"/>
              <a:t>Responsibilities </a:t>
            </a:r>
          </a:p>
        </p:txBody>
      </p:sp>
      <p:pic>
        <p:nvPicPr>
          <p:cNvPr id="14" name="Picture 13">
            <a:extLst>
              <a:ext uri="{FF2B5EF4-FFF2-40B4-BE49-F238E27FC236}">
                <a16:creationId xmlns:a16="http://schemas.microsoft.com/office/drawing/2014/main" id="{A4A64157-2FD9-A4EE-6E36-857D85800716}"/>
              </a:ext>
            </a:extLst>
          </p:cNvPr>
          <p:cNvPicPr>
            <a:picLocks noChangeAspect="1"/>
          </p:cNvPicPr>
          <p:nvPr/>
        </p:nvPicPr>
        <p:blipFill>
          <a:blip r:embed="rId2"/>
          <a:stretch>
            <a:fillRect/>
          </a:stretch>
        </p:blipFill>
        <p:spPr>
          <a:xfrm>
            <a:off x="333702" y="824762"/>
            <a:ext cx="10367931" cy="4465139"/>
          </a:xfrm>
          <a:prstGeom prst="rect">
            <a:avLst/>
          </a:prstGeom>
        </p:spPr>
      </p:pic>
    </p:spTree>
    <p:extLst>
      <p:ext uri="{BB962C8B-B14F-4D97-AF65-F5344CB8AC3E}">
        <p14:creationId xmlns:p14="http://schemas.microsoft.com/office/powerpoint/2010/main" val="4408382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693136C-8462-71CB-8CCE-3F6635B94853}"/>
            </a:ext>
          </a:extLst>
        </p:cNvPr>
        <p:cNvGrpSpPr/>
        <p:nvPr/>
      </p:nvGrpSpPr>
      <p:grpSpPr>
        <a:xfrm>
          <a:off x="0" y="0"/>
          <a:ext cx="0" cy="0"/>
          <a:chOff x="0" y="0"/>
          <a:chExt cx="0" cy="0"/>
        </a:xfrm>
      </p:grpSpPr>
      <p:sp>
        <p:nvSpPr>
          <p:cNvPr id="2" name="Subtitle 1">
            <a:extLst>
              <a:ext uri="{FF2B5EF4-FFF2-40B4-BE49-F238E27FC236}">
                <a16:creationId xmlns:a16="http://schemas.microsoft.com/office/drawing/2014/main" id="{A27EEE32-7049-4D9D-D463-5010011F3237}"/>
              </a:ext>
            </a:extLst>
          </p:cNvPr>
          <p:cNvSpPr>
            <a:spLocks noGrp="1"/>
          </p:cNvSpPr>
          <p:nvPr>
            <p:ph type="subTitle" idx="1"/>
          </p:nvPr>
        </p:nvSpPr>
        <p:spPr>
          <a:xfrm>
            <a:off x="908230" y="455101"/>
            <a:ext cx="10962140" cy="799297"/>
          </a:xfrm>
        </p:spPr>
        <p:txBody>
          <a:bodyPr/>
          <a:lstStyle/>
          <a:p>
            <a:r>
              <a:rPr lang="en-CA" dirty="0"/>
              <a:t>Warning Signs &amp; Red Flags</a:t>
            </a:r>
          </a:p>
        </p:txBody>
      </p:sp>
      <p:sp>
        <p:nvSpPr>
          <p:cNvPr id="4" name="Text Placeholder 3">
            <a:extLst>
              <a:ext uri="{FF2B5EF4-FFF2-40B4-BE49-F238E27FC236}">
                <a16:creationId xmlns:a16="http://schemas.microsoft.com/office/drawing/2014/main" id="{B101170E-0512-DA55-7FAD-52ADF01CBED1}"/>
              </a:ext>
            </a:extLst>
          </p:cNvPr>
          <p:cNvSpPr>
            <a:spLocks noGrp="1"/>
          </p:cNvSpPr>
          <p:nvPr>
            <p:ph type="body" sz="quarter" idx="15"/>
          </p:nvPr>
        </p:nvSpPr>
        <p:spPr>
          <a:xfrm>
            <a:off x="908230" y="1588285"/>
            <a:ext cx="10368598" cy="3993482"/>
          </a:xfrm>
        </p:spPr>
        <p:txBody>
          <a:bodyPr/>
          <a:lstStyle/>
          <a:p>
            <a:r>
              <a:rPr lang="en-US" dirty="0"/>
              <a:t>Missing or damaged electrical covers</a:t>
            </a:r>
          </a:p>
          <a:p>
            <a:r>
              <a:rPr lang="en-US" dirty="0"/>
              <a:t>Exposed conductors or temporary wiring</a:t>
            </a:r>
          </a:p>
          <a:p>
            <a:r>
              <a:rPr lang="en-US" dirty="0"/>
              <a:t>Tripped breakers or blown fuses repeatedly</a:t>
            </a:r>
          </a:p>
          <a:p>
            <a:r>
              <a:rPr lang="en-US" dirty="0"/>
              <a:t>Unlabeled panels or unclear isolation points</a:t>
            </a:r>
          </a:p>
          <a:p>
            <a:r>
              <a:rPr lang="en-US" dirty="0"/>
              <a:t>Moisture around electrical equipment</a:t>
            </a:r>
          </a:p>
          <a:p>
            <a:r>
              <a:rPr lang="en-US" dirty="0"/>
              <a:t>People unsure of voltage levels or boundaries</a:t>
            </a:r>
          </a:p>
        </p:txBody>
      </p:sp>
    </p:spTree>
    <p:extLst>
      <p:ext uri="{BB962C8B-B14F-4D97-AF65-F5344CB8AC3E}">
        <p14:creationId xmlns:p14="http://schemas.microsoft.com/office/powerpoint/2010/main" val="340325689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011A110-B1A1-741C-5E2B-AE72DDC89A08}"/>
            </a:ext>
          </a:extLst>
        </p:cNvPr>
        <p:cNvGrpSpPr/>
        <p:nvPr/>
      </p:nvGrpSpPr>
      <p:grpSpPr>
        <a:xfrm>
          <a:off x="0" y="0"/>
          <a:ext cx="0" cy="0"/>
          <a:chOff x="0" y="0"/>
          <a:chExt cx="0" cy="0"/>
        </a:xfrm>
      </p:grpSpPr>
      <p:sp>
        <p:nvSpPr>
          <p:cNvPr id="2" name="Subtitle 1">
            <a:extLst>
              <a:ext uri="{FF2B5EF4-FFF2-40B4-BE49-F238E27FC236}">
                <a16:creationId xmlns:a16="http://schemas.microsoft.com/office/drawing/2014/main" id="{CC1376F9-1B4B-E285-DFE7-A4D9C20EC866}"/>
              </a:ext>
            </a:extLst>
          </p:cNvPr>
          <p:cNvSpPr>
            <a:spLocks noGrp="1"/>
          </p:cNvSpPr>
          <p:nvPr>
            <p:ph type="subTitle" idx="1"/>
          </p:nvPr>
        </p:nvSpPr>
        <p:spPr>
          <a:xfrm>
            <a:off x="908230" y="149468"/>
            <a:ext cx="10782625" cy="799297"/>
          </a:xfrm>
        </p:spPr>
        <p:txBody>
          <a:bodyPr/>
          <a:lstStyle/>
          <a:p>
            <a:r>
              <a:rPr lang="en-CA" sz="3200" dirty="0"/>
              <a:t>Field Verification: IOGP Questions &amp; Actions</a:t>
            </a:r>
          </a:p>
        </p:txBody>
      </p:sp>
      <p:graphicFrame>
        <p:nvGraphicFramePr>
          <p:cNvPr id="6" name="Table 5">
            <a:extLst>
              <a:ext uri="{FF2B5EF4-FFF2-40B4-BE49-F238E27FC236}">
                <a16:creationId xmlns:a16="http://schemas.microsoft.com/office/drawing/2014/main" id="{DEA42339-30EB-7FAD-DCB6-E4ADA6E20F5E}"/>
              </a:ext>
            </a:extLst>
          </p:cNvPr>
          <p:cNvGraphicFramePr>
            <a:graphicFrameLocks noGrp="1"/>
          </p:cNvGraphicFramePr>
          <p:nvPr>
            <p:extLst>
              <p:ext uri="{D42A27DB-BD31-4B8C-83A1-F6EECF244321}">
                <p14:modId xmlns:p14="http://schemas.microsoft.com/office/powerpoint/2010/main" val="1642708021"/>
              </p:ext>
            </p:extLst>
          </p:nvPr>
        </p:nvGraphicFramePr>
        <p:xfrm>
          <a:off x="665698" y="758030"/>
          <a:ext cx="10860604" cy="4368385"/>
        </p:xfrm>
        <a:graphic>
          <a:graphicData uri="http://schemas.openxmlformats.org/drawingml/2006/table">
            <a:tbl>
              <a:tblPr firstRow="1" bandRow="1">
                <a:tableStyleId>{5C22544A-7EE6-4342-B048-85BDC9FD1C3A}</a:tableStyleId>
              </a:tblPr>
              <a:tblGrid>
                <a:gridCol w="5430302">
                  <a:extLst>
                    <a:ext uri="{9D8B030D-6E8A-4147-A177-3AD203B41FA5}">
                      <a16:colId xmlns:a16="http://schemas.microsoft.com/office/drawing/2014/main" val="2324602241"/>
                    </a:ext>
                  </a:extLst>
                </a:gridCol>
                <a:gridCol w="5430302">
                  <a:extLst>
                    <a:ext uri="{9D8B030D-6E8A-4147-A177-3AD203B41FA5}">
                      <a16:colId xmlns:a16="http://schemas.microsoft.com/office/drawing/2014/main" val="473128354"/>
                    </a:ext>
                  </a:extLst>
                </a:gridCol>
              </a:tblGrid>
              <a:tr h="375505">
                <a:tc>
                  <a:txBody>
                    <a:bodyPr/>
                    <a:lstStyle/>
                    <a:p>
                      <a:r>
                        <a:rPr lang="en-CA" dirty="0"/>
                        <a:t>Hazard Prevention Questions</a:t>
                      </a:r>
                    </a:p>
                  </a:txBody>
                  <a:tcPr/>
                </a:tc>
                <a:tc>
                  <a:txBody>
                    <a:bodyPr/>
                    <a:lstStyle/>
                    <a:p>
                      <a:r>
                        <a:rPr lang="en-CA" dirty="0"/>
                        <a:t>Prevention Actions</a:t>
                      </a:r>
                    </a:p>
                  </a:txBody>
                  <a:tcPr/>
                </a:tc>
                <a:extLst>
                  <a:ext uri="{0D108BD9-81ED-4DB2-BD59-A6C34878D82A}">
                    <a16:rowId xmlns:a16="http://schemas.microsoft.com/office/drawing/2014/main" val="3895306236"/>
                  </a:ext>
                </a:extLst>
              </a:tr>
              <a:tr h="375505">
                <a:tc>
                  <a:txBody>
                    <a:bodyPr/>
                    <a:lstStyle/>
                    <a:p>
                      <a:pPr marL="285750" indent="-285750">
                        <a:buFont typeface="Arial" panose="020B0604020202020204" pitchFamily="34" charset="0"/>
                        <a:buChar char="•"/>
                      </a:pPr>
                      <a:r>
                        <a:rPr lang="en-US" sz="1600" dirty="0">
                          <a:solidFill>
                            <a:srgbClr val="101820"/>
                          </a:solidFill>
                        </a:rPr>
                        <a:t>Are unauthorized individuals restricted from entering exclusion/red zones, and are these zones access controlled during lifting and hoisting activities?</a:t>
                      </a:r>
                    </a:p>
                    <a:p>
                      <a:pPr marL="285750" indent="-285750">
                        <a:buFont typeface="Arial" panose="020B0604020202020204" pitchFamily="34" charset="0"/>
                        <a:buChar char="•"/>
                      </a:pPr>
                      <a:r>
                        <a:rPr lang="en-US" sz="1600" dirty="0">
                          <a:solidFill>
                            <a:srgbClr val="101820"/>
                          </a:solidFill>
                        </a:rPr>
                        <a:t>Have you secured or removed loose objects prior to the lift?</a:t>
                      </a:r>
                    </a:p>
                    <a:p>
                      <a:pPr marL="285750" indent="-285750">
                        <a:buFont typeface="Arial" panose="020B0604020202020204" pitchFamily="34" charset="0"/>
                        <a:buChar char="•"/>
                      </a:pPr>
                      <a:r>
                        <a:rPr lang="en-US" sz="1600" dirty="0">
                          <a:solidFill>
                            <a:srgbClr val="101820"/>
                          </a:solidFill>
                        </a:rPr>
                        <a:t>Could a load swing when being lifted or lowered?</a:t>
                      </a:r>
                    </a:p>
                    <a:p>
                      <a:pPr marL="285750" indent="-285750">
                        <a:buFont typeface="Arial" panose="020B0604020202020204" pitchFamily="34" charset="0"/>
                        <a:buChar char="•"/>
                      </a:pPr>
                      <a:r>
                        <a:rPr lang="en-US" sz="1600" dirty="0">
                          <a:solidFill>
                            <a:srgbClr val="101820"/>
                          </a:solidFill>
                        </a:rPr>
                        <a:t>Has rigging equipment been loaded to more than its maximum safe limit?</a:t>
                      </a:r>
                    </a:p>
                    <a:p>
                      <a:pPr marL="285750" indent="-285750">
                        <a:buFont typeface="Arial" panose="020B0604020202020204" pitchFamily="34" charset="0"/>
                        <a:buChar char="•"/>
                      </a:pPr>
                      <a:r>
                        <a:rPr lang="en-US" sz="1600" dirty="0">
                          <a:solidFill>
                            <a:srgbClr val="101820"/>
                          </a:solidFill>
                        </a:rPr>
                        <a:t>Are approved forklift lifting attachments used instead of free-rigging (direct loading onto the forks)?</a:t>
                      </a:r>
                    </a:p>
                    <a:p>
                      <a:pPr marL="285750" indent="-285750">
                        <a:buFont typeface="Arial" panose="020B0604020202020204" pitchFamily="34" charset="0"/>
                        <a:buChar char="•"/>
                      </a:pPr>
                      <a:r>
                        <a:rPr lang="en-US" sz="1600" dirty="0">
                          <a:solidFill>
                            <a:srgbClr val="101820"/>
                          </a:solidFill>
                        </a:rPr>
                        <a:t>Are hands free tools used to avoid contact with the load? E.g., tag lines, push pull sticks.</a:t>
                      </a:r>
                    </a:p>
                  </a:txBody>
                  <a:tcPr/>
                </a:tc>
                <a:tc>
                  <a:txBody>
                    <a:bodyPr/>
                    <a:lstStyle/>
                    <a:p>
                      <a:pPr marL="0" indent="0">
                        <a:buFont typeface="Arial" panose="020B0604020202020204" pitchFamily="34" charset="0"/>
                        <a:buNone/>
                      </a:pPr>
                      <a:r>
                        <a:rPr lang="en-US" sz="1600" b="1" dirty="0">
                          <a:solidFill>
                            <a:srgbClr val="101820"/>
                          </a:solidFill>
                        </a:rPr>
                        <a:t>Access Control:</a:t>
                      </a:r>
                    </a:p>
                    <a:p>
                      <a:pPr marL="285750" indent="-285750">
                        <a:buFont typeface="Arial" panose="020B0604020202020204" pitchFamily="34" charset="0"/>
                        <a:buChar char="•"/>
                      </a:pPr>
                      <a:r>
                        <a:rPr lang="en-US" sz="1600" b="0" dirty="0">
                          <a:solidFill>
                            <a:srgbClr val="101820"/>
                          </a:solidFill>
                        </a:rPr>
                        <a:t>Prevent unauthorized access to exclusion/red zones. Use barriers for access control.</a:t>
                      </a:r>
                    </a:p>
                    <a:p>
                      <a:pPr marL="0" indent="0">
                        <a:buFont typeface="Arial" panose="020B0604020202020204" pitchFamily="34" charset="0"/>
                        <a:buNone/>
                      </a:pPr>
                      <a:r>
                        <a:rPr lang="en-US" sz="1600" b="1" dirty="0">
                          <a:solidFill>
                            <a:srgbClr val="101820"/>
                          </a:solidFill>
                        </a:rPr>
                        <a:t>Secure loose objects:</a:t>
                      </a:r>
                    </a:p>
                    <a:p>
                      <a:pPr marL="285750" indent="-285750">
                        <a:buFont typeface="Arial" panose="020B0604020202020204" pitchFamily="34" charset="0"/>
                        <a:buChar char="•"/>
                      </a:pPr>
                      <a:r>
                        <a:rPr lang="en-US" sz="1600" b="0" dirty="0">
                          <a:solidFill>
                            <a:srgbClr val="101820"/>
                          </a:solidFill>
                        </a:rPr>
                        <a:t>Secure or remove loose objects prior to the lift.</a:t>
                      </a:r>
                    </a:p>
                    <a:p>
                      <a:pPr marL="0" indent="0">
                        <a:buFont typeface="Arial" panose="020B0604020202020204" pitchFamily="34" charset="0"/>
                        <a:buNone/>
                      </a:pPr>
                      <a:r>
                        <a:rPr lang="en-US" sz="1600" b="1" dirty="0">
                          <a:solidFill>
                            <a:srgbClr val="101820"/>
                          </a:solidFill>
                        </a:rPr>
                        <a:t>Control Excessive Load Movement:</a:t>
                      </a:r>
                    </a:p>
                    <a:p>
                      <a:pPr marL="285750" indent="-285750">
                        <a:buFont typeface="Arial" panose="020B0604020202020204" pitchFamily="34" charset="0"/>
                        <a:buChar char="•"/>
                      </a:pPr>
                      <a:r>
                        <a:rPr lang="en-US" sz="1600" b="0" dirty="0">
                          <a:solidFill>
                            <a:srgbClr val="101820"/>
                          </a:solidFill>
                        </a:rPr>
                        <a:t>Control load swing to prevent unexpected movement during lifting or lowering. Consider proper rigging center of gravity, wind, and motion.</a:t>
                      </a:r>
                    </a:p>
                    <a:p>
                      <a:pPr marL="0" indent="0">
                        <a:buFont typeface="Arial" panose="020B0604020202020204" pitchFamily="34" charset="0"/>
                        <a:buNone/>
                      </a:pPr>
                      <a:r>
                        <a:rPr lang="en-US" sz="1600" b="1" dirty="0">
                          <a:solidFill>
                            <a:srgbClr val="101820"/>
                          </a:solidFill>
                        </a:rPr>
                        <a:t>Rigging Safety:</a:t>
                      </a:r>
                    </a:p>
                    <a:p>
                      <a:pPr marL="285750" indent="-285750">
                        <a:buFont typeface="Arial" panose="020B0604020202020204" pitchFamily="34" charset="0"/>
                        <a:buChar char="•"/>
                      </a:pPr>
                      <a:r>
                        <a:rPr lang="en-US" sz="1600" b="0" dirty="0">
                          <a:solidFill>
                            <a:srgbClr val="101820"/>
                          </a:solidFill>
                        </a:rPr>
                        <a:t>Use rigging equipment within safe load limits.</a:t>
                      </a:r>
                    </a:p>
                    <a:p>
                      <a:pPr marL="0" indent="0">
                        <a:buFont typeface="Arial" panose="020B0604020202020204" pitchFamily="34" charset="0"/>
                        <a:buNone/>
                      </a:pPr>
                      <a:r>
                        <a:rPr lang="en-US" sz="1600" b="1" dirty="0">
                          <a:solidFill>
                            <a:srgbClr val="101820"/>
                          </a:solidFill>
                        </a:rPr>
                        <a:t>Proper Attachments:</a:t>
                      </a:r>
                    </a:p>
                    <a:p>
                      <a:pPr marL="285750" indent="-285750">
                        <a:buFont typeface="Arial" panose="020B0604020202020204" pitchFamily="34" charset="0"/>
                        <a:buChar char="•"/>
                      </a:pPr>
                      <a:r>
                        <a:rPr lang="en-US" sz="1600" b="0" dirty="0">
                          <a:solidFill>
                            <a:srgbClr val="101820"/>
                          </a:solidFill>
                        </a:rPr>
                        <a:t>Use approved forklift attachments; no free-rigging.</a:t>
                      </a:r>
                    </a:p>
                    <a:p>
                      <a:pPr marL="0" indent="0">
                        <a:buFont typeface="Arial" panose="020B0604020202020204" pitchFamily="34" charset="0"/>
                        <a:buNone/>
                      </a:pPr>
                      <a:r>
                        <a:rPr lang="en-US" sz="1600" b="1" dirty="0">
                          <a:solidFill>
                            <a:srgbClr val="101820"/>
                          </a:solidFill>
                        </a:rPr>
                        <a:t>Hands Free Lifting:</a:t>
                      </a:r>
                    </a:p>
                    <a:p>
                      <a:pPr marL="285750" indent="-285750">
                        <a:buFont typeface="Arial" panose="020B0604020202020204" pitchFamily="34" charset="0"/>
                        <a:buChar char="•"/>
                      </a:pPr>
                      <a:r>
                        <a:rPr lang="en-US" sz="1600" b="0" dirty="0">
                          <a:solidFill>
                            <a:srgbClr val="101820"/>
                          </a:solidFill>
                        </a:rPr>
                        <a:t>Use hands free tools to avoid contact with the load. E.g., tag lines, push pull sticks.</a:t>
                      </a:r>
                    </a:p>
                  </a:txBody>
                  <a:tcPr/>
                </a:tc>
                <a:extLst>
                  <a:ext uri="{0D108BD9-81ED-4DB2-BD59-A6C34878D82A}">
                    <a16:rowId xmlns:a16="http://schemas.microsoft.com/office/drawing/2014/main" val="2779253043"/>
                  </a:ext>
                </a:extLst>
              </a:tr>
            </a:tbl>
          </a:graphicData>
        </a:graphic>
      </p:graphicFrame>
      <p:sp>
        <p:nvSpPr>
          <p:cNvPr id="3" name="TextBox 2">
            <a:extLst>
              <a:ext uri="{FF2B5EF4-FFF2-40B4-BE49-F238E27FC236}">
                <a16:creationId xmlns:a16="http://schemas.microsoft.com/office/drawing/2014/main" id="{37E2C3C8-4C16-DD84-E751-D1BB29CFBFE5}"/>
              </a:ext>
            </a:extLst>
          </p:cNvPr>
          <p:cNvSpPr txBox="1"/>
          <p:nvPr/>
        </p:nvSpPr>
        <p:spPr>
          <a:xfrm>
            <a:off x="908230" y="5807582"/>
            <a:ext cx="7085198" cy="584775"/>
          </a:xfrm>
          <a:prstGeom prst="rect">
            <a:avLst/>
          </a:prstGeom>
          <a:noFill/>
        </p:spPr>
        <p:txBody>
          <a:bodyPr wrap="square" rtlCol="0">
            <a:spAutoFit/>
          </a:bodyPr>
          <a:lstStyle/>
          <a:p>
            <a:r>
              <a:rPr lang="en-CA" sz="1600" dirty="0">
                <a:solidFill>
                  <a:srgbClr val="101820"/>
                </a:solidFill>
              </a:rPr>
              <a:t>Visit this link for more information: </a:t>
            </a:r>
            <a:r>
              <a:rPr lang="en-CA" sz="1600" dirty="0">
                <a:solidFill>
                  <a:srgbClr val="101820"/>
                </a:solidFill>
                <a:hlinkClick r:id="rId2">
                  <a:extLst>
                    <a:ext uri="{A12FA001-AC4F-418D-AE19-62706E023703}">
                      <ahyp:hlinkClr xmlns:ahyp="http://schemas.microsoft.com/office/drawing/2018/hyperlinkcolor" val="tx"/>
                    </a:ext>
                  </a:extLst>
                </a:hlinkClick>
              </a:rPr>
              <a:t>Life-Saving Rules | IOGP</a:t>
            </a:r>
            <a:endParaRPr lang="en-CA" sz="1600" dirty="0">
              <a:solidFill>
                <a:srgbClr val="101820"/>
              </a:solidFill>
            </a:endParaRPr>
          </a:p>
          <a:p>
            <a:r>
              <a:rPr lang="en-CA" sz="1600" dirty="0">
                <a:solidFill>
                  <a:srgbClr val="101820"/>
                </a:solidFill>
              </a:rPr>
              <a:t>Scroll down to see the publication on Line of Fire</a:t>
            </a:r>
          </a:p>
        </p:txBody>
      </p:sp>
    </p:spTree>
    <p:extLst>
      <p:ext uri="{BB962C8B-B14F-4D97-AF65-F5344CB8AC3E}">
        <p14:creationId xmlns:p14="http://schemas.microsoft.com/office/powerpoint/2010/main" val="6338192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067CE39-DAE3-297D-B10A-19ACB32B2235}"/>
            </a:ext>
          </a:extLst>
        </p:cNvPr>
        <p:cNvGrpSpPr/>
        <p:nvPr/>
      </p:nvGrpSpPr>
      <p:grpSpPr>
        <a:xfrm>
          <a:off x="0" y="0"/>
          <a:ext cx="0" cy="0"/>
          <a:chOff x="0" y="0"/>
          <a:chExt cx="0" cy="0"/>
        </a:xfrm>
      </p:grpSpPr>
      <p:sp>
        <p:nvSpPr>
          <p:cNvPr id="2" name="Subtitle 1">
            <a:extLst>
              <a:ext uri="{FF2B5EF4-FFF2-40B4-BE49-F238E27FC236}">
                <a16:creationId xmlns:a16="http://schemas.microsoft.com/office/drawing/2014/main" id="{B16559EF-AA80-8655-6448-9EEF918EC125}"/>
              </a:ext>
            </a:extLst>
          </p:cNvPr>
          <p:cNvSpPr>
            <a:spLocks noGrp="1"/>
          </p:cNvSpPr>
          <p:nvPr>
            <p:ph type="subTitle" idx="1"/>
          </p:nvPr>
        </p:nvSpPr>
        <p:spPr/>
        <p:txBody>
          <a:bodyPr/>
          <a:lstStyle/>
          <a:p>
            <a:r>
              <a:rPr lang="en-CA" dirty="0"/>
              <a:t>New Concepts </a:t>
            </a:r>
          </a:p>
        </p:txBody>
      </p:sp>
      <p:sp>
        <p:nvSpPr>
          <p:cNvPr id="4" name="Text Placeholder 3">
            <a:extLst>
              <a:ext uri="{FF2B5EF4-FFF2-40B4-BE49-F238E27FC236}">
                <a16:creationId xmlns:a16="http://schemas.microsoft.com/office/drawing/2014/main" id="{0A6769A2-A71E-8D69-37EC-A95F9516A6C2}"/>
              </a:ext>
            </a:extLst>
          </p:cNvPr>
          <p:cNvSpPr>
            <a:spLocks noGrp="1"/>
          </p:cNvSpPr>
          <p:nvPr>
            <p:ph type="body" sz="quarter" idx="15"/>
          </p:nvPr>
        </p:nvSpPr>
        <p:spPr>
          <a:xfrm>
            <a:off x="853035" y="848723"/>
            <a:ext cx="10861163" cy="520072"/>
          </a:xfrm>
        </p:spPr>
        <p:txBody>
          <a:bodyPr/>
          <a:lstStyle/>
          <a:p>
            <a:pPr marL="0" indent="0">
              <a:buNone/>
            </a:pPr>
            <a:r>
              <a:rPr lang="en-US" dirty="0"/>
              <a:t>Review applicable concepts and apply as necessary (see </a:t>
            </a:r>
            <a:r>
              <a:rPr lang="en-US" dirty="0">
                <a:hlinkClick r:id="rId2">
                  <a:extLst>
                    <a:ext uri="{A12FA001-AC4F-418D-AE19-62706E023703}">
                      <ahyp:hlinkClr xmlns:ahyp="http://schemas.microsoft.com/office/drawing/2018/hyperlinkcolor" val="tx"/>
                    </a:ext>
                  </a:extLst>
                </a:hlinkClick>
              </a:rPr>
              <a:t>Attachment B</a:t>
            </a:r>
            <a:r>
              <a:rPr lang="en-US" dirty="0"/>
              <a:t> for more details):</a:t>
            </a:r>
          </a:p>
        </p:txBody>
      </p:sp>
      <p:graphicFrame>
        <p:nvGraphicFramePr>
          <p:cNvPr id="3" name="Table 2">
            <a:extLst>
              <a:ext uri="{FF2B5EF4-FFF2-40B4-BE49-F238E27FC236}">
                <a16:creationId xmlns:a16="http://schemas.microsoft.com/office/drawing/2014/main" id="{87939D00-5552-A646-06E9-DA92FC6A49BB}"/>
              </a:ext>
            </a:extLst>
          </p:cNvPr>
          <p:cNvGraphicFramePr>
            <a:graphicFrameLocks noGrp="1"/>
          </p:cNvGraphicFramePr>
          <p:nvPr>
            <p:extLst>
              <p:ext uri="{D42A27DB-BD31-4B8C-83A1-F6EECF244321}">
                <p14:modId xmlns:p14="http://schemas.microsoft.com/office/powerpoint/2010/main" val="3691753773"/>
              </p:ext>
            </p:extLst>
          </p:nvPr>
        </p:nvGraphicFramePr>
        <p:xfrm>
          <a:off x="908231" y="1284648"/>
          <a:ext cx="10590085" cy="3362809"/>
        </p:xfrm>
        <a:graphic>
          <a:graphicData uri="http://schemas.openxmlformats.org/drawingml/2006/table">
            <a:tbl>
              <a:tblPr firstRow="1" bandRow="1">
                <a:tableStyleId>{5C22544A-7EE6-4342-B048-85BDC9FD1C3A}</a:tableStyleId>
              </a:tblPr>
              <a:tblGrid>
                <a:gridCol w="397050">
                  <a:extLst>
                    <a:ext uri="{9D8B030D-6E8A-4147-A177-3AD203B41FA5}">
                      <a16:colId xmlns:a16="http://schemas.microsoft.com/office/drawing/2014/main" val="3778314916"/>
                    </a:ext>
                  </a:extLst>
                </a:gridCol>
                <a:gridCol w="1869875">
                  <a:extLst>
                    <a:ext uri="{9D8B030D-6E8A-4147-A177-3AD203B41FA5}">
                      <a16:colId xmlns:a16="http://schemas.microsoft.com/office/drawing/2014/main" val="3643448391"/>
                    </a:ext>
                  </a:extLst>
                </a:gridCol>
                <a:gridCol w="4295312">
                  <a:extLst>
                    <a:ext uri="{9D8B030D-6E8A-4147-A177-3AD203B41FA5}">
                      <a16:colId xmlns:a16="http://schemas.microsoft.com/office/drawing/2014/main" val="2992067062"/>
                    </a:ext>
                  </a:extLst>
                </a:gridCol>
                <a:gridCol w="1430503">
                  <a:extLst>
                    <a:ext uri="{9D8B030D-6E8A-4147-A177-3AD203B41FA5}">
                      <a16:colId xmlns:a16="http://schemas.microsoft.com/office/drawing/2014/main" val="4078604131"/>
                    </a:ext>
                  </a:extLst>
                </a:gridCol>
                <a:gridCol w="2597345">
                  <a:extLst>
                    <a:ext uri="{9D8B030D-6E8A-4147-A177-3AD203B41FA5}">
                      <a16:colId xmlns:a16="http://schemas.microsoft.com/office/drawing/2014/main" val="3014266106"/>
                    </a:ext>
                  </a:extLst>
                </a:gridCol>
              </a:tblGrid>
              <a:tr h="406249">
                <a:tc>
                  <a:txBody>
                    <a:bodyPr/>
                    <a:lstStyle/>
                    <a:p>
                      <a:endParaRPr lang="en-CA" sz="1400"/>
                    </a:p>
                  </a:txBody>
                  <a:tcPr/>
                </a:tc>
                <a:tc>
                  <a:txBody>
                    <a:bodyPr/>
                    <a:lstStyle/>
                    <a:p>
                      <a:r>
                        <a:rPr lang="en-CA" sz="1400" dirty="0"/>
                        <a:t>Concept</a:t>
                      </a:r>
                    </a:p>
                  </a:txBody>
                  <a:tcPr/>
                </a:tc>
                <a:tc>
                  <a:txBody>
                    <a:bodyPr/>
                    <a:lstStyle/>
                    <a:p>
                      <a:r>
                        <a:rPr lang="en-CA" sz="1400" dirty="0"/>
                        <a:t>Description</a:t>
                      </a:r>
                    </a:p>
                  </a:txBody>
                  <a:tcPr/>
                </a:tc>
                <a:tc>
                  <a:txBody>
                    <a:bodyPr/>
                    <a:lstStyle/>
                    <a:p>
                      <a:r>
                        <a:rPr lang="en-CA" sz="1400" dirty="0"/>
                        <a:t>Applicable?</a:t>
                      </a:r>
                    </a:p>
                  </a:txBody>
                  <a:tcPr/>
                </a:tc>
                <a:tc>
                  <a:txBody>
                    <a:bodyPr/>
                    <a:lstStyle/>
                    <a:p>
                      <a:r>
                        <a:rPr lang="en-CA" sz="1400" dirty="0"/>
                        <a:t>Comment</a:t>
                      </a:r>
                    </a:p>
                  </a:txBody>
                  <a:tcPr/>
                </a:tc>
                <a:extLst>
                  <a:ext uri="{0D108BD9-81ED-4DB2-BD59-A6C34878D82A}">
                    <a16:rowId xmlns:a16="http://schemas.microsoft.com/office/drawing/2014/main" val="537559497"/>
                  </a:ext>
                </a:extLst>
              </a:tr>
              <a:tr h="406249">
                <a:tc>
                  <a:txBody>
                    <a:bodyPr/>
                    <a:lstStyle/>
                    <a:p>
                      <a:r>
                        <a:rPr lang="en-CA" sz="1400" dirty="0">
                          <a:solidFill>
                            <a:srgbClr val="101820"/>
                          </a:solidFill>
                        </a:rPr>
                        <a:t>1</a:t>
                      </a:r>
                    </a:p>
                  </a:txBody>
                  <a:tcPr/>
                </a:tc>
                <a:tc>
                  <a:txBody>
                    <a:bodyPr/>
                    <a:lstStyle/>
                    <a:p>
                      <a:r>
                        <a:rPr lang="en-CA" sz="1400" dirty="0">
                          <a:solidFill>
                            <a:srgbClr val="101820"/>
                          </a:solidFill>
                        </a:rPr>
                        <a:t>Energy Wheel</a:t>
                      </a:r>
                    </a:p>
                  </a:txBody>
                  <a:tcPr/>
                </a:tc>
                <a:tc>
                  <a:txBody>
                    <a:bodyPr/>
                    <a:lstStyle/>
                    <a:p>
                      <a:r>
                        <a:rPr lang="en-US" sz="1400" dirty="0">
                          <a:solidFill>
                            <a:srgbClr val="101820"/>
                          </a:solidFill>
                        </a:rPr>
                        <a:t>It is a visual tool used in safety management to help identify, categorize and manage hazards based on the types of energy present in the workplace. It simplifies the hazard recognition process by focusing on the various energy sources that could cause harm if not properly controlled.</a:t>
                      </a:r>
                      <a:endParaRPr lang="en-CA" sz="1400" dirty="0">
                        <a:solidFill>
                          <a:srgbClr val="101820"/>
                        </a:solidFill>
                      </a:endParaRPr>
                    </a:p>
                  </a:txBody>
                  <a:tcPr/>
                </a:tc>
                <a:tc>
                  <a:txBody>
                    <a:bodyPr/>
                    <a:lstStyle/>
                    <a:p>
                      <a:pPr algn="ctr"/>
                      <a:r>
                        <a:rPr lang="en-CA" sz="1400" dirty="0">
                          <a:solidFill>
                            <a:srgbClr val="101820"/>
                          </a:solidFill>
                        </a:rPr>
                        <a:t>Yes</a:t>
                      </a:r>
                    </a:p>
                  </a:txBody>
                  <a:tcPr/>
                </a:tc>
                <a:tc>
                  <a:txBody>
                    <a:bodyPr/>
                    <a:lstStyle/>
                    <a:p>
                      <a:endParaRPr lang="en-CA" sz="1400" dirty="0">
                        <a:solidFill>
                          <a:srgbClr val="101820"/>
                        </a:solidFill>
                      </a:endParaRPr>
                    </a:p>
                  </a:txBody>
                  <a:tcPr/>
                </a:tc>
                <a:extLst>
                  <a:ext uri="{0D108BD9-81ED-4DB2-BD59-A6C34878D82A}">
                    <a16:rowId xmlns:a16="http://schemas.microsoft.com/office/drawing/2014/main" val="3287771450"/>
                  </a:ext>
                </a:extLst>
              </a:tr>
              <a:tr h="406249">
                <a:tc>
                  <a:txBody>
                    <a:bodyPr/>
                    <a:lstStyle/>
                    <a:p>
                      <a:r>
                        <a:rPr lang="en-CA" sz="1400" dirty="0">
                          <a:solidFill>
                            <a:srgbClr val="101820"/>
                          </a:solidFill>
                        </a:rPr>
                        <a:t>2</a:t>
                      </a:r>
                    </a:p>
                  </a:txBody>
                  <a:tcPr/>
                </a:tc>
                <a:tc>
                  <a:txBody>
                    <a:bodyPr/>
                    <a:lstStyle/>
                    <a:p>
                      <a:r>
                        <a:rPr lang="en-CA" sz="1400" dirty="0">
                          <a:solidFill>
                            <a:srgbClr val="101820"/>
                          </a:solidFill>
                        </a:rPr>
                        <a:t>Hierarchy of Control</a:t>
                      </a:r>
                    </a:p>
                  </a:txBody>
                  <a:tcPr/>
                </a:tc>
                <a:tc>
                  <a:txBody>
                    <a:bodyPr/>
                    <a:lstStyle/>
                    <a:p>
                      <a:r>
                        <a:rPr lang="en-US" sz="1400" dirty="0">
                          <a:solidFill>
                            <a:srgbClr val="101820"/>
                          </a:solidFill>
                        </a:rPr>
                        <a:t>It is a systematic approach used to eliminate or minimize hazards associated with energy sources in the workplace. Part of safety management systems, it is commonly applied in industries where people may be exposed to hazardous </a:t>
                      </a:r>
                    </a:p>
                    <a:p>
                      <a:r>
                        <a:rPr lang="en-US" sz="1400" dirty="0">
                          <a:solidFill>
                            <a:srgbClr val="101820"/>
                          </a:solidFill>
                        </a:rPr>
                        <a:t>energy during the operation, maintenance or servicing of equipment.</a:t>
                      </a:r>
                      <a:endParaRPr lang="en-CA" sz="1400" dirty="0">
                        <a:solidFill>
                          <a:srgbClr val="101820"/>
                        </a:solidFill>
                      </a:endParaRPr>
                    </a:p>
                  </a:txBody>
                  <a:tcPr/>
                </a:tc>
                <a:tc>
                  <a:txBody>
                    <a:bodyPr/>
                    <a:lstStyle/>
                    <a:p>
                      <a:pPr algn="ctr"/>
                      <a:r>
                        <a:rPr lang="en-CA" sz="1400" dirty="0">
                          <a:solidFill>
                            <a:srgbClr val="101820"/>
                          </a:solidFill>
                        </a:rPr>
                        <a:t>Yes</a:t>
                      </a:r>
                    </a:p>
                  </a:txBody>
                  <a:tcPr/>
                </a:tc>
                <a:tc>
                  <a:txBody>
                    <a:bodyPr/>
                    <a:lstStyle/>
                    <a:p>
                      <a:endParaRPr lang="en-CA" sz="1400" dirty="0">
                        <a:solidFill>
                          <a:srgbClr val="101820"/>
                        </a:solidFill>
                      </a:endParaRPr>
                    </a:p>
                  </a:txBody>
                  <a:tcPr/>
                </a:tc>
                <a:extLst>
                  <a:ext uri="{0D108BD9-81ED-4DB2-BD59-A6C34878D82A}">
                    <a16:rowId xmlns:a16="http://schemas.microsoft.com/office/drawing/2014/main" val="1320271078"/>
                  </a:ext>
                </a:extLst>
              </a:tr>
            </a:tbl>
          </a:graphicData>
        </a:graphic>
      </p:graphicFrame>
    </p:spTree>
    <p:extLst>
      <p:ext uri="{BB962C8B-B14F-4D97-AF65-F5344CB8AC3E}">
        <p14:creationId xmlns:p14="http://schemas.microsoft.com/office/powerpoint/2010/main" val="327912816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CF4B539-27E1-A57C-296A-7BAA9FC65BF6}"/>
            </a:ext>
          </a:extLst>
        </p:cNvPr>
        <p:cNvGrpSpPr/>
        <p:nvPr/>
      </p:nvGrpSpPr>
      <p:grpSpPr>
        <a:xfrm>
          <a:off x="0" y="0"/>
          <a:ext cx="0" cy="0"/>
          <a:chOff x="0" y="0"/>
          <a:chExt cx="0" cy="0"/>
        </a:xfrm>
      </p:grpSpPr>
      <p:sp>
        <p:nvSpPr>
          <p:cNvPr id="2" name="Subtitle 1">
            <a:extLst>
              <a:ext uri="{FF2B5EF4-FFF2-40B4-BE49-F238E27FC236}">
                <a16:creationId xmlns:a16="http://schemas.microsoft.com/office/drawing/2014/main" id="{8E756B2C-1BE7-C0D8-D77E-4BD346C694E0}"/>
              </a:ext>
            </a:extLst>
          </p:cNvPr>
          <p:cNvSpPr>
            <a:spLocks noGrp="1"/>
          </p:cNvSpPr>
          <p:nvPr>
            <p:ph type="subTitle" idx="1"/>
          </p:nvPr>
        </p:nvSpPr>
        <p:spPr/>
        <p:txBody>
          <a:bodyPr/>
          <a:lstStyle/>
          <a:p>
            <a:r>
              <a:rPr lang="en-CA" dirty="0"/>
              <a:t>New Concepts </a:t>
            </a:r>
          </a:p>
        </p:txBody>
      </p:sp>
      <p:sp>
        <p:nvSpPr>
          <p:cNvPr id="4" name="Text Placeholder 3">
            <a:extLst>
              <a:ext uri="{FF2B5EF4-FFF2-40B4-BE49-F238E27FC236}">
                <a16:creationId xmlns:a16="http://schemas.microsoft.com/office/drawing/2014/main" id="{0217DC68-0697-958A-FF6D-95C27D40BCAF}"/>
              </a:ext>
            </a:extLst>
          </p:cNvPr>
          <p:cNvSpPr>
            <a:spLocks noGrp="1"/>
          </p:cNvSpPr>
          <p:nvPr>
            <p:ph type="body" sz="quarter" idx="15"/>
          </p:nvPr>
        </p:nvSpPr>
        <p:spPr>
          <a:xfrm>
            <a:off x="853035" y="848723"/>
            <a:ext cx="10861163" cy="520072"/>
          </a:xfrm>
        </p:spPr>
        <p:txBody>
          <a:bodyPr/>
          <a:lstStyle/>
          <a:p>
            <a:pPr marL="0" indent="0">
              <a:buNone/>
            </a:pPr>
            <a:r>
              <a:rPr lang="en-US" dirty="0"/>
              <a:t>Review applicable concepts and apply as necessary (see </a:t>
            </a:r>
            <a:r>
              <a:rPr lang="en-US" dirty="0">
                <a:hlinkClick r:id="rId2">
                  <a:extLst>
                    <a:ext uri="{A12FA001-AC4F-418D-AE19-62706E023703}">
                      <ahyp:hlinkClr xmlns:ahyp="http://schemas.microsoft.com/office/drawing/2018/hyperlinkcolor" val="tx"/>
                    </a:ext>
                  </a:extLst>
                </a:hlinkClick>
              </a:rPr>
              <a:t>Attachment B</a:t>
            </a:r>
            <a:r>
              <a:rPr lang="en-US" dirty="0"/>
              <a:t> for more details):</a:t>
            </a:r>
          </a:p>
        </p:txBody>
      </p:sp>
      <p:graphicFrame>
        <p:nvGraphicFramePr>
          <p:cNvPr id="3" name="Table 2">
            <a:extLst>
              <a:ext uri="{FF2B5EF4-FFF2-40B4-BE49-F238E27FC236}">
                <a16:creationId xmlns:a16="http://schemas.microsoft.com/office/drawing/2014/main" id="{590BE93A-F382-833D-A454-3808A25FDA9D}"/>
              </a:ext>
            </a:extLst>
          </p:cNvPr>
          <p:cNvGraphicFramePr>
            <a:graphicFrameLocks noGrp="1"/>
          </p:cNvGraphicFramePr>
          <p:nvPr>
            <p:extLst>
              <p:ext uri="{D42A27DB-BD31-4B8C-83A1-F6EECF244321}">
                <p14:modId xmlns:p14="http://schemas.microsoft.com/office/powerpoint/2010/main" val="3190679355"/>
              </p:ext>
            </p:extLst>
          </p:nvPr>
        </p:nvGraphicFramePr>
        <p:xfrm>
          <a:off x="908231" y="1284648"/>
          <a:ext cx="10590085" cy="4429609"/>
        </p:xfrm>
        <a:graphic>
          <a:graphicData uri="http://schemas.openxmlformats.org/drawingml/2006/table">
            <a:tbl>
              <a:tblPr firstRow="1" bandRow="1">
                <a:tableStyleId>{5C22544A-7EE6-4342-B048-85BDC9FD1C3A}</a:tableStyleId>
              </a:tblPr>
              <a:tblGrid>
                <a:gridCol w="397050">
                  <a:extLst>
                    <a:ext uri="{9D8B030D-6E8A-4147-A177-3AD203B41FA5}">
                      <a16:colId xmlns:a16="http://schemas.microsoft.com/office/drawing/2014/main" val="3778314916"/>
                    </a:ext>
                  </a:extLst>
                </a:gridCol>
                <a:gridCol w="1982071">
                  <a:extLst>
                    <a:ext uri="{9D8B030D-6E8A-4147-A177-3AD203B41FA5}">
                      <a16:colId xmlns:a16="http://schemas.microsoft.com/office/drawing/2014/main" val="3643448391"/>
                    </a:ext>
                  </a:extLst>
                </a:gridCol>
                <a:gridCol w="4183116">
                  <a:extLst>
                    <a:ext uri="{9D8B030D-6E8A-4147-A177-3AD203B41FA5}">
                      <a16:colId xmlns:a16="http://schemas.microsoft.com/office/drawing/2014/main" val="2992067062"/>
                    </a:ext>
                  </a:extLst>
                </a:gridCol>
                <a:gridCol w="1430503">
                  <a:extLst>
                    <a:ext uri="{9D8B030D-6E8A-4147-A177-3AD203B41FA5}">
                      <a16:colId xmlns:a16="http://schemas.microsoft.com/office/drawing/2014/main" val="4078604131"/>
                    </a:ext>
                  </a:extLst>
                </a:gridCol>
                <a:gridCol w="2597345">
                  <a:extLst>
                    <a:ext uri="{9D8B030D-6E8A-4147-A177-3AD203B41FA5}">
                      <a16:colId xmlns:a16="http://schemas.microsoft.com/office/drawing/2014/main" val="3014266106"/>
                    </a:ext>
                  </a:extLst>
                </a:gridCol>
              </a:tblGrid>
              <a:tr h="406249">
                <a:tc>
                  <a:txBody>
                    <a:bodyPr/>
                    <a:lstStyle/>
                    <a:p>
                      <a:endParaRPr lang="en-CA" sz="1400"/>
                    </a:p>
                  </a:txBody>
                  <a:tcPr/>
                </a:tc>
                <a:tc>
                  <a:txBody>
                    <a:bodyPr/>
                    <a:lstStyle/>
                    <a:p>
                      <a:r>
                        <a:rPr lang="en-CA" sz="1400" dirty="0"/>
                        <a:t>Concept</a:t>
                      </a:r>
                    </a:p>
                  </a:txBody>
                  <a:tcPr/>
                </a:tc>
                <a:tc>
                  <a:txBody>
                    <a:bodyPr/>
                    <a:lstStyle/>
                    <a:p>
                      <a:r>
                        <a:rPr lang="en-CA" sz="1400" dirty="0"/>
                        <a:t>Description</a:t>
                      </a:r>
                    </a:p>
                  </a:txBody>
                  <a:tcPr/>
                </a:tc>
                <a:tc>
                  <a:txBody>
                    <a:bodyPr/>
                    <a:lstStyle/>
                    <a:p>
                      <a:r>
                        <a:rPr lang="en-CA" sz="1400" dirty="0"/>
                        <a:t>Applicable?</a:t>
                      </a:r>
                    </a:p>
                  </a:txBody>
                  <a:tcPr/>
                </a:tc>
                <a:tc>
                  <a:txBody>
                    <a:bodyPr/>
                    <a:lstStyle/>
                    <a:p>
                      <a:r>
                        <a:rPr lang="en-CA" sz="1400" dirty="0"/>
                        <a:t>Comment</a:t>
                      </a:r>
                    </a:p>
                  </a:txBody>
                  <a:tcPr/>
                </a:tc>
                <a:extLst>
                  <a:ext uri="{0D108BD9-81ED-4DB2-BD59-A6C34878D82A}">
                    <a16:rowId xmlns:a16="http://schemas.microsoft.com/office/drawing/2014/main" val="537559497"/>
                  </a:ext>
                </a:extLst>
              </a:tr>
              <a:tr h="406249">
                <a:tc>
                  <a:txBody>
                    <a:bodyPr/>
                    <a:lstStyle/>
                    <a:p>
                      <a:r>
                        <a:rPr lang="en-CA" sz="1400" dirty="0">
                          <a:solidFill>
                            <a:srgbClr val="101820"/>
                          </a:solidFill>
                        </a:rPr>
                        <a:t>3</a:t>
                      </a:r>
                    </a:p>
                  </a:txBody>
                  <a:tcPr/>
                </a:tc>
                <a:tc>
                  <a:txBody>
                    <a:bodyPr/>
                    <a:lstStyle/>
                    <a:p>
                      <a:r>
                        <a:rPr lang="en-CA" sz="1400" dirty="0">
                          <a:solidFill>
                            <a:srgbClr val="101820"/>
                          </a:solidFill>
                        </a:rPr>
                        <a:t>Stuff That Can Kill You (STCKY)</a:t>
                      </a:r>
                    </a:p>
                  </a:txBody>
                  <a:tcPr/>
                </a:tc>
                <a:tc>
                  <a:txBody>
                    <a:bodyPr/>
                    <a:lstStyle/>
                    <a:p>
                      <a:r>
                        <a:rPr lang="en-US" sz="1400" dirty="0">
                          <a:solidFill>
                            <a:srgbClr val="101820"/>
                          </a:solidFill>
                        </a:rPr>
                        <a:t>"Stuff that can kill you" (STCKY) is a safety </a:t>
                      </a:r>
                    </a:p>
                    <a:p>
                      <a:r>
                        <a:rPr lang="en-US" sz="1400" dirty="0">
                          <a:solidFill>
                            <a:srgbClr val="101820"/>
                          </a:solidFill>
                        </a:rPr>
                        <a:t>concept used to identify and manage hazards or conditions in the workplace that pose a significant risk of serious injury or fatality. It emphasizes the importance of recognizing high-risk elements in work environments, which can cause life-threatening, life-altering or life-ending incidents if not properly controlled.</a:t>
                      </a:r>
                      <a:endParaRPr lang="en-CA" sz="1400" dirty="0">
                        <a:solidFill>
                          <a:srgbClr val="101820"/>
                        </a:solidFill>
                      </a:endParaRPr>
                    </a:p>
                  </a:txBody>
                  <a:tcPr/>
                </a:tc>
                <a:tc>
                  <a:txBody>
                    <a:bodyPr/>
                    <a:lstStyle/>
                    <a:p>
                      <a:pPr algn="ctr"/>
                      <a:r>
                        <a:rPr lang="en-CA" sz="1400" dirty="0">
                          <a:solidFill>
                            <a:srgbClr val="101820"/>
                          </a:solidFill>
                        </a:rPr>
                        <a:t>Yes</a:t>
                      </a:r>
                    </a:p>
                  </a:txBody>
                  <a:tcPr/>
                </a:tc>
                <a:tc>
                  <a:txBody>
                    <a:bodyPr/>
                    <a:lstStyle/>
                    <a:p>
                      <a:endParaRPr lang="en-CA" sz="1400" dirty="0">
                        <a:solidFill>
                          <a:srgbClr val="101820"/>
                        </a:solidFill>
                      </a:endParaRPr>
                    </a:p>
                  </a:txBody>
                  <a:tcPr/>
                </a:tc>
                <a:extLst>
                  <a:ext uri="{0D108BD9-81ED-4DB2-BD59-A6C34878D82A}">
                    <a16:rowId xmlns:a16="http://schemas.microsoft.com/office/drawing/2014/main" val="436631440"/>
                  </a:ext>
                </a:extLst>
              </a:tr>
              <a:tr h="406249">
                <a:tc>
                  <a:txBody>
                    <a:bodyPr/>
                    <a:lstStyle/>
                    <a:p>
                      <a:r>
                        <a:rPr lang="en-CA" sz="1400" dirty="0">
                          <a:solidFill>
                            <a:srgbClr val="101820"/>
                          </a:solidFill>
                        </a:rPr>
                        <a:t>4</a:t>
                      </a:r>
                    </a:p>
                  </a:txBody>
                  <a:tcPr/>
                </a:tc>
                <a:tc>
                  <a:txBody>
                    <a:bodyPr/>
                    <a:lstStyle/>
                    <a:p>
                      <a:r>
                        <a:rPr lang="en-CA" sz="1400" dirty="0">
                          <a:solidFill>
                            <a:srgbClr val="101820"/>
                          </a:solidFill>
                        </a:rPr>
                        <a:t>Critical Work</a:t>
                      </a:r>
                    </a:p>
                  </a:txBody>
                  <a:tcPr/>
                </a:tc>
                <a:tc>
                  <a:txBody>
                    <a:bodyPr/>
                    <a:lstStyle/>
                    <a:p>
                      <a:r>
                        <a:rPr lang="en-US" sz="1400" dirty="0">
                          <a:solidFill>
                            <a:srgbClr val="101820"/>
                          </a:solidFill>
                        </a:rPr>
                        <a:t>Critical work refers to tasks or activities in </a:t>
                      </a:r>
                    </a:p>
                    <a:p>
                      <a:r>
                        <a:rPr lang="en-US" sz="1400" dirty="0">
                          <a:solidFill>
                            <a:srgbClr val="101820"/>
                          </a:solidFill>
                        </a:rPr>
                        <a:t>a workplace that involve significant risk </a:t>
                      </a:r>
                    </a:p>
                    <a:p>
                      <a:r>
                        <a:rPr lang="en-US" sz="1400" dirty="0">
                          <a:solidFill>
                            <a:srgbClr val="101820"/>
                          </a:solidFill>
                        </a:rPr>
                        <a:t>to people, property or the environment. </a:t>
                      </a:r>
                    </a:p>
                    <a:p>
                      <a:r>
                        <a:rPr lang="en-US" sz="1400" dirty="0">
                          <a:solidFill>
                            <a:srgbClr val="101820"/>
                          </a:solidFill>
                        </a:rPr>
                        <a:t>These tasks often require precise planning, </a:t>
                      </a:r>
                    </a:p>
                    <a:p>
                      <a:r>
                        <a:rPr lang="en-US" sz="1400" dirty="0">
                          <a:solidFill>
                            <a:srgbClr val="101820"/>
                          </a:solidFill>
                        </a:rPr>
                        <a:t>specialized skills and strict safety measures due to the potential for severe consequences if something goes wrong. In essence, critical work involves critical steps with inherent critical risks that could only be managed by critical safeguards. </a:t>
                      </a:r>
                      <a:endParaRPr lang="en-CA" sz="1400" dirty="0">
                        <a:solidFill>
                          <a:srgbClr val="101820"/>
                        </a:solidFill>
                      </a:endParaRPr>
                    </a:p>
                  </a:txBody>
                  <a:tcPr/>
                </a:tc>
                <a:tc>
                  <a:txBody>
                    <a:bodyPr/>
                    <a:lstStyle/>
                    <a:p>
                      <a:pPr algn="ctr"/>
                      <a:r>
                        <a:rPr lang="en-CA" sz="1400" dirty="0">
                          <a:solidFill>
                            <a:srgbClr val="101820"/>
                          </a:solidFill>
                        </a:rPr>
                        <a:t>Yes</a:t>
                      </a:r>
                    </a:p>
                  </a:txBody>
                  <a:tcPr/>
                </a:tc>
                <a:tc>
                  <a:txBody>
                    <a:bodyPr/>
                    <a:lstStyle/>
                    <a:p>
                      <a:endParaRPr lang="en-CA" sz="1400" dirty="0">
                        <a:solidFill>
                          <a:srgbClr val="101820"/>
                        </a:solidFill>
                      </a:endParaRPr>
                    </a:p>
                  </a:txBody>
                  <a:tcPr/>
                </a:tc>
                <a:extLst>
                  <a:ext uri="{0D108BD9-81ED-4DB2-BD59-A6C34878D82A}">
                    <a16:rowId xmlns:a16="http://schemas.microsoft.com/office/drawing/2014/main" val="2922659074"/>
                  </a:ext>
                </a:extLst>
              </a:tr>
            </a:tbl>
          </a:graphicData>
        </a:graphic>
      </p:graphicFrame>
    </p:spTree>
    <p:extLst>
      <p:ext uri="{BB962C8B-B14F-4D97-AF65-F5344CB8AC3E}">
        <p14:creationId xmlns:p14="http://schemas.microsoft.com/office/powerpoint/2010/main" val="125766051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B54B7A4-6372-E345-2F4C-905A50BE66A2}"/>
            </a:ext>
          </a:extLst>
        </p:cNvPr>
        <p:cNvGrpSpPr/>
        <p:nvPr/>
      </p:nvGrpSpPr>
      <p:grpSpPr>
        <a:xfrm>
          <a:off x="0" y="0"/>
          <a:ext cx="0" cy="0"/>
          <a:chOff x="0" y="0"/>
          <a:chExt cx="0" cy="0"/>
        </a:xfrm>
      </p:grpSpPr>
      <p:sp>
        <p:nvSpPr>
          <p:cNvPr id="2" name="Subtitle 1">
            <a:extLst>
              <a:ext uri="{FF2B5EF4-FFF2-40B4-BE49-F238E27FC236}">
                <a16:creationId xmlns:a16="http://schemas.microsoft.com/office/drawing/2014/main" id="{C294D2F7-C4D2-9F25-B0D6-3807294E1B16}"/>
              </a:ext>
            </a:extLst>
          </p:cNvPr>
          <p:cNvSpPr>
            <a:spLocks noGrp="1"/>
          </p:cNvSpPr>
          <p:nvPr>
            <p:ph type="subTitle" idx="1"/>
          </p:nvPr>
        </p:nvSpPr>
        <p:spPr/>
        <p:txBody>
          <a:bodyPr/>
          <a:lstStyle/>
          <a:p>
            <a:r>
              <a:rPr lang="en-CA" dirty="0"/>
              <a:t>New Concepts</a:t>
            </a:r>
          </a:p>
        </p:txBody>
      </p:sp>
      <p:sp>
        <p:nvSpPr>
          <p:cNvPr id="4" name="Text Placeholder 3">
            <a:extLst>
              <a:ext uri="{FF2B5EF4-FFF2-40B4-BE49-F238E27FC236}">
                <a16:creationId xmlns:a16="http://schemas.microsoft.com/office/drawing/2014/main" id="{908F4A77-60E8-9BE2-0D1D-8103CE11AEB7}"/>
              </a:ext>
            </a:extLst>
          </p:cNvPr>
          <p:cNvSpPr>
            <a:spLocks noGrp="1"/>
          </p:cNvSpPr>
          <p:nvPr>
            <p:ph type="body" sz="quarter" idx="15"/>
          </p:nvPr>
        </p:nvSpPr>
        <p:spPr>
          <a:xfrm>
            <a:off x="853035" y="848723"/>
            <a:ext cx="10861163" cy="520072"/>
          </a:xfrm>
        </p:spPr>
        <p:txBody>
          <a:bodyPr/>
          <a:lstStyle/>
          <a:p>
            <a:pPr marL="0" indent="0">
              <a:buNone/>
            </a:pPr>
            <a:r>
              <a:rPr lang="en-US" dirty="0"/>
              <a:t>Review applicable concepts and apply as necessary (see </a:t>
            </a:r>
            <a:r>
              <a:rPr lang="en-US" dirty="0">
                <a:hlinkClick r:id="rId2">
                  <a:extLst>
                    <a:ext uri="{A12FA001-AC4F-418D-AE19-62706E023703}">
                      <ahyp:hlinkClr xmlns:ahyp="http://schemas.microsoft.com/office/drawing/2018/hyperlinkcolor" val="tx"/>
                    </a:ext>
                  </a:extLst>
                </a:hlinkClick>
              </a:rPr>
              <a:t>Attachment B</a:t>
            </a:r>
            <a:r>
              <a:rPr lang="en-US" dirty="0"/>
              <a:t> for more details):</a:t>
            </a:r>
          </a:p>
        </p:txBody>
      </p:sp>
      <p:graphicFrame>
        <p:nvGraphicFramePr>
          <p:cNvPr id="3" name="Table 2">
            <a:extLst>
              <a:ext uri="{FF2B5EF4-FFF2-40B4-BE49-F238E27FC236}">
                <a16:creationId xmlns:a16="http://schemas.microsoft.com/office/drawing/2014/main" id="{3AC94A87-4824-A90A-1F20-9428C172C741}"/>
              </a:ext>
            </a:extLst>
          </p:cNvPr>
          <p:cNvGraphicFramePr>
            <a:graphicFrameLocks noGrp="1"/>
          </p:cNvGraphicFramePr>
          <p:nvPr>
            <p:extLst>
              <p:ext uri="{D42A27DB-BD31-4B8C-83A1-F6EECF244321}">
                <p14:modId xmlns:p14="http://schemas.microsoft.com/office/powerpoint/2010/main" val="2431171215"/>
              </p:ext>
            </p:extLst>
          </p:nvPr>
        </p:nvGraphicFramePr>
        <p:xfrm>
          <a:off x="908231" y="1284648"/>
          <a:ext cx="10590085" cy="4429609"/>
        </p:xfrm>
        <a:graphic>
          <a:graphicData uri="http://schemas.openxmlformats.org/drawingml/2006/table">
            <a:tbl>
              <a:tblPr firstRow="1" bandRow="1">
                <a:tableStyleId>{5C22544A-7EE6-4342-B048-85BDC9FD1C3A}</a:tableStyleId>
              </a:tblPr>
              <a:tblGrid>
                <a:gridCol w="397050">
                  <a:extLst>
                    <a:ext uri="{9D8B030D-6E8A-4147-A177-3AD203B41FA5}">
                      <a16:colId xmlns:a16="http://schemas.microsoft.com/office/drawing/2014/main" val="3778314916"/>
                    </a:ext>
                  </a:extLst>
                </a:gridCol>
                <a:gridCol w="1709086">
                  <a:extLst>
                    <a:ext uri="{9D8B030D-6E8A-4147-A177-3AD203B41FA5}">
                      <a16:colId xmlns:a16="http://schemas.microsoft.com/office/drawing/2014/main" val="3643448391"/>
                    </a:ext>
                  </a:extLst>
                </a:gridCol>
                <a:gridCol w="4456101">
                  <a:extLst>
                    <a:ext uri="{9D8B030D-6E8A-4147-A177-3AD203B41FA5}">
                      <a16:colId xmlns:a16="http://schemas.microsoft.com/office/drawing/2014/main" val="2992067062"/>
                    </a:ext>
                  </a:extLst>
                </a:gridCol>
                <a:gridCol w="1430503">
                  <a:extLst>
                    <a:ext uri="{9D8B030D-6E8A-4147-A177-3AD203B41FA5}">
                      <a16:colId xmlns:a16="http://schemas.microsoft.com/office/drawing/2014/main" val="4078604131"/>
                    </a:ext>
                  </a:extLst>
                </a:gridCol>
                <a:gridCol w="2597345">
                  <a:extLst>
                    <a:ext uri="{9D8B030D-6E8A-4147-A177-3AD203B41FA5}">
                      <a16:colId xmlns:a16="http://schemas.microsoft.com/office/drawing/2014/main" val="3014266106"/>
                    </a:ext>
                  </a:extLst>
                </a:gridCol>
              </a:tblGrid>
              <a:tr h="406249">
                <a:tc>
                  <a:txBody>
                    <a:bodyPr/>
                    <a:lstStyle/>
                    <a:p>
                      <a:endParaRPr lang="en-CA" sz="1400"/>
                    </a:p>
                  </a:txBody>
                  <a:tcPr/>
                </a:tc>
                <a:tc>
                  <a:txBody>
                    <a:bodyPr/>
                    <a:lstStyle/>
                    <a:p>
                      <a:r>
                        <a:rPr lang="en-CA" sz="1400" dirty="0"/>
                        <a:t>Concept</a:t>
                      </a:r>
                    </a:p>
                  </a:txBody>
                  <a:tcPr/>
                </a:tc>
                <a:tc>
                  <a:txBody>
                    <a:bodyPr/>
                    <a:lstStyle/>
                    <a:p>
                      <a:r>
                        <a:rPr lang="en-CA" sz="1400" dirty="0"/>
                        <a:t>Description</a:t>
                      </a:r>
                    </a:p>
                  </a:txBody>
                  <a:tcPr/>
                </a:tc>
                <a:tc>
                  <a:txBody>
                    <a:bodyPr/>
                    <a:lstStyle/>
                    <a:p>
                      <a:r>
                        <a:rPr lang="en-CA" sz="1400" dirty="0"/>
                        <a:t>Applicable?</a:t>
                      </a:r>
                    </a:p>
                  </a:txBody>
                  <a:tcPr/>
                </a:tc>
                <a:tc>
                  <a:txBody>
                    <a:bodyPr/>
                    <a:lstStyle/>
                    <a:p>
                      <a:r>
                        <a:rPr lang="en-CA" sz="1400" dirty="0"/>
                        <a:t>Comment</a:t>
                      </a:r>
                    </a:p>
                  </a:txBody>
                  <a:tcPr/>
                </a:tc>
                <a:extLst>
                  <a:ext uri="{0D108BD9-81ED-4DB2-BD59-A6C34878D82A}">
                    <a16:rowId xmlns:a16="http://schemas.microsoft.com/office/drawing/2014/main" val="537559497"/>
                  </a:ext>
                </a:extLst>
              </a:tr>
              <a:tr h="406249">
                <a:tc>
                  <a:txBody>
                    <a:bodyPr/>
                    <a:lstStyle/>
                    <a:p>
                      <a:r>
                        <a:rPr lang="en-CA" sz="1400" dirty="0">
                          <a:solidFill>
                            <a:srgbClr val="101820"/>
                          </a:solidFill>
                        </a:rPr>
                        <a:t>5</a:t>
                      </a:r>
                    </a:p>
                  </a:txBody>
                  <a:tcPr/>
                </a:tc>
                <a:tc>
                  <a:txBody>
                    <a:bodyPr/>
                    <a:lstStyle/>
                    <a:p>
                      <a:r>
                        <a:rPr lang="en-CA" sz="1400" dirty="0">
                          <a:solidFill>
                            <a:srgbClr val="101820"/>
                          </a:solidFill>
                        </a:rPr>
                        <a:t>Direct Control</a:t>
                      </a:r>
                    </a:p>
                  </a:txBody>
                  <a:tcPr/>
                </a:tc>
                <a:tc>
                  <a:txBody>
                    <a:bodyPr/>
                    <a:lstStyle/>
                    <a:p>
                      <a:r>
                        <a:rPr lang="en-US" sz="1400" dirty="0">
                          <a:solidFill>
                            <a:srgbClr val="101820"/>
                          </a:solidFill>
                        </a:rPr>
                        <a:t>This refers to the proactive and hands-on supervision, intervention and management of work activities to ensure safety standards and protocols are strictly followed. It involves real-time oversight by competent personnel to minimize risks and immediately address any unsafe conditions </a:t>
                      </a:r>
                    </a:p>
                    <a:p>
                      <a:r>
                        <a:rPr lang="en-US" sz="1400" dirty="0">
                          <a:solidFill>
                            <a:srgbClr val="101820"/>
                          </a:solidFill>
                        </a:rPr>
                        <a:t>or </a:t>
                      </a:r>
                      <a:r>
                        <a:rPr lang="en-US" sz="1400" dirty="0" err="1">
                          <a:solidFill>
                            <a:srgbClr val="101820"/>
                          </a:solidFill>
                        </a:rPr>
                        <a:t>behaviours</a:t>
                      </a:r>
                      <a:r>
                        <a:rPr lang="en-US" sz="1400" dirty="0">
                          <a:solidFill>
                            <a:srgbClr val="101820"/>
                          </a:solidFill>
                        </a:rPr>
                        <a:t>. Direct Controls work even if </a:t>
                      </a:r>
                    </a:p>
                    <a:p>
                      <a:r>
                        <a:rPr lang="en-US" sz="1400" dirty="0">
                          <a:solidFill>
                            <a:srgbClr val="101820"/>
                          </a:solidFill>
                        </a:rPr>
                        <a:t>people make errors.</a:t>
                      </a:r>
                      <a:endParaRPr lang="en-CA" sz="1400" dirty="0">
                        <a:solidFill>
                          <a:srgbClr val="101820"/>
                        </a:solidFill>
                      </a:endParaRPr>
                    </a:p>
                  </a:txBody>
                  <a:tcPr/>
                </a:tc>
                <a:tc>
                  <a:txBody>
                    <a:bodyPr/>
                    <a:lstStyle/>
                    <a:p>
                      <a:pPr algn="ctr"/>
                      <a:r>
                        <a:rPr lang="en-CA" sz="1400" dirty="0">
                          <a:solidFill>
                            <a:srgbClr val="101820"/>
                          </a:solidFill>
                        </a:rPr>
                        <a:t>Yes</a:t>
                      </a:r>
                    </a:p>
                  </a:txBody>
                  <a:tcPr/>
                </a:tc>
                <a:tc>
                  <a:txBody>
                    <a:bodyPr/>
                    <a:lstStyle/>
                    <a:p>
                      <a:r>
                        <a:rPr lang="en-US" sz="1400" dirty="0">
                          <a:solidFill>
                            <a:srgbClr val="101820"/>
                          </a:solidFill>
                        </a:rPr>
                        <a:t>Alternative Controls are specifically designed to mitigate human error. When a Direct Control is not feasible, there must be at least two Alternative Controls, from at least two or more of the </a:t>
                      </a:r>
                    </a:p>
                    <a:p>
                      <a:r>
                        <a:rPr lang="en-US" sz="1400" dirty="0">
                          <a:solidFill>
                            <a:srgbClr val="101820"/>
                          </a:solidFill>
                        </a:rPr>
                        <a:t>available categories.</a:t>
                      </a:r>
                    </a:p>
                    <a:p>
                      <a:endParaRPr lang="en-CA" sz="1400" dirty="0">
                        <a:solidFill>
                          <a:srgbClr val="101820"/>
                        </a:solidFill>
                      </a:endParaRPr>
                    </a:p>
                  </a:txBody>
                  <a:tcPr/>
                </a:tc>
                <a:extLst>
                  <a:ext uri="{0D108BD9-81ED-4DB2-BD59-A6C34878D82A}">
                    <a16:rowId xmlns:a16="http://schemas.microsoft.com/office/drawing/2014/main" val="2158298231"/>
                  </a:ext>
                </a:extLst>
              </a:tr>
              <a:tr h="406249">
                <a:tc>
                  <a:txBody>
                    <a:bodyPr/>
                    <a:lstStyle/>
                    <a:p>
                      <a:r>
                        <a:rPr lang="en-CA" sz="1400" dirty="0">
                          <a:solidFill>
                            <a:srgbClr val="101820"/>
                          </a:solidFill>
                        </a:rPr>
                        <a:t>6</a:t>
                      </a:r>
                    </a:p>
                  </a:txBody>
                  <a:tcPr/>
                </a:tc>
                <a:tc>
                  <a:txBody>
                    <a:bodyPr/>
                    <a:lstStyle/>
                    <a:p>
                      <a:r>
                        <a:rPr lang="en-CA" sz="1400" dirty="0">
                          <a:solidFill>
                            <a:srgbClr val="101820"/>
                          </a:solidFill>
                        </a:rPr>
                        <a:t>High Energy Control Assessment (HECA)</a:t>
                      </a:r>
                    </a:p>
                  </a:txBody>
                  <a:tcPr/>
                </a:tc>
                <a:tc>
                  <a:txBody>
                    <a:bodyPr/>
                    <a:lstStyle/>
                    <a:p>
                      <a:r>
                        <a:rPr lang="en-US" sz="1400" dirty="0">
                          <a:solidFill>
                            <a:srgbClr val="101820"/>
                          </a:solidFill>
                        </a:rPr>
                        <a:t>HECA, also known as energy-based observation, is a structured process used to identify, evaluate and control risks associated with high-energy activities in the workplace. These activities involve significant energy sources — such as mechanical, electrical, chemical or thermal energies — that have the potential to cause catastrophic injuries or damage. HECA ensures that organizations assess and integrate robust safeguards to manage these risks effectively.</a:t>
                      </a:r>
                      <a:endParaRPr lang="en-CA" sz="1400" dirty="0">
                        <a:solidFill>
                          <a:srgbClr val="101820"/>
                        </a:solidFill>
                      </a:endParaRPr>
                    </a:p>
                  </a:txBody>
                  <a:tcPr/>
                </a:tc>
                <a:tc>
                  <a:txBody>
                    <a:bodyPr/>
                    <a:lstStyle/>
                    <a:p>
                      <a:pPr algn="ctr"/>
                      <a:r>
                        <a:rPr lang="en-CA" sz="1400" dirty="0">
                          <a:solidFill>
                            <a:srgbClr val="101820"/>
                          </a:solidFill>
                        </a:rPr>
                        <a:t>Yes</a:t>
                      </a:r>
                    </a:p>
                  </a:txBody>
                  <a:tcPr/>
                </a:tc>
                <a:tc>
                  <a:txBody>
                    <a:bodyPr/>
                    <a:lstStyle/>
                    <a:p>
                      <a:endParaRPr lang="en-CA" sz="1400" dirty="0">
                        <a:solidFill>
                          <a:srgbClr val="101820"/>
                        </a:solidFill>
                      </a:endParaRPr>
                    </a:p>
                  </a:txBody>
                  <a:tcPr/>
                </a:tc>
                <a:extLst>
                  <a:ext uri="{0D108BD9-81ED-4DB2-BD59-A6C34878D82A}">
                    <a16:rowId xmlns:a16="http://schemas.microsoft.com/office/drawing/2014/main" val="3260990081"/>
                  </a:ext>
                </a:extLst>
              </a:tr>
            </a:tbl>
          </a:graphicData>
        </a:graphic>
      </p:graphicFrame>
    </p:spTree>
    <p:extLst>
      <p:ext uri="{BB962C8B-B14F-4D97-AF65-F5344CB8AC3E}">
        <p14:creationId xmlns:p14="http://schemas.microsoft.com/office/powerpoint/2010/main" val="66521230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6664A28-1FB7-C2C4-B010-02EDE70C47A3}"/>
            </a:ext>
          </a:extLst>
        </p:cNvPr>
        <p:cNvGrpSpPr/>
        <p:nvPr/>
      </p:nvGrpSpPr>
      <p:grpSpPr>
        <a:xfrm>
          <a:off x="0" y="0"/>
          <a:ext cx="0" cy="0"/>
          <a:chOff x="0" y="0"/>
          <a:chExt cx="0" cy="0"/>
        </a:xfrm>
      </p:grpSpPr>
      <p:sp>
        <p:nvSpPr>
          <p:cNvPr id="2" name="Subtitle 1">
            <a:extLst>
              <a:ext uri="{FF2B5EF4-FFF2-40B4-BE49-F238E27FC236}">
                <a16:creationId xmlns:a16="http://schemas.microsoft.com/office/drawing/2014/main" id="{96855D92-3069-01D2-8374-10B598F5C642}"/>
              </a:ext>
            </a:extLst>
          </p:cNvPr>
          <p:cNvSpPr>
            <a:spLocks noGrp="1"/>
          </p:cNvSpPr>
          <p:nvPr>
            <p:ph type="subTitle" idx="1"/>
          </p:nvPr>
        </p:nvSpPr>
        <p:spPr>
          <a:xfrm>
            <a:off x="813637" y="234384"/>
            <a:ext cx="10962140" cy="799297"/>
          </a:xfrm>
        </p:spPr>
        <p:txBody>
          <a:bodyPr/>
          <a:lstStyle/>
          <a:p>
            <a:r>
              <a:rPr lang="en-CA" dirty="0"/>
              <a:t>Other Considerations</a:t>
            </a:r>
          </a:p>
        </p:txBody>
      </p:sp>
      <p:sp>
        <p:nvSpPr>
          <p:cNvPr id="4" name="Text Placeholder 3">
            <a:extLst>
              <a:ext uri="{FF2B5EF4-FFF2-40B4-BE49-F238E27FC236}">
                <a16:creationId xmlns:a16="http://schemas.microsoft.com/office/drawing/2014/main" id="{8B49E8A1-83D0-8F29-5711-83EF1AF97E79}"/>
              </a:ext>
            </a:extLst>
          </p:cNvPr>
          <p:cNvSpPr>
            <a:spLocks noGrp="1"/>
          </p:cNvSpPr>
          <p:nvPr>
            <p:ph type="body" sz="quarter" idx="15"/>
          </p:nvPr>
        </p:nvSpPr>
        <p:spPr>
          <a:xfrm>
            <a:off x="911701" y="1115661"/>
            <a:ext cx="5747653" cy="5323009"/>
          </a:xfrm>
        </p:spPr>
        <p:txBody>
          <a:bodyPr/>
          <a:lstStyle/>
          <a:p>
            <a:pPr marL="0" indent="0">
              <a:buNone/>
            </a:pPr>
            <a:r>
              <a:rPr lang="en-US" b="1" dirty="0"/>
              <a:t>Pre-Task Risk Assessment Checklist</a:t>
            </a:r>
          </a:p>
          <a:p>
            <a:pPr marL="0" indent="0">
              <a:buNone/>
            </a:pPr>
            <a:r>
              <a:rPr lang="en-US" dirty="0"/>
              <a:t>Before starting work, confirm:</a:t>
            </a:r>
          </a:p>
          <a:p>
            <a:pPr marL="0" indent="0">
              <a:buNone/>
            </a:pPr>
            <a:r>
              <a:rPr lang="en-US" dirty="0"/>
              <a:t>☐ Load weight and lift plan are verified</a:t>
            </a:r>
          </a:p>
          <a:p>
            <a:pPr marL="0" indent="0">
              <a:buNone/>
            </a:pPr>
            <a:r>
              <a:rPr lang="en-US" dirty="0"/>
              <a:t>☐ Equipment inspections completed</a:t>
            </a:r>
          </a:p>
          <a:p>
            <a:pPr marL="0" indent="0">
              <a:buNone/>
            </a:pPr>
            <a:r>
              <a:rPr lang="en-US" dirty="0"/>
              <a:t>☐ Ground conditions are stable</a:t>
            </a:r>
          </a:p>
          <a:p>
            <a:pPr marL="0" indent="0">
              <a:buNone/>
            </a:pPr>
            <a:r>
              <a:rPr lang="en-US" dirty="0"/>
              <a:t>☐ Weather/wind conditions are acceptable</a:t>
            </a:r>
          </a:p>
          <a:p>
            <a:pPr marL="0" indent="0">
              <a:buNone/>
            </a:pPr>
            <a:r>
              <a:rPr lang="en-US" dirty="0"/>
              <a:t>☐ Communication methods agreed</a:t>
            </a:r>
          </a:p>
          <a:p>
            <a:pPr marL="0" indent="0">
              <a:buNone/>
            </a:pPr>
            <a:r>
              <a:rPr lang="en-US" dirty="0"/>
              <a:t>☐ Exclusion zones established and enforced</a:t>
            </a:r>
          </a:p>
          <a:p>
            <a:pPr marL="0" indent="0">
              <a:buNone/>
            </a:pPr>
            <a:r>
              <a:rPr lang="en-US" dirty="0"/>
              <a:t>☐ Emergency process designs understood</a:t>
            </a:r>
          </a:p>
        </p:txBody>
      </p:sp>
      <p:sp>
        <p:nvSpPr>
          <p:cNvPr id="3" name="Text Placeholder 3">
            <a:extLst>
              <a:ext uri="{FF2B5EF4-FFF2-40B4-BE49-F238E27FC236}">
                <a16:creationId xmlns:a16="http://schemas.microsoft.com/office/drawing/2014/main" id="{4E840F58-9B97-AA86-ADEF-7B1661A6CB6B}"/>
              </a:ext>
            </a:extLst>
          </p:cNvPr>
          <p:cNvSpPr txBox="1">
            <a:spLocks/>
          </p:cNvSpPr>
          <p:nvPr/>
        </p:nvSpPr>
        <p:spPr>
          <a:xfrm>
            <a:off x="6659354" y="1115661"/>
            <a:ext cx="5747653" cy="5323009"/>
          </a:xfrm>
          <a:prstGeom prst="rect">
            <a:avLst/>
          </a:prstGeom>
        </p:spPr>
        <p:txBody>
          <a:bodyPr/>
          <a:lstStyle>
            <a:lvl1pPr marL="342900" indent="-342900" algn="l" defTabSz="914400" rtl="0" eaLnBrk="1" latinLnBrk="0" hangingPunct="1">
              <a:lnSpc>
                <a:spcPct val="90000"/>
              </a:lnSpc>
              <a:spcBef>
                <a:spcPts val="1000"/>
              </a:spcBef>
              <a:buFont typeface="Arial" panose="020B0604020202020204" pitchFamily="34" charset="0"/>
              <a:buChar char="•"/>
              <a:defRPr sz="2000" b="0" kern="1200">
                <a:solidFill>
                  <a:srgbClr val="000000"/>
                </a:solidFill>
                <a:latin typeface="Trebuchet MS" panose="020B0703020202090204" pitchFamily="34" charset="0"/>
                <a:ea typeface="Verdana" panose="020B0604030504040204" pitchFamily="34" charset="0"/>
                <a:cs typeface="Verdana" panose="020B0604030504040204" pitchFamily="34" charset="0"/>
              </a:defRPr>
            </a:lvl1pPr>
            <a:lvl2pPr marL="742950" indent="-285750" algn="l" defTabSz="914400" rtl="0" eaLnBrk="1" latinLnBrk="0" hangingPunct="1">
              <a:lnSpc>
                <a:spcPct val="90000"/>
              </a:lnSpc>
              <a:spcBef>
                <a:spcPts val="500"/>
              </a:spcBef>
              <a:buFont typeface="Courier New" panose="02070309020205020404" pitchFamily="49" charset="0"/>
              <a:buChar char="o"/>
              <a:defRPr sz="1800" kern="1200">
                <a:solidFill>
                  <a:srgbClr val="000000"/>
                </a:solidFill>
                <a:latin typeface="+mn-lt"/>
                <a:ea typeface="+mn-ea"/>
                <a:cs typeface="+mn-cs"/>
              </a:defRPr>
            </a:lvl2pPr>
            <a:lvl3pPr marL="1143000" indent="-228600" algn="l" defTabSz="914400" rtl="0" eaLnBrk="1" latinLnBrk="0" hangingPunct="1">
              <a:lnSpc>
                <a:spcPct val="90000"/>
              </a:lnSpc>
              <a:spcBef>
                <a:spcPts val="500"/>
              </a:spcBef>
              <a:buFont typeface="Wingdings" panose="05000000000000000000" pitchFamily="2" charset="2"/>
              <a:buChar char="Ø"/>
              <a:defRPr sz="1800" kern="1200">
                <a:solidFill>
                  <a:srgbClr val="000000"/>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b="1" dirty="0"/>
              <a:t>Human Factors to Watch For</a:t>
            </a:r>
          </a:p>
          <a:p>
            <a:r>
              <a:rPr lang="en-US" dirty="0"/>
              <a:t>Time pressure leading to shortcuts</a:t>
            </a:r>
          </a:p>
          <a:p>
            <a:r>
              <a:rPr lang="en-US" dirty="0"/>
              <a:t>Overconfidence in “routine” lifts</a:t>
            </a:r>
          </a:p>
          <a:p>
            <a:r>
              <a:rPr lang="en-US" dirty="0"/>
              <a:t>Distractions or poor situational awareness</a:t>
            </a:r>
          </a:p>
          <a:p>
            <a:r>
              <a:rPr lang="en-US" dirty="0"/>
              <a:t>Fatigue affecting judgment</a:t>
            </a:r>
          </a:p>
          <a:p>
            <a:r>
              <a:rPr lang="en-US" dirty="0"/>
              <a:t>Assumptions instead of verification</a:t>
            </a:r>
          </a:p>
          <a:p>
            <a:pPr marL="0" indent="0">
              <a:buNone/>
            </a:pPr>
            <a:endParaRPr lang="en-US" dirty="0"/>
          </a:p>
          <a:p>
            <a:pPr marL="0" indent="0">
              <a:buNone/>
            </a:pPr>
            <a:r>
              <a:rPr lang="en-US" b="1" dirty="0"/>
              <a:t>Pause if: </a:t>
            </a:r>
            <a:r>
              <a:rPr lang="en-US" dirty="0"/>
              <a:t>something doesn’t look or feel right.</a:t>
            </a:r>
          </a:p>
        </p:txBody>
      </p:sp>
    </p:spTree>
    <p:extLst>
      <p:ext uri="{BB962C8B-B14F-4D97-AF65-F5344CB8AC3E}">
        <p14:creationId xmlns:p14="http://schemas.microsoft.com/office/powerpoint/2010/main" val="413079483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94832E4-3845-7491-B150-B28A883DBC77}"/>
            </a:ext>
          </a:extLst>
        </p:cNvPr>
        <p:cNvGrpSpPr/>
        <p:nvPr/>
      </p:nvGrpSpPr>
      <p:grpSpPr>
        <a:xfrm>
          <a:off x="0" y="0"/>
          <a:ext cx="0" cy="0"/>
          <a:chOff x="0" y="0"/>
          <a:chExt cx="0" cy="0"/>
        </a:xfrm>
      </p:grpSpPr>
      <p:sp>
        <p:nvSpPr>
          <p:cNvPr id="2" name="Subtitle 1">
            <a:extLst>
              <a:ext uri="{FF2B5EF4-FFF2-40B4-BE49-F238E27FC236}">
                <a16:creationId xmlns:a16="http://schemas.microsoft.com/office/drawing/2014/main" id="{C91C55F5-9839-7279-9CDB-0FE7D861975E}"/>
              </a:ext>
            </a:extLst>
          </p:cNvPr>
          <p:cNvSpPr>
            <a:spLocks noGrp="1"/>
          </p:cNvSpPr>
          <p:nvPr>
            <p:ph type="subTitle" idx="1"/>
          </p:nvPr>
        </p:nvSpPr>
        <p:spPr>
          <a:xfrm>
            <a:off x="813637" y="234384"/>
            <a:ext cx="10962140" cy="799297"/>
          </a:xfrm>
        </p:spPr>
        <p:txBody>
          <a:bodyPr/>
          <a:lstStyle/>
          <a:p>
            <a:r>
              <a:rPr lang="en-CA" dirty="0"/>
              <a:t>Other Considerations</a:t>
            </a:r>
          </a:p>
        </p:txBody>
      </p:sp>
      <p:sp>
        <p:nvSpPr>
          <p:cNvPr id="4" name="Text Placeholder 3">
            <a:extLst>
              <a:ext uri="{FF2B5EF4-FFF2-40B4-BE49-F238E27FC236}">
                <a16:creationId xmlns:a16="http://schemas.microsoft.com/office/drawing/2014/main" id="{8B888B83-B4A6-C4EF-750F-EBC5B49FFCDA}"/>
              </a:ext>
            </a:extLst>
          </p:cNvPr>
          <p:cNvSpPr>
            <a:spLocks noGrp="1"/>
          </p:cNvSpPr>
          <p:nvPr>
            <p:ph type="body" sz="quarter" idx="15"/>
          </p:nvPr>
        </p:nvSpPr>
        <p:spPr>
          <a:xfrm>
            <a:off x="911701" y="1115661"/>
            <a:ext cx="5747653" cy="5323009"/>
          </a:xfrm>
        </p:spPr>
        <p:txBody>
          <a:bodyPr/>
          <a:lstStyle/>
          <a:p>
            <a:pPr marL="0" indent="0">
              <a:buNone/>
            </a:pPr>
            <a:r>
              <a:rPr lang="en-US" b="1" dirty="0"/>
              <a:t>Stop Work Triggers</a:t>
            </a:r>
          </a:p>
          <a:p>
            <a:pPr marL="0" indent="0">
              <a:buNone/>
            </a:pPr>
            <a:r>
              <a:rPr lang="en-US" dirty="0"/>
              <a:t>Stop the task immediately if:</a:t>
            </a:r>
          </a:p>
          <a:p>
            <a:r>
              <a:rPr lang="en-US" dirty="0"/>
              <a:t>Load becomes unstable or uncontrolled</a:t>
            </a:r>
          </a:p>
          <a:p>
            <a:r>
              <a:rPr lang="en-US" dirty="0"/>
              <a:t>Equipment or rigging shows signs of failure</a:t>
            </a:r>
          </a:p>
          <a:p>
            <a:r>
              <a:rPr lang="en-US" dirty="0"/>
              <a:t>Communication is lost or </a:t>
            </a:r>
            <a:r>
              <a:rPr lang="en-US" dirty="0" err="1"/>
              <a:t>unclearWeather</a:t>
            </a:r>
            <a:r>
              <a:rPr lang="en-US" dirty="0"/>
              <a:t> conditions exceed limits</a:t>
            </a:r>
          </a:p>
          <a:p>
            <a:r>
              <a:rPr lang="en-US" dirty="0"/>
              <a:t>Unauthorized personnel enter the lift zone</a:t>
            </a:r>
          </a:p>
          <a:p>
            <a:r>
              <a:rPr lang="en-US" dirty="0"/>
              <a:t>The lift deviates from the approved plan</a:t>
            </a:r>
          </a:p>
        </p:txBody>
      </p:sp>
      <p:sp>
        <p:nvSpPr>
          <p:cNvPr id="3" name="Text Placeholder 3">
            <a:extLst>
              <a:ext uri="{FF2B5EF4-FFF2-40B4-BE49-F238E27FC236}">
                <a16:creationId xmlns:a16="http://schemas.microsoft.com/office/drawing/2014/main" id="{987AF21D-9CFE-CEE8-A59E-A79A531014B2}"/>
              </a:ext>
            </a:extLst>
          </p:cNvPr>
          <p:cNvSpPr txBox="1">
            <a:spLocks/>
          </p:cNvSpPr>
          <p:nvPr/>
        </p:nvSpPr>
        <p:spPr>
          <a:xfrm>
            <a:off x="6659354" y="1115661"/>
            <a:ext cx="5747653" cy="5323009"/>
          </a:xfrm>
          <a:prstGeom prst="rect">
            <a:avLst/>
          </a:prstGeom>
        </p:spPr>
        <p:txBody>
          <a:bodyPr/>
          <a:lstStyle>
            <a:lvl1pPr marL="342900" indent="-342900" algn="l" defTabSz="914400" rtl="0" eaLnBrk="1" latinLnBrk="0" hangingPunct="1">
              <a:lnSpc>
                <a:spcPct val="90000"/>
              </a:lnSpc>
              <a:spcBef>
                <a:spcPts val="1000"/>
              </a:spcBef>
              <a:buFont typeface="Arial" panose="020B0604020202020204" pitchFamily="34" charset="0"/>
              <a:buChar char="•"/>
              <a:defRPr sz="2000" b="0" kern="1200">
                <a:solidFill>
                  <a:srgbClr val="000000"/>
                </a:solidFill>
                <a:latin typeface="Trebuchet MS" panose="020B0703020202090204" pitchFamily="34" charset="0"/>
                <a:ea typeface="Verdana" panose="020B0604030504040204" pitchFamily="34" charset="0"/>
                <a:cs typeface="Verdana" panose="020B0604030504040204" pitchFamily="34" charset="0"/>
              </a:defRPr>
            </a:lvl1pPr>
            <a:lvl2pPr marL="742950" indent="-285750" algn="l" defTabSz="914400" rtl="0" eaLnBrk="1" latinLnBrk="0" hangingPunct="1">
              <a:lnSpc>
                <a:spcPct val="90000"/>
              </a:lnSpc>
              <a:spcBef>
                <a:spcPts val="500"/>
              </a:spcBef>
              <a:buFont typeface="Courier New" panose="02070309020205020404" pitchFamily="49" charset="0"/>
              <a:buChar char="o"/>
              <a:defRPr sz="1800" kern="1200">
                <a:solidFill>
                  <a:srgbClr val="000000"/>
                </a:solidFill>
                <a:latin typeface="+mn-lt"/>
                <a:ea typeface="+mn-ea"/>
                <a:cs typeface="+mn-cs"/>
              </a:defRPr>
            </a:lvl2pPr>
            <a:lvl3pPr marL="1143000" indent="-228600" algn="l" defTabSz="914400" rtl="0" eaLnBrk="1" latinLnBrk="0" hangingPunct="1">
              <a:lnSpc>
                <a:spcPct val="90000"/>
              </a:lnSpc>
              <a:spcBef>
                <a:spcPts val="500"/>
              </a:spcBef>
              <a:buFont typeface="Wingdings" panose="05000000000000000000" pitchFamily="2" charset="2"/>
              <a:buChar char="Ø"/>
              <a:defRPr sz="1800" kern="1200">
                <a:solidFill>
                  <a:srgbClr val="000000"/>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b="1" dirty="0"/>
              <a:t>Learning from Incidents</a:t>
            </a:r>
          </a:p>
          <a:p>
            <a:pPr marL="0" indent="0">
              <a:buNone/>
            </a:pPr>
            <a:r>
              <a:rPr lang="en-US" dirty="0"/>
              <a:t>Common root causes include:</a:t>
            </a:r>
          </a:p>
          <a:p>
            <a:r>
              <a:rPr lang="en-US" dirty="0"/>
              <a:t>Inadequate lift planning</a:t>
            </a:r>
          </a:p>
          <a:p>
            <a:r>
              <a:rPr lang="en-US" dirty="0"/>
              <a:t>Improper rigging selection</a:t>
            </a:r>
          </a:p>
          <a:p>
            <a:r>
              <a:rPr lang="en-US" dirty="0"/>
              <a:t>Failure to control exclusion zones</a:t>
            </a:r>
          </a:p>
          <a:p>
            <a:r>
              <a:rPr lang="en-US" dirty="0"/>
              <a:t>Standing in the line of fire</a:t>
            </a:r>
          </a:p>
          <a:p>
            <a:r>
              <a:rPr lang="en-US" dirty="0"/>
              <a:t>Poor supervision or role clarity</a:t>
            </a:r>
          </a:p>
          <a:p>
            <a:pPr marL="0" indent="0">
              <a:buNone/>
            </a:pPr>
            <a:endParaRPr lang="en-US" dirty="0"/>
          </a:p>
          <a:p>
            <a:pPr marL="0" indent="0">
              <a:buNone/>
            </a:pPr>
            <a:r>
              <a:rPr lang="en-US" b="1" dirty="0"/>
              <a:t>Key Lesson: </a:t>
            </a:r>
          </a:p>
          <a:p>
            <a:pPr marL="0" indent="0">
              <a:buNone/>
            </a:pPr>
            <a:r>
              <a:rPr lang="en-US" dirty="0"/>
              <a:t>Mechanical lifting incidents rarely result from equipment failure alone—human and system failures are almost always involved.</a:t>
            </a:r>
          </a:p>
        </p:txBody>
      </p:sp>
    </p:spTree>
    <p:extLst>
      <p:ext uri="{BB962C8B-B14F-4D97-AF65-F5344CB8AC3E}">
        <p14:creationId xmlns:p14="http://schemas.microsoft.com/office/powerpoint/2010/main" val="200968479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026917A-1C10-00B0-0EFF-C3D07E34DF08}"/>
            </a:ext>
          </a:extLst>
        </p:cNvPr>
        <p:cNvGrpSpPr/>
        <p:nvPr/>
      </p:nvGrpSpPr>
      <p:grpSpPr>
        <a:xfrm>
          <a:off x="0" y="0"/>
          <a:ext cx="0" cy="0"/>
          <a:chOff x="0" y="0"/>
          <a:chExt cx="0" cy="0"/>
        </a:xfrm>
      </p:grpSpPr>
      <p:sp>
        <p:nvSpPr>
          <p:cNvPr id="2" name="Subtitle 1">
            <a:extLst>
              <a:ext uri="{FF2B5EF4-FFF2-40B4-BE49-F238E27FC236}">
                <a16:creationId xmlns:a16="http://schemas.microsoft.com/office/drawing/2014/main" id="{C93C4C7D-6B6C-5574-2C76-E9AD39B7FB71}"/>
              </a:ext>
            </a:extLst>
          </p:cNvPr>
          <p:cNvSpPr>
            <a:spLocks noGrp="1"/>
          </p:cNvSpPr>
          <p:nvPr>
            <p:ph type="subTitle" idx="1"/>
          </p:nvPr>
        </p:nvSpPr>
        <p:spPr>
          <a:xfrm>
            <a:off x="908230" y="455101"/>
            <a:ext cx="10962140" cy="799297"/>
          </a:xfrm>
        </p:spPr>
        <p:txBody>
          <a:bodyPr/>
          <a:lstStyle/>
          <a:p>
            <a:r>
              <a:rPr lang="en-CA" dirty="0"/>
              <a:t>Final Thoughts</a:t>
            </a:r>
          </a:p>
        </p:txBody>
      </p:sp>
      <p:sp>
        <p:nvSpPr>
          <p:cNvPr id="4" name="Text Placeholder 3">
            <a:extLst>
              <a:ext uri="{FF2B5EF4-FFF2-40B4-BE49-F238E27FC236}">
                <a16:creationId xmlns:a16="http://schemas.microsoft.com/office/drawing/2014/main" id="{21C7198D-4D41-C2DE-9D24-B3A02E279E02}"/>
              </a:ext>
            </a:extLst>
          </p:cNvPr>
          <p:cNvSpPr>
            <a:spLocks noGrp="1"/>
          </p:cNvSpPr>
          <p:nvPr>
            <p:ph type="body" sz="quarter" idx="15"/>
          </p:nvPr>
        </p:nvSpPr>
        <p:spPr>
          <a:xfrm>
            <a:off x="911701" y="1369501"/>
            <a:ext cx="10368598" cy="4935932"/>
          </a:xfrm>
        </p:spPr>
        <p:txBody>
          <a:bodyPr/>
          <a:lstStyle/>
          <a:p>
            <a:pPr marL="0" indent="0">
              <a:buNone/>
            </a:pPr>
            <a:r>
              <a:rPr lang="en-US" b="1" dirty="0"/>
              <a:t>Key Takeaways</a:t>
            </a:r>
          </a:p>
          <a:p>
            <a:r>
              <a:rPr lang="en-US" dirty="0"/>
              <a:t>If it can fall, swing, or shift—it can injure or kill</a:t>
            </a:r>
          </a:p>
          <a:p>
            <a:r>
              <a:rPr lang="en-US" dirty="0"/>
              <a:t>Never stand under a suspended load</a:t>
            </a:r>
          </a:p>
          <a:p>
            <a:r>
              <a:rPr lang="en-US" dirty="0"/>
              <a:t>Plan the lift, then lift the plan</a:t>
            </a:r>
          </a:p>
          <a:p>
            <a:r>
              <a:rPr lang="en-US" dirty="0"/>
              <a:t>Everyone has the authority to stop unsafe lifting work</a:t>
            </a:r>
          </a:p>
          <a:p>
            <a:r>
              <a:rPr lang="en-US" dirty="0"/>
              <a:t>Mechanical lifting is a team activity—communication is critical</a:t>
            </a:r>
          </a:p>
          <a:p>
            <a:pPr marL="0" indent="0">
              <a:buNone/>
            </a:pPr>
            <a:endParaRPr lang="en-US" dirty="0"/>
          </a:p>
          <a:p>
            <a:pPr marL="0" indent="0">
              <a:buNone/>
            </a:pPr>
            <a:endParaRPr lang="en-US" dirty="0"/>
          </a:p>
        </p:txBody>
      </p:sp>
    </p:spTree>
    <p:extLst>
      <p:ext uri="{BB962C8B-B14F-4D97-AF65-F5344CB8AC3E}">
        <p14:creationId xmlns:p14="http://schemas.microsoft.com/office/powerpoint/2010/main" val="334092316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D94EA45-4722-F2F3-CE04-C986271DABAE}"/>
            </a:ext>
          </a:extLst>
        </p:cNvPr>
        <p:cNvGrpSpPr/>
        <p:nvPr/>
      </p:nvGrpSpPr>
      <p:grpSpPr>
        <a:xfrm>
          <a:off x="0" y="0"/>
          <a:ext cx="0" cy="0"/>
          <a:chOff x="0" y="0"/>
          <a:chExt cx="0" cy="0"/>
        </a:xfrm>
      </p:grpSpPr>
      <p:sp>
        <p:nvSpPr>
          <p:cNvPr id="2" name="Subtitle 1">
            <a:extLst>
              <a:ext uri="{FF2B5EF4-FFF2-40B4-BE49-F238E27FC236}">
                <a16:creationId xmlns:a16="http://schemas.microsoft.com/office/drawing/2014/main" id="{67CD17F6-F719-9059-6CB1-6802DE8CC252}"/>
              </a:ext>
            </a:extLst>
          </p:cNvPr>
          <p:cNvSpPr>
            <a:spLocks noGrp="1"/>
          </p:cNvSpPr>
          <p:nvPr>
            <p:ph type="subTitle" idx="1"/>
          </p:nvPr>
        </p:nvSpPr>
        <p:spPr>
          <a:xfrm>
            <a:off x="914753" y="278493"/>
            <a:ext cx="9162870" cy="799297"/>
          </a:xfrm>
        </p:spPr>
        <p:txBody>
          <a:bodyPr/>
          <a:lstStyle/>
          <a:p>
            <a:r>
              <a:rPr lang="en-CA" dirty="0"/>
              <a:t>Activity Description</a:t>
            </a:r>
          </a:p>
        </p:txBody>
      </p:sp>
      <p:sp>
        <p:nvSpPr>
          <p:cNvPr id="4" name="Text Placeholder 3">
            <a:extLst>
              <a:ext uri="{FF2B5EF4-FFF2-40B4-BE49-F238E27FC236}">
                <a16:creationId xmlns:a16="http://schemas.microsoft.com/office/drawing/2014/main" id="{1F6DE122-5DAF-9D8F-CBF7-B06222716F86}"/>
              </a:ext>
            </a:extLst>
          </p:cNvPr>
          <p:cNvSpPr>
            <a:spLocks noGrp="1"/>
          </p:cNvSpPr>
          <p:nvPr>
            <p:ph type="body" sz="quarter" idx="15"/>
          </p:nvPr>
        </p:nvSpPr>
        <p:spPr>
          <a:xfrm>
            <a:off x="914753" y="1187031"/>
            <a:ext cx="10546101" cy="4394736"/>
          </a:xfrm>
        </p:spPr>
        <p:txBody>
          <a:bodyPr/>
          <a:lstStyle/>
          <a:p>
            <a:pPr marL="0" indent="0">
              <a:buNone/>
            </a:pPr>
            <a:r>
              <a:rPr lang="en-US" dirty="0"/>
              <a:t>Mechanical lifting and hoisting involve the use of cranes, hoists, winches, forklifts, and other mechanical devices to raise, lower, or move loads. These activities present high-risk exposure to line of fire, dropped objects, load instability, and equipment failure hazards.</a:t>
            </a:r>
          </a:p>
          <a:p>
            <a:pPr marL="0" indent="0">
              <a:buNone/>
            </a:pPr>
            <a:r>
              <a:rPr lang="en-US" dirty="0"/>
              <a:t>This activity package supports safe planning, execution, and supervision of lifting and hoisting tasks.</a:t>
            </a:r>
          </a:p>
        </p:txBody>
      </p:sp>
      <p:pic>
        <p:nvPicPr>
          <p:cNvPr id="6" name="Picture 5">
            <a:extLst>
              <a:ext uri="{FF2B5EF4-FFF2-40B4-BE49-F238E27FC236}">
                <a16:creationId xmlns:a16="http://schemas.microsoft.com/office/drawing/2014/main" id="{6926F2B4-39BE-8AC0-077F-F41B123E5364}"/>
              </a:ext>
            </a:extLst>
          </p:cNvPr>
          <p:cNvPicPr>
            <a:picLocks noChangeAspect="1"/>
          </p:cNvPicPr>
          <p:nvPr/>
        </p:nvPicPr>
        <p:blipFill>
          <a:blip r:embed="rId2"/>
          <a:stretch>
            <a:fillRect/>
          </a:stretch>
        </p:blipFill>
        <p:spPr>
          <a:xfrm>
            <a:off x="4343148" y="3518863"/>
            <a:ext cx="3505704" cy="3060644"/>
          </a:xfrm>
          <a:prstGeom prst="rect">
            <a:avLst/>
          </a:prstGeom>
        </p:spPr>
      </p:pic>
    </p:spTree>
    <p:extLst>
      <p:ext uri="{BB962C8B-B14F-4D97-AF65-F5344CB8AC3E}">
        <p14:creationId xmlns:p14="http://schemas.microsoft.com/office/powerpoint/2010/main" val="54840208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FCD9EB6-DCBE-2217-FEB4-5036FD992349}"/>
            </a:ext>
          </a:extLst>
        </p:cNvPr>
        <p:cNvGrpSpPr/>
        <p:nvPr/>
      </p:nvGrpSpPr>
      <p:grpSpPr>
        <a:xfrm>
          <a:off x="0" y="0"/>
          <a:ext cx="0" cy="0"/>
          <a:chOff x="0" y="0"/>
          <a:chExt cx="0" cy="0"/>
        </a:xfrm>
      </p:grpSpPr>
      <p:sp>
        <p:nvSpPr>
          <p:cNvPr id="2" name="Subtitle 1">
            <a:extLst>
              <a:ext uri="{FF2B5EF4-FFF2-40B4-BE49-F238E27FC236}">
                <a16:creationId xmlns:a16="http://schemas.microsoft.com/office/drawing/2014/main" id="{2756F5BC-F874-82F2-CF2A-141CF013C888}"/>
              </a:ext>
            </a:extLst>
          </p:cNvPr>
          <p:cNvSpPr>
            <a:spLocks noGrp="1"/>
          </p:cNvSpPr>
          <p:nvPr>
            <p:ph type="subTitle" idx="1"/>
          </p:nvPr>
        </p:nvSpPr>
        <p:spPr>
          <a:xfrm>
            <a:off x="914753" y="205567"/>
            <a:ext cx="9162870" cy="799297"/>
          </a:xfrm>
        </p:spPr>
        <p:txBody>
          <a:bodyPr/>
          <a:lstStyle/>
          <a:p>
            <a:r>
              <a:rPr lang="en-CA" dirty="0"/>
              <a:t>Why This Matters</a:t>
            </a:r>
          </a:p>
        </p:txBody>
      </p:sp>
      <p:sp>
        <p:nvSpPr>
          <p:cNvPr id="4" name="Text Placeholder 3">
            <a:extLst>
              <a:ext uri="{FF2B5EF4-FFF2-40B4-BE49-F238E27FC236}">
                <a16:creationId xmlns:a16="http://schemas.microsoft.com/office/drawing/2014/main" id="{CB948C50-F740-C643-3B34-45C1FED8A19D}"/>
              </a:ext>
            </a:extLst>
          </p:cNvPr>
          <p:cNvSpPr>
            <a:spLocks noGrp="1"/>
          </p:cNvSpPr>
          <p:nvPr>
            <p:ph type="body" sz="quarter" idx="15"/>
          </p:nvPr>
        </p:nvSpPr>
        <p:spPr>
          <a:xfrm>
            <a:off x="914753" y="1187031"/>
            <a:ext cx="10368598" cy="4394736"/>
          </a:xfrm>
        </p:spPr>
        <p:txBody>
          <a:bodyPr/>
          <a:lstStyle/>
          <a:p>
            <a:pPr marL="0" indent="0">
              <a:buNone/>
            </a:pPr>
            <a:r>
              <a:rPr lang="en-US" dirty="0"/>
              <a:t>Mechanical lifting incidents can result in:</a:t>
            </a:r>
          </a:p>
          <a:p>
            <a:r>
              <a:rPr lang="en-US" dirty="0"/>
              <a:t>Serious injury or fatality from falling or swinging loads</a:t>
            </a:r>
          </a:p>
          <a:p>
            <a:r>
              <a:rPr lang="en-US" dirty="0"/>
              <a:t>Crushing injuries from pinch points</a:t>
            </a:r>
          </a:p>
          <a:p>
            <a:r>
              <a:rPr lang="en-US" dirty="0"/>
              <a:t>Structural failure due to overloading or improper rigging</a:t>
            </a:r>
          </a:p>
          <a:p>
            <a:r>
              <a:rPr lang="en-US" dirty="0"/>
              <a:t>Equipment damage and dropped objects</a:t>
            </a:r>
          </a:p>
          <a:p>
            <a:r>
              <a:rPr lang="en-US" dirty="0"/>
              <a:t>Loss of load control due to wind, ground instability, or system failure</a:t>
            </a:r>
          </a:p>
          <a:p>
            <a:pPr marL="0" indent="0">
              <a:buNone/>
            </a:pPr>
            <a:r>
              <a:rPr lang="en-US" dirty="0"/>
              <a:t>Many lifting incidents are predictable and preventable through planning, competency, and safeguards.</a:t>
            </a:r>
          </a:p>
        </p:txBody>
      </p:sp>
    </p:spTree>
    <p:extLst>
      <p:ext uri="{BB962C8B-B14F-4D97-AF65-F5344CB8AC3E}">
        <p14:creationId xmlns:p14="http://schemas.microsoft.com/office/powerpoint/2010/main" val="158664609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ECF73A4-6674-91E8-835F-69A817394EAA}"/>
            </a:ext>
          </a:extLst>
        </p:cNvPr>
        <p:cNvGrpSpPr/>
        <p:nvPr/>
      </p:nvGrpSpPr>
      <p:grpSpPr>
        <a:xfrm>
          <a:off x="0" y="0"/>
          <a:ext cx="0" cy="0"/>
          <a:chOff x="0" y="0"/>
          <a:chExt cx="0" cy="0"/>
        </a:xfrm>
      </p:grpSpPr>
      <p:sp>
        <p:nvSpPr>
          <p:cNvPr id="2" name="Subtitle 1">
            <a:extLst>
              <a:ext uri="{FF2B5EF4-FFF2-40B4-BE49-F238E27FC236}">
                <a16:creationId xmlns:a16="http://schemas.microsoft.com/office/drawing/2014/main" id="{04CC9879-FF0E-B6EC-17DE-30DDC4836B7B}"/>
              </a:ext>
            </a:extLst>
          </p:cNvPr>
          <p:cNvSpPr>
            <a:spLocks noGrp="1"/>
          </p:cNvSpPr>
          <p:nvPr>
            <p:ph type="subTitle" idx="1"/>
          </p:nvPr>
        </p:nvSpPr>
        <p:spPr>
          <a:xfrm>
            <a:off x="914752" y="205567"/>
            <a:ext cx="9578775" cy="799297"/>
          </a:xfrm>
        </p:spPr>
        <p:txBody>
          <a:bodyPr/>
          <a:lstStyle/>
          <a:p>
            <a:r>
              <a:rPr lang="en-CA" dirty="0" err="1"/>
              <a:t>LoF</a:t>
            </a:r>
            <a:r>
              <a:rPr lang="en-CA" dirty="0"/>
              <a:t> &amp; DROPS Hazard Categories</a:t>
            </a:r>
          </a:p>
        </p:txBody>
      </p:sp>
      <p:sp>
        <p:nvSpPr>
          <p:cNvPr id="4" name="Text Placeholder 3">
            <a:extLst>
              <a:ext uri="{FF2B5EF4-FFF2-40B4-BE49-F238E27FC236}">
                <a16:creationId xmlns:a16="http://schemas.microsoft.com/office/drawing/2014/main" id="{7FCB2AB8-5247-3AE1-E3DF-E1CAEE5AFE78}"/>
              </a:ext>
            </a:extLst>
          </p:cNvPr>
          <p:cNvSpPr>
            <a:spLocks noGrp="1"/>
          </p:cNvSpPr>
          <p:nvPr>
            <p:ph type="body" sz="quarter" idx="15"/>
          </p:nvPr>
        </p:nvSpPr>
        <p:spPr>
          <a:xfrm>
            <a:off x="914753" y="1187031"/>
            <a:ext cx="10368598" cy="4394736"/>
          </a:xfrm>
        </p:spPr>
        <p:txBody>
          <a:bodyPr/>
          <a:lstStyle/>
          <a:p>
            <a:pPr marL="0" indent="0">
              <a:buNone/>
            </a:pPr>
            <a:r>
              <a:rPr lang="en-US" dirty="0"/>
              <a:t>This activity aligns with the following ESC hazard categories:</a:t>
            </a:r>
          </a:p>
          <a:p>
            <a:r>
              <a:rPr lang="en-US" dirty="0"/>
              <a:t>Dropped Objects</a:t>
            </a:r>
          </a:p>
          <a:p>
            <a:r>
              <a:rPr lang="en-US" dirty="0"/>
              <a:t>Struck-by (swinging or falling load)</a:t>
            </a:r>
          </a:p>
          <a:p>
            <a:r>
              <a:rPr lang="en-US" dirty="0"/>
              <a:t>Caught-between (load and structure)</a:t>
            </a:r>
          </a:p>
          <a:p>
            <a:r>
              <a:rPr lang="en-US" dirty="0"/>
              <a:t>Stored Energy Release</a:t>
            </a:r>
          </a:p>
          <a:p>
            <a:r>
              <a:rPr lang="en-US" dirty="0"/>
              <a:t>Equipment Failure</a:t>
            </a:r>
          </a:p>
          <a:p>
            <a:r>
              <a:rPr lang="en-US" dirty="0"/>
              <a:t>Uncontrolled Movement</a:t>
            </a:r>
          </a:p>
          <a:p>
            <a:pPr marL="0" indent="0">
              <a:buNone/>
            </a:pPr>
            <a:endParaRPr lang="en-US" dirty="0"/>
          </a:p>
        </p:txBody>
      </p:sp>
    </p:spTree>
    <p:extLst>
      <p:ext uri="{BB962C8B-B14F-4D97-AF65-F5344CB8AC3E}">
        <p14:creationId xmlns:p14="http://schemas.microsoft.com/office/powerpoint/2010/main" val="99416379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5B076AD-1178-B745-F67C-E5F97D749BC6}"/>
            </a:ext>
          </a:extLst>
        </p:cNvPr>
        <p:cNvGrpSpPr/>
        <p:nvPr/>
      </p:nvGrpSpPr>
      <p:grpSpPr>
        <a:xfrm>
          <a:off x="0" y="0"/>
          <a:ext cx="0" cy="0"/>
          <a:chOff x="0" y="0"/>
          <a:chExt cx="0" cy="0"/>
        </a:xfrm>
      </p:grpSpPr>
      <p:sp>
        <p:nvSpPr>
          <p:cNvPr id="2" name="Subtitle 1">
            <a:extLst>
              <a:ext uri="{FF2B5EF4-FFF2-40B4-BE49-F238E27FC236}">
                <a16:creationId xmlns:a16="http://schemas.microsoft.com/office/drawing/2014/main" id="{6EE89106-9428-1EF8-D091-EC9FACF215DC}"/>
              </a:ext>
            </a:extLst>
          </p:cNvPr>
          <p:cNvSpPr>
            <a:spLocks noGrp="1"/>
          </p:cNvSpPr>
          <p:nvPr>
            <p:ph type="subTitle" idx="1"/>
          </p:nvPr>
        </p:nvSpPr>
        <p:spPr/>
        <p:txBody>
          <a:bodyPr/>
          <a:lstStyle/>
          <a:p>
            <a:r>
              <a:rPr lang="en-CA" dirty="0"/>
              <a:t>Common Hazard Scenarios</a:t>
            </a:r>
          </a:p>
        </p:txBody>
      </p:sp>
      <p:sp>
        <p:nvSpPr>
          <p:cNvPr id="4" name="Text Placeholder 3">
            <a:extLst>
              <a:ext uri="{FF2B5EF4-FFF2-40B4-BE49-F238E27FC236}">
                <a16:creationId xmlns:a16="http://schemas.microsoft.com/office/drawing/2014/main" id="{34366ABF-BB93-87E4-8094-7389A14B7240}"/>
              </a:ext>
            </a:extLst>
          </p:cNvPr>
          <p:cNvSpPr>
            <a:spLocks noGrp="1"/>
          </p:cNvSpPr>
          <p:nvPr>
            <p:ph type="body" sz="quarter" idx="15"/>
          </p:nvPr>
        </p:nvSpPr>
        <p:spPr>
          <a:xfrm>
            <a:off x="914753" y="1187030"/>
            <a:ext cx="10368598" cy="4725715"/>
          </a:xfrm>
        </p:spPr>
        <p:txBody>
          <a:bodyPr/>
          <a:lstStyle/>
          <a:p>
            <a:pPr marL="0"/>
            <a:r>
              <a:rPr lang="en-US" dirty="0"/>
              <a:t>Standing or walking under a suspended load</a:t>
            </a:r>
          </a:p>
          <a:p>
            <a:pPr marL="0"/>
            <a:r>
              <a:rPr lang="en-US" dirty="0"/>
              <a:t>Improper rigging or incompatible lifting gear</a:t>
            </a:r>
          </a:p>
          <a:p>
            <a:pPr marL="0"/>
            <a:r>
              <a:rPr lang="en-US" dirty="0"/>
              <a:t>Exceeding load ratings or ignoring load charts</a:t>
            </a:r>
          </a:p>
          <a:p>
            <a:pPr marL="0"/>
            <a:r>
              <a:rPr lang="en-US" dirty="0"/>
              <a:t>Poor communication between operator and spotter</a:t>
            </a:r>
          </a:p>
          <a:p>
            <a:pPr marL="0"/>
            <a:r>
              <a:rPr lang="en-US" dirty="0"/>
              <a:t>Unstable ground or inadequate crane setup</a:t>
            </a:r>
          </a:p>
          <a:p>
            <a:pPr marL="0"/>
            <a:r>
              <a:rPr lang="en-US" dirty="0"/>
              <a:t>Wind or weather impacts on load control</a:t>
            </a:r>
          </a:p>
          <a:p>
            <a:pPr marL="0"/>
            <a:r>
              <a:rPr lang="en-US" dirty="0"/>
              <a:t>Unauthorized personnel entering the lift zone</a:t>
            </a:r>
          </a:p>
          <a:p>
            <a:pPr>
              <a:buNone/>
            </a:pPr>
            <a:endParaRPr lang="en-US" dirty="0"/>
          </a:p>
        </p:txBody>
      </p:sp>
    </p:spTree>
    <p:extLst>
      <p:ext uri="{BB962C8B-B14F-4D97-AF65-F5344CB8AC3E}">
        <p14:creationId xmlns:p14="http://schemas.microsoft.com/office/powerpoint/2010/main" val="71058698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BAF0D47E-E550-7199-9C01-E345A02DC1CD}"/>
              </a:ext>
            </a:extLst>
          </p:cNvPr>
          <p:cNvSpPr>
            <a:spLocks noGrp="1"/>
          </p:cNvSpPr>
          <p:nvPr>
            <p:ph type="subTitle" idx="1"/>
          </p:nvPr>
        </p:nvSpPr>
        <p:spPr>
          <a:xfrm>
            <a:off x="773596" y="407519"/>
            <a:ext cx="9162870" cy="799297"/>
          </a:xfrm>
        </p:spPr>
        <p:txBody>
          <a:bodyPr/>
          <a:lstStyle/>
          <a:p>
            <a:r>
              <a:rPr lang="en-US" dirty="0" err="1"/>
              <a:t>LoF</a:t>
            </a:r>
            <a:r>
              <a:rPr lang="en-US" dirty="0"/>
              <a:t> Injury reduction campaign</a:t>
            </a:r>
            <a:endParaRPr lang="en-CA" dirty="0"/>
          </a:p>
        </p:txBody>
      </p:sp>
      <p:sp>
        <p:nvSpPr>
          <p:cNvPr id="4" name="Text Placeholder 3">
            <a:extLst>
              <a:ext uri="{FF2B5EF4-FFF2-40B4-BE49-F238E27FC236}">
                <a16:creationId xmlns:a16="http://schemas.microsoft.com/office/drawing/2014/main" id="{DDA9EE09-9359-947F-8722-E639C39740F7}"/>
              </a:ext>
            </a:extLst>
          </p:cNvPr>
          <p:cNvSpPr>
            <a:spLocks noGrp="1"/>
          </p:cNvSpPr>
          <p:nvPr>
            <p:ph type="body" sz="quarter" idx="15"/>
          </p:nvPr>
        </p:nvSpPr>
        <p:spPr>
          <a:xfrm>
            <a:off x="773596" y="1570401"/>
            <a:ext cx="10322621" cy="989156"/>
          </a:xfrm>
        </p:spPr>
        <p:txBody>
          <a:bodyPr/>
          <a:lstStyle/>
          <a:p>
            <a:pPr marL="0" indent="0">
              <a:spcBef>
                <a:spcPts val="600"/>
              </a:spcBef>
              <a:buNone/>
            </a:pPr>
            <a:r>
              <a:rPr lang="en-US" dirty="0"/>
              <a:t>You are in the line of fire when you are at risk of coming into contact with a force your body cannot endure. </a:t>
            </a:r>
          </a:p>
          <a:p>
            <a:pPr marL="0" indent="0">
              <a:spcBef>
                <a:spcPts val="600"/>
              </a:spcBef>
              <a:buNone/>
            </a:pPr>
            <a:r>
              <a:rPr lang="en-US" dirty="0"/>
              <a:t>Mechanical lifting/hoisting awareness is:</a:t>
            </a:r>
          </a:p>
          <a:p>
            <a:pPr marL="0" indent="0">
              <a:buNone/>
            </a:pPr>
            <a:endParaRPr lang="en-CA" dirty="0"/>
          </a:p>
        </p:txBody>
      </p:sp>
      <p:sp>
        <p:nvSpPr>
          <p:cNvPr id="9" name="Rectangle: Diagonal Corners Rounded 8">
            <a:extLst>
              <a:ext uri="{FF2B5EF4-FFF2-40B4-BE49-F238E27FC236}">
                <a16:creationId xmlns:a16="http://schemas.microsoft.com/office/drawing/2014/main" id="{870970F9-8360-0D7E-E1C7-5B7429E12D67}"/>
              </a:ext>
            </a:extLst>
          </p:cNvPr>
          <p:cNvSpPr/>
          <p:nvPr/>
        </p:nvSpPr>
        <p:spPr>
          <a:xfrm>
            <a:off x="982867" y="3941823"/>
            <a:ext cx="7013223" cy="989156"/>
          </a:xfrm>
          <a:prstGeom prst="round2DiagRect">
            <a:avLst/>
          </a:prstGeom>
          <a:noFill/>
          <a:ln w="57150">
            <a:solidFill>
              <a:srgbClr val="FFB81C"/>
            </a:solidFill>
          </a:ln>
          <a:effectLst/>
        </p:spPr>
        <p:style>
          <a:lnRef idx="1">
            <a:schemeClr val="accent3"/>
          </a:lnRef>
          <a:fillRef idx="3">
            <a:schemeClr val="accent3"/>
          </a:fillRef>
          <a:effectRef idx="2">
            <a:schemeClr val="accent3"/>
          </a:effectRef>
          <a:fontRef idx="minor">
            <a:schemeClr val="lt1"/>
          </a:fontRef>
        </p:style>
        <p:txBody>
          <a:bodyPr rtlCol="0" anchor="ctr"/>
          <a:lstStyle/>
          <a:p>
            <a:pPr algn="ctr"/>
            <a:endParaRPr lang="en-CA"/>
          </a:p>
        </p:txBody>
      </p:sp>
      <p:sp>
        <p:nvSpPr>
          <p:cNvPr id="10" name="Content Placeholder 4">
            <a:extLst>
              <a:ext uri="{FF2B5EF4-FFF2-40B4-BE49-F238E27FC236}">
                <a16:creationId xmlns:a16="http://schemas.microsoft.com/office/drawing/2014/main" id="{C285533A-3B0A-7852-3974-9A8C10AC38F5}"/>
              </a:ext>
            </a:extLst>
          </p:cNvPr>
          <p:cNvSpPr txBox="1">
            <a:spLocks/>
          </p:cNvSpPr>
          <p:nvPr/>
        </p:nvSpPr>
        <p:spPr>
          <a:xfrm>
            <a:off x="2737052" y="2965473"/>
            <a:ext cx="5668694" cy="3743059"/>
          </a:xfrm>
          <a:prstGeom prst="rect">
            <a:avLst/>
          </a:prstGeom>
        </p:spPr>
        <p:txBody>
          <a:bodyPr vert="horz" lIns="91440" tIns="45720" rIns="91440" bIns="45720" rtlCol="0" anchor="t">
            <a:noAutofit/>
          </a:bodyPr>
          <a:lstStyle>
            <a:lvl1pPr marL="182875" indent="-182875" algn="l" defTabSz="914377" rtl="0" eaLnBrk="1" latinLnBrk="0" hangingPunct="1">
              <a:lnSpc>
                <a:spcPct val="90000"/>
              </a:lnSpc>
              <a:spcBef>
                <a:spcPts val="1200"/>
              </a:spcBef>
              <a:buClr>
                <a:srgbClr val="1C5B98"/>
              </a:buClr>
              <a:buFont typeface="Wingdings 2" pitchFamily="18" charset="2"/>
              <a:buChar char=""/>
              <a:defRPr sz="2000" kern="1200">
                <a:solidFill>
                  <a:schemeClr val="tx1">
                    <a:lumMod val="65000"/>
                    <a:lumOff val="35000"/>
                  </a:schemeClr>
                </a:solidFill>
                <a:latin typeface="Arial" panose="020B0604020202020204" pitchFamily="34" charset="0"/>
                <a:ea typeface="+mn-ea"/>
                <a:cs typeface="Arial" panose="020B0604020202020204" pitchFamily="34" charset="0"/>
              </a:defRPr>
            </a:lvl1pPr>
            <a:lvl2pPr marL="685783" indent="-182875" algn="l" defTabSz="914377" rtl="0" eaLnBrk="1" latinLnBrk="0" hangingPunct="1">
              <a:lnSpc>
                <a:spcPct val="90000"/>
              </a:lnSpc>
              <a:spcBef>
                <a:spcPts val="251"/>
              </a:spcBef>
              <a:spcAft>
                <a:spcPts val="251"/>
              </a:spcAft>
              <a:buClr>
                <a:srgbClr val="1C5B98"/>
              </a:buClr>
              <a:buFont typeface="Wingdings 2" pitchFamily="18" charset="2"/>
              <a:buChar char=""/>
              <a:defRPr sz="1800" kern="1200">
                <a:solidFill>
                  <a:schemeClr val="tx1">
                    <a:lumMod val="65000"/>
                    <a:lumOff val="35000"/>
                  </a:schemeClr>
                </a:solidFill>
                <a:latin typeface="Arial" panose="020B0604020202020204" pitchFamily="34" charset="0"/>
                <a:ea typeface="+mn-ea"/>
                <a:cs typeface="Arial" panose="020B0604020202020204" pitchFamily="34" charset="0"/>
              </a:defRPr>
            </a:lvl2pPr>
            <a:lvl3pPr marL="1142971" indent="-182875" algn="l" defTabSz="914377" rtl="0" eaLnBrk="1" latinLnBrk="0" hangingPunct="1">
              <a:lnSpc>
                <a:spcPct val="90000"/>
              </a:lnSpc>
              <a:spcBef>
                <a:spcPts val="251"/>
              </a:spcBef>
              <a:spcAft>
                <a:spcPts val="251"/>
              </a:spcAft>
              <a:buClr>
                <a:srgbClr val="1C5B98"/>
              </a:buClr>
              <a:buFont typeface="Wingdings 2" pitchFamily="18" charset="2"/>
              <a:buChar char=""/>
              <a:defRPr sz="1600" kern="1200">
                <a:solidFill>
                  <a:schemeClr val="tx1">
                    <a:lumMod val="65000"/>
                    <a:lumOff val="35000"/>
                  </a:schemeClr>
                </a:solidFill>
                <a:latin typeface="Arial" panose="020B0604020202020204" pitchFamily="34" charset="0"/>
                <a:ea typeface="+mn-ea"/>
                <a:cs typeface="Arial" panose="020B0604020202020204" pitchFamily="34" charset="0"/>
              </a:defRPr>
            </a:lvl3pPr>
            <a:lvl4pPr marL="1600160" indent="-182875" algn="l" defTabSz="914377" rtl="0" eaLnBrk="1" latinLnBrk="0" hangingPunct="1">
              <a:lnSpc>
                <a:spcPct val="90000"/>
              </a:lnSpc>
              <a:spcBef>
                <a:spcPts val="251"/>
              </a:spcBef>
              <a:spcAft>
                <a:spcPts val="251"/>
              </a:spcAft>
              <a:buClr>
                <a:srgbClr val="1C5B98"/>
              </a:buClr>
              <a:buFont typeface="Wingdings 2" pitchFamily="18" charset="2"/>
              <a:buChar char=""/>
              <a:defRPr sz="1400" kern="1200">
                <a:solidFill>
                  <a:schemeClr val="tx1">
                    <a:lumMod val="65000"/>
                    <a:lumOff val="35000"/>
                  </a:schemeClr>
                </a:solidFill>
                <a:latin typeface="Arial" panose="020B0604020202020204" pitchFamily="34" charset="0"/>
                <a:ea typeface="+mn-ea"/>
                <a:cs typeface="Arial" panose="020B0604020202020204" pitchFamily="34" charset="0"/>
              </a:defRPr>
            </a:lvl4pPr>
            <a:lvl5pPr marL="2057349" indent="-182875" algn="l" defTabSz="914377" rtl="0" eaLnBrk="1" latinLnBrk="0" hangingPunct="1">
              <a:lnSpc>
                <a:spcPct val="90000"/>
              </a:lnSpc>
              <a:spcBef>
                <a:spcPts val="251"/>
              </a:spcBef>
              <a:spcAft>
                <a:spcPts val="251"/>
              </a:spcAft>
              <a:buClr>
                <a:srgbClr val="1C5B98"/>
              </a:buClr>
              <a:buFont typeface="Wingdings 2" pitchFamily="18" charset="2"/>
              <a:buChar char=""/>
              <a:defRPr sz="1400" kern="1200">
                <a:solidFill>
                  <a:schemeClr val="tx1">
                    <a:lumMod val="65000"/>
                    <a:lumOff val="35000"/>
                  </a:schemeClr>
                </a:solidFill>
                <a:latin typeface="Arial" panose="020B0604020202020204" pitchFamily="34" charset="0"/>
                <a:ea typeface="+mn-ea"/>
                <a:cs typeface="Arial" panose="020B0604020202020204" pitchFamily="34" charset="0"/>
              </a:defRPr>
            </a:lvl5pPr>
            <a:lvl6pPr marL="2514537" indent="-228594" algn="l" defTabSz="914377" rtl="0" eaLnBrk="1" latinLnBrk="0" hangingPunct="1">
              <a:lnSpc>
                <a:spcPct val="90000"/>
              </a:lnSpc>
              <a:spcBef>
                <a:spcPts val="251"/>
              </a:spcBef>
              <a:spcAft>
                <a:spcPts val="251"/>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6pPr>
            <a:lvl7pPr marL="2971726" indent="-228594" algn="l" defTabSz="914377" rtl="0" eaLnBrk="1" latinLnBrk="0" hangingPunct="1">
              <a:lnSpc>
                <a:spcPct val="90000"/>
              </a:lnSpc>
              <a:spcBef>
                <a:spcPts val="251"/>
              </a:spcBef>
              <a:spcAft>
                <a:spcPts val="251"/>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7pPr>
            <a:lvl8pPr marL="3428914" indent="-228594" algn="l" defTabSz="914377" rtl="0" eaLnBrk="1" latinLnBrk="0" hangingPunct="1">
              <a:lnSpc>
                <a:spcPct val="90000"/>
              </a:lnSpc>
              <a:spcBef>
                <a:spcPts val="251"/>
              </a:spcBef>
              <a:spcAft>
                <a:spcPts val="251"/>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8pPr>
            <a:lvl9pPr marL="3886103" indent="-228594" algn="l" defTabSz="914377" rtl="0" eaLnBrk="1" latinLnBrk="0" hangingPunct="1">
              <a:lnSpc>
                <a:spcPct val="90000"/>
              </a:lnSpc>
              <a:spcBef>
                <a:spcPts val="251"/>
              </a:spcBef>
              <a:spcAft>
                <a:spcPts val="251"/>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9pPr>
          </a:lstStyle>
          <a:p>
            <a:pPr marL="0" indent="0">
              <a:lnSpc>
                <a:spcPct val="100000"/>
              </a:lnSpc>
              <a:spcBef>
                <a:spcPts val="600"/>
              </a:spcBef>
              <a:buNone/>
            </a:pPr>
            <a:r>
              <a:rPr lang="en-CA" sz="1600" b="1" dirty="0">
                <a:solidFill>
                  <a:srgbClr val="005295"/>
                </a:solidFill>
                <a:latin typeface="Trebuchet MS"/>
                <a:cs typeface="Arial"/>
              </a:rPr>
              <a:t>Stored Energy</a:t>
            </a:r>
            <a:br>
              <a:rPr lang="en-CA" sz="1600" b="1" dirty="0">
                <a:latin typeface="Trebuchet MS" panose="020B0603020202020204" pitchFamily="34" charset="0"/>
              </a:rPr>
            </a:br>
            <a:r>
              <a:rPr lang="en-CA" sz="1600" dirty="0">
                <a:solidFill>
                  <a:srgbClr val="00002F"/>
                </a:solidFill>
                <a:latin typeface="Trebuchet MS"/>
                <a:cs typeface="Arial"/>
              </a:rPr>
              <a:t>Contact with stored energy</a:t>
            </a:r>
            <a:br>
              <a:rPr lang="en-CA" sz="1600" dirty="0">
                <a:latin typeface="Trebuchet MS" panose="020B0603020202020204" pitchFamily="34" charset="0"/>
              </a:rPr>
            </a:br>
            <a:r>
              <a:rPr lang="en-CA" sz="1600" dirty="0">
                <a:solidFill>
                  <a:srgbClr val="00002F"/>
                </a:solidFill>
                <a:latin typeface="Trebuchet MS"/>
                <a:cs typeface="Arial"/>
              </a:rPr>
              <a:t>Includes pressure releases</a:t>
            </a:r>
          </a:p>
          <a:p>
            <a:pPr marL="0" indent="0">
              <a:lnSpc>
                <a:spcPct val="100000"/>
              </a:lnSpc>
              <a:spcBef>
                <a:spcPts val="600"/>
              </a:spcBef>
              <a:buNone/>
            </a:pPr>
            <a:br>
              <a:rPr lang="en-CA" sz="1600" dirty="0">
                <a:latin typeface="Trebuchet MS" panose="020B0603020202020204" pitchFamily="34" charset="0"/>
              </a:rPr>
            </a:br>
            <a:r>
              <a:rPr lang="en-CA" sz="1600" b="1" dirty="0">
                <a:solidFill>
                  <a:srgbClr val="1C5B98"/>
                </a:solidFill>
                <a:latin typeface="Trebuchet MS"/>
                <a:cs typeface="Arial"/>
              </a:rPr>
              <a:t>Striking Hazards</a:t>
            </a:r>
            <a:br>
              <a:rPr lang="en-CA" sz="1600" b="1" dirty="0">
                <a:latin typeface="Trebuchet MS" panose="020B0603020202020204" pitchFamily="34" charset="0"/>
              </a:rPr>
            </a:br>
            <a:r>
              <a:rPr lang="en-CA" sz="1600" dirty="0">
                <a:solidFill>
                  <a:srgbClr val="00002F"/>
                </a:solidFill>
                <a:latin typeface="Trebuchet MS"/>
                <a:cs typeface="Arial"/>
              </a:rPr>
              <a:t>Struck by or striking against an object</a:t>
            </a:r>
            <a:br>
              <a:rPr lang="en-CA" sz="1600" dirty="0">
                <a:latin typeface="Trebuchet MS" panose="020B0603020202020204" pitchFamily="34" charset="0"/>
              </a:rPr>
            </a:br>
            <a:r>
              <a:rPr lang="en-CA" sz="1600" dirty="0">
                <a:solidFill>
                  <a:srgbClr val="00002F"/>
                </a:solidFill>
                <a:latin typeface="Trebuchet MS"/>
                <a:cs typeface="Arial"/>
              </a:rPr>
              <a:t>Includes dropped objects</a:t>
            </a:r>
            <a:endParaRPr lang="en-US" sz="1600" dirty="0">
              <a:solidFill>
                <a:srgbClr val="00002F"/>
              </a:solidFill>
              <a:latin typeface="Trebuchet MS"/>
              <a:cs typeface="Arial"/>
            </a:endParaRPr>
          </a:p>
          <a:p>
            <a:pPr marL="0" indent="0">
              <a:lnSpc>
                <a:spcPct val="100000"/>
              </a:lnSpc>
              <a:spcBef>
                <a:spcPts val="600"/>
              </a:spcBef>
              <a:buNone/>
            </a:pPr>
            <a:endParaRPr lang="en-US" sz="1600" dirty="0">
              <a:solidFill>
                <a:srgbClr val="4C4C4C"/>
              </a:solidFill>
              <a:latin typeface="Trebuchet MS" panose="020B0603020202020204" pitchFamily="34" charset="0"/>
            </a:endParaRPr>
          </a:p>
          <a:p>
            <a:pPr marL="0" indent="0">
              <a:lnSpc>
                <a:spcPct val="100000"/>
              </a:lnSpc>
              <a:spcBef>
                <a:spcPts val="600"/>
              </a:spcBef>
              <a:buNone/>
            </a:pPr>
            <a:r>
              <a:rPr lang="en-CA" sz="1600" b="1" dirty="0">
                <a:solidFill>
                  <a:srgbClr val="1C5B98"/>
                </a:solidFill>
                <a:latin typeface="Trebuchet MS"/>
                <a:cs typeface="Arial"/>
              </a:rPr>
              <a:t>Crushing Hazards</a:t>
            </a:r>
            <a:br>
              <a:rPr lang="en-CA" sz="1600" dirty="0">
                <a:latin typeface="Trebuchet MS" panose="020B0603020202020204" pitchFamily="34" charset="0"/>
              </a:rPr>
            </a:br>
            <a:r>
              <a:rPr lang="en-CA" sz="1600" dirty="0">
                <a:solidFill>
                  <a:srgbClr val="00002F"/>
                </a:solidFill>
                <a:latin typeface="Trebuchet MS"/>
                <a:cs typeface="Arial"/>
              </a:rPr>
              <a:t>Caught in, on or between an object</a:t>
            </a:r>
            <a:br>
              <a:rPr lang="en-CA" sz="1600" dirty="0">
                <a:solidFill>
                  <a:srgbClr val="00002F"/>
                </a:solidFill>
                <a:latin typeface="Trebuchet MS"/>
                <a:cs typeface="Arial"/>
              </a:rPr>
            </a:br>
            <a:r>
              <a:rPr lang="en-CA" sz="1600" dirty="0">
                <a:solidFill>
                  <a:srgbClr val="00002F"/>
                </a:solidFill>
                <a:latin typeface="Trebuchet MS"/>
                <a:cs typeface="Arial"/>
              </a:rPr>
              <a:t>Includes hand injuries</a:t>
            </a:r>
          </a:p>
        </p:txBody>
      </p:sp>
      <p:sp>
        <p:nvSpPr>
          <p:cNvPr id="3" name="Rectangle: Diagonal Corners Rounded 2">
            <a:extLst>
              <a:ext uri="{FF2B5EF4-FFF2-40B4-BE49-F238E27FC236}">
                <a16:creationId xmlns:a16="http://schemas.microsoft.com/office/drawing/2014/main" id="{77E65478-1451-9BB6-8749-ADE6E9EB6543}"/>
              </a:ext>
            </a:extLst>
          </p:cNvPr>
          <p:cNvSpPr/>
          <p:nvPr/>
        </p:nvSpPr>
        <p:spPr>
          <a:xfrm>
            <a:off x="982866" y="5065390"/>
            <a:ext cx="7013223" cy="989156"/>
          </a:xfrm>
          <a:prstGeom prst="round2DiagRect">
            <a:avLst/>
          </a:prstGeom>
          <a:noFill/>
          <a:ln w="57150">
            <a:solidFill>
              <a:srgbClr val="FFB81C"/>
            </a:solidFill>
          </a:ln>
          <a:effectLst/>
        </p:spPr>
        <p:style>
          <a:lnRef idx="1">
            <a:schemeClr val="accent3"/>
          </a:lnRef>
          <a:fillRef idx="3">
            <a:schemeClr val="accent3"/>
          </a:fillRef>
          <a:effectRef idx="2">
            <a:schemeClr val="accent3"/>
          </a:effectRef>
          <a:fontRef idx="minor">
            <a:schemeClr val="lt1"/>
          </a:fontRef>
        </p:style>
        <p:txBody>
          <a:bodyPr rtlCol="0" anchor="ctr"/>
          <a:lstStyle/>
          <a:p>
            <a:pPr algn="ctr"/>
            <a:endParaRPr lang="en-CA"/>
          </a:p>
        </p:txBody>
      </p:sp>
      <p:pic>
        <p:nvPicPr>
          <p:cNvPr id="5" name="Picture 4">
            <a:extLst>
              <a:ext uri="{FF2B5EF4-FFF2-40B4-BE49-F238E27FC236}">
                <a16:creationId xmlns:a16="http://schemas.microsoft.com/office/drawing/2014/main" id="{139D6906-E752-175B-8D4E-19F5217C9768}"/>
              </a:ext>
            </a:extLst>
          </p:cNvPr>
          <p:cNvPicPr>
            <a:picLocks noChangeAspect="1"/>
          </p:cNvPicPr>
          <p:nvPr/>
        </p:nvPicPr>
        <p:blipFill>
          <a:blip r:embed="rId2"/>
          <a:srcRect/>
          <a:stretch/>
        </p:blipFill>
        <p:spPr>
          <a:xfrm>
            <a:off x="1526752" y="2923142"/>
            <a:ext cx="898813" cy="898813"/>
          </a:xfrm>
          <a:prstGeom prst="rect">
            <a:avLst/>
          </a:prstGeom>
        </p:spPr>
      </p:pic>
      <p:pic>
        <p:nvPicPr>
          <p:cNvPr id="6" name="Picture 5">
            <a:extLst>
              <a:ext uri="{FF2B5EF4-FFF2-40B4-BE49-F238E27FC236}">
                <a16:creationId xmlns:a16="http://schemas.microsoft.com/office/drawing/2014/main" id="{23E9F59D-8443-F7CC-ACEC-345B42A75212}"/>
              </a:ext>
            </a:extLst>
          </p:cNvPr>
          <p:cNvPicPr>
            <a:picLocks noChangeAspect="1"/>
          </p:cNvPicPr>
          <p:nvPr/>
        </p:nvPicPr>
        <p:blipFill>
          <a:blip r:embed="rId3"/>
          <a:srcRect/>
          <a:stretch/>
        </p:blipFill>
        <p:spPr>
          <a:xfrm>
            <a:off x="1527457" y="3975009"/>
            <a:ext cx="898813" cy="898813"/>
          </a:xfrm>
          <a:prstGeom prst="rect">
            <a:avLst/>
          </a:prstGeom>
        </p:spPr>
      </p:pic>
      <p:pic>
        <p:nvPicPr>
          <p:cNvPr id="7" name="Picture 6">
            <a:extLst>
              <a:ext uri="{FF2B5EF4-FFF2-40B4-BE49-F238E27FC236}">
                <a16:creationId xmlns:a16="http://schemas.microsoft.com/office/drawing/2014/main" id="{A9AF1112-F6EA-536C-6526-1FE5D3896556}"/>
              </a:ext>
            </a:extLst>
          </p:cNvPr>
          <p:cNvPicPr>
            <a:picLocks noChangeAspect="1"/>
          </p:cNvPicPr>
          <p:nvPr/>
        </p:nvPicPr>
        <p:blipFill>
          <a:blip r:embed="rId4"/>
          <a:srcRect/>
          <a:stretch/>
        </p:blipFill>
        <p:spPr>
          <a:xfrm>
            <a:off x="1526752" y="5092455"/>
            <a:ext cx="898813" cy="898813"/>
          </a:xfrm>
          <a:prstGeom prst="rect">
            <a:avLst/>
          </a:prstGeom>
        </p:spPr>
      </p:pic>
    </p:spTree>
    <p:extLst>
      <p:ext uri="{BB962C8B-B14F-4D97-AF65-F5344CB8AC3E}">
        <p14:creationId xmlns:p14="http://schemas.microsoft.com/office/powerpoint/2010/main" val="261486079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70136149-E4BC-DD4F-C737-7D9AA0913074}"/>
              </a:ext>
            </a:extLst>
          </p:cNvPr>
          <p:cNvSpPr>
            <a:spLocks noGrp="1"/>
          </p:cNvSpPr>
          <p:nvPr>
            <p:ph type="body" sz="quarter" idx="15"/>
          </p:nvPr>
        </p:nvSpPr>
        <p:spPr>
          <a:xfrm>
            <a:off x="914753" y="1152286"/>
            <a:ext cx="8563339" cy="5299314"/>
          </a:xfrm>
        </p:spPr>
        <p:txBody>
          <a:bodyPr/>
          <a:lstStyle/>
          <a:p>
            <a:pPr marL="0" indent="0">
              <a:buNone/>
            </a:pPr>
            <a:r>
              <a:rPr lang="en-US" dirty="0"/>
              <a:t>This overview includes materials that relate to the Line of Fire Life Saving Rule and some that do not. The Life Saving Rule focuses on body positioning.</a:t>
            </a:r>
          </a:p>
          <a:p>
            <a:pPr marL="0" indent="0">
              <a:buNone/>
            </a:pPr>
            <a:endParaRPr lang="en-US" dirty="0"/>
          </a:p>
          <a:p>
            <a:pPr marL="0" indent="0">
              <a:buNone/>
            </a:pPr>
            <a:r>
              <a:rPr lang="en-US" dirty="0"/>
              <a:t>This rule indicates:</a:t>
            </a:r>
          </a:p>
          <a:p>
            <a:pPr marL="0" indent="0">
              <a:buNone/>
            </a:pPr>
            <a:r>
              <a:rPr lang="en-US" dirty="0"/>
              <a:t>Keep yourself and others out of the line of fire</a:t>
            </a:r>
          </a:p>
          <a:p>
            <a:r>
              <a:rPr lang="en-US" dirty="0"/>
              <a:t>I position myself to avoid:</a:t>
            </a:r>
          </a:p>
          <a:p>
            <a:pPr lvl="1"/>
            <a:r>
              <a:rPr lang="en-US" dirty="0"/>
              <a:t>Moving objects</a:t>
            </a:r>
          </a:p>
          <a:p>
            <a:pPr lvl="1"/>
            <a:r>
              <a:rPr lang="en-US" dirty="0"/>
              <a:t>Vehicles</a:t>
            </a:r>
          </a:p>
          <a:p>
            <a:pPr lvl="1"/>
            <a:r>
              <a:rPr lang="en-US" dirty="0"/>
              <a:t>Pressure releases</a:t>
            </a:r>
          </a:p>
          <a:p>
            <a:pPr lvl="1"/>
            <a:r>
              <a:rPr lang="en-US" dirty="0"/>
              <a:t>Dropped objects</a:t>
            </a:r>
          </a:p>
          <a:p>
            <a:r>
              <a:rPr lang="en-US" dirty="0"/>
              <a:t>I establish and obey barriers and exclusion zones</a:t>
            </a:r>
          </a:p>
          <a:p>
            <a:r>
              <a:rPr lang="en-US" dirty="0"/>
              <a:t>I take action to secure loose objects and </a:t>
            </a:r>
            <a:br>
              <a:rPr lang="en-US" dirty="0"/>
            </a:br>
            <a:r>
              <a:rPr lang="en-US" dirty="0"/>
              <a:t>report potential dropped objects</a:t>
            </a:r>
          </a:p>
          <a:p>
            <a:pPr marL="0" indent="0">
              <a:buNone/>
            </a:pPr>
            <a:endParaRPr lang="en-CA" dirty="0"/>
          </a:p>
        </p:txBody>
      </p:sp>
      <p:sp>
        <p:nvSpPr>
          <p:cNvPr id="2" name="Subtitle 1">
            <a:extLst>
              <a:ext uri="{FF2B5EF4-FFF2-40B4-BE49-F238E27FC236}">
                <a16:creationId xmlns:a16="http://schemas.microsoft.com/office/drawing/2014/main" id="{C5837308-B7F4-BD4A-570A-A9B05303142C}"/>
              </a:ext>
            </a:extLst>
          </p:cNvPr>
          <p:cNvSpPr>
            <a:spLocks noGrp="1"/>
          </p:cNvSpPr>
          <p:nvPr>
            <p:ph type="subTitle" idx="1"/>
          </p:nvPr>
        </p:nvSpPr>
        <p:spPr/>
        <p:txBody>
          <a:bodyPr/>
          <a:lstStyle/>
          <a:p>
            <a:r>
              <a:rPr lang="en-US" dirty="0"/>
              <a:t>Line of Fire Life Saving Rule</a:t>
            </a:r>
            <a:endParaRPr lang="en-CA" dirty="0"/>
          </a:p>
        </p:txBody>
      </p:sp>
      <p:sp>
        <p:nvSpPr>
          <p:cNvPr id="5" name="Rectangle: Diagonal Corners Rounded 4">
            <a:extLst>
              <a:ext uri="{FF2B5EF4-FFF2-40B4-BE49-F238E27FC236}">
                <a16:creationId xmlns:a16="http://schemas.microsoft.com/office/drawing/2014/main" id="{B48324E0-1785-CFA2-B7D6-98A8EC2758D1}"/>
              </a:ext>
            </a:extLst>
          </p:cNvPr>
          <p:cNvSpPr/>
          <p:nvPr/>
        </p:nvSpPr>
        <p:spPr>
          <a:xfrm>
            <a:off x="914753" y="4597225"/>
            <a:ext cx="6795202" cy="1393672"/>
          </a:xfrm>
          <a:prstGeom prst="round2DiagRect">
            <a:avLst/>
          </a:prstGeom>
          <a:noFill/>
          <a:ln w="57150">
            <a:solidFill>
              <a:srgbClr val="FFB81C"/>
            </a:solidFill>
          </a:ln>
          <a:effectLst/>
        </p:spPr>
        <p:style>
          <a:lnRef idx="1">
            <a:schemeClr val="accent3"/>
          </a:lnRef>
          <a:fillRef idx="3">
            <a:schemeClr val="accent3"/>
          </a:fillRef>
          <a:effectRef idx="2">
            <a:schemeClr val="accent3"/>
          </a:effectRef>
          <a:fontRef idx="minor">
            <a:schemeClr val="lt1"/>
          </a:fontRef>
        </p:style>
        <p:txBody>
          <a:bodyPr rtlCol="0" anchor="ctr"/>
          <a:lstStyle/>
          <a:p>
            <a:pPr algn="ctr"/>
            <a:endParaRPr lang="en-CA"/>
          </a:p>
        </p:txBody>
      </p:sp>
      <p:pic>
        <p:nvPicPr>
          <p:cNvPr id="6" name="Picture 5">
            <a:extLst>
              <a:ext uri="{FF2B5EF4-FFF2-40B4-BE49-F238E27FC236}">
                <a16:creationId xmlns:a16="http://schemas.microsoft.com/office/drawing/2014/main" id="{3AB973D1-BF4E-39B6-04B4-CF0C72F964D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980101" y="3215991"/>
            <a:ext cx="1797616" cy="1797616"/>
          </a:xfrm>
          <a:prstGeom prst="rect">
            <a:avLst/>
          </a:prstGeom>
        </p:spPr>
      </p:pic>
    </p:spTree>
    <p:extLst>
      <p:ext uri="{BB962C8B-B14F-4D97-AF65-F5344CB8AC3E}">
        <p14:creationId xmlns:p14="http://schemas.microsoft.com/office/powerpoint/2010/main" val="315380668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36497B5D-62CF-F805-C806-2618F69B565E}"/>
              </a:ext>
            </a:extLst>
          </p:cNvPr>
          <p:cNvSpPr>
            <a:spLocks noGrp="1"/>
          </p:cNvSpPr>
          <p:nvPr>
            <p:ph type="subTitle" idx="1"/>
          </p:nvPr>
        </p:nvSpPr>
        <p:spPr>
          <a:xfrm>
            <a:off x="945802" y="168398"/>
            <a:ext cx="9162870" cy="799297"/>
          </a:xfrm>
        </p:spPr>
        <p:txBody>
          <a:bodyPr/>
          <a:lstStyle/>
          <a:p>
            <a:r>
              <a:rPr lang="en-CA" dirty="0"/>
              <a:t>Related Life Saving Rules</a:t>
            </a:r>
          </a:p>
        </p:txBody>
      </p:sp>
      <p:pic>
        <p:nvPicPr>
          <p:cNvPr id="5" name="Picture 4">
            <a:extLst>
              <a:ext uri="{FF2B5EF4-FFF2-40B4-BE49-F238E27FC236}">
                <a16:creationId xmlns:a16="http://schemas.microsoft.com/office/drawing/2014/main" id="{40871DAA-6058-51C7-C4FF-0C69DECEC74B}"/>
              </a:ext>
            </a:extLst>
          </p:cNvPr>
          <p:cNvPicPr>
            <a:picLocks noChangeAspect="1"/>
          </p:cNvPicPr>
          <p:nvPr/>
        </p:nvPicPr>
        <p:blipFill>
          <a:blip r:embed="rId2"/>
          <a:srcRect b="29861"/>
          <a:stretch>
            <a:fillRect/>
          </a:stretch>
        </p:blipFill>
        <p:spPr>
          <a:xfrm>
            <a:off x="945802" y="2251261"/>
            <a:ext cx="1613782" cy="1804693"/>
          </a:xfrm>
          <a:prstGeom prst="rect">
            <a:avLst/>
          </a:prstGeom>
        </p:spPr>
      </p:pic>
      <p:pic>
        <p:nvPicPr>
          <p:cNvPr id="6" name="Picture 5">
            <a:extLst>
              <a:ext uri="{FF2B5EF4-FFF2-40B4-BE49-F238E27FC236}">
                <a16:creationId xmlns:a16="http://schemas.microsoft.com/office/drawing/2014/main" id="{7AE66D72-0717-E7CB-DA66-C919DD6A1FF4}"/>
              </a:ext>
            </a:extLst>
          </p:cNvPr>
          <p:cNvPicPr>
            <a:picLocks noChangeAspect="1"/>
          </p:cNvPicPr>
          <p:nvPr/>
        </p:nvPicPr>
        <p:blipFill>
          <a:blip r:embed="rId3"/>
          <a:srcRect b="29473"/>
          <a:stretch>
            <a:fillRect/>
          </a:stretch>
        </p:blipFill>
        <p:spPr>
          <a:xfrm>
            <a:off x="5386521" y="2251261"/>
            <a:ext cx="1613782" cy="1838549"/>
          </a:xfrm>
          <a:prstGeom prst="rect">
            <a:avLst/>
          </a:prstGeom>
        </p:spPr>
      </p:pic>
      <p:sp>
        <p:nvSpPr>
          <p:cNvPr id="8" name="TextBox 7">
            <a:extLst>
              <a:ext uri="{FF2B5EF4-FFF2-40B4-BE49-F238E27FC236}">
                <a16:creationId xmlns:a16="http://schemas.microsoft.com/office/drawing/2014/main" id="{15534B58-D4D0-8B84-70D8-410F7CEB8D70}"/>
              </a:ext>
            </a:extLst>
          </p:cNvPr>
          <p:cNvSpPr txBox="1"/>
          <p:nvPr/>
        </p:nvSpPr>
        <p:spPr>
          <a:xfrm>
            <a:off x="596993" y="4111085"/>
            <a:ext cx="2311400" cy="369332"/>
          </a:xfrm>
          <a:prstGeom prst="rect">
            <a:avLst/>
          </a:prstGeom>
          <a:noFill/>
        </p:spPr>
        <p:txBody>
          <a:bodyPr wrap="square" rtlCol="0">
            <a:spAutoFit/>
          </a:bodyPr>
          <a:lstStyle/>
          <a:p>
            <a:pPr algn="ctr"/>
            <a:r>
              <a:rPr lang="en-CA" dirty="0">
                <a:solidFill>
                  <a:srgbClr val="000000"/>
                </a:solidFill>
              </a:rPr>
              <a:t>FIT FOR DUTY</a:t>
            </a:r>
          </a:p>
        </p:txBody>
      </p:sp>
      <p:sp>
        <p:nvSpPr>
          <p:cNvPr id="10" name="TextBox 9">
            <a:extLst>
              <a:ext uri="{FF2B5EF4-FFF2-40B4-BE49-F238E27FC236}">
                <a16:creationId xmlns:a16="http://schemas.microsoft.com/office/drawing/2014/main" id="{0D321C05-C642-D3B8-A6B9-E380D8F95A90}"/>
              </a:ext>
            </a:extLst>
          </p:cNvPr>
          <p:cNvSpPr txBox="1"/>
          <p:nvPr/>
        </p:nvSpPr>
        <p:spPr>
          <a:xfrm>
            <a:off x="5091373" y="4111085"/>
            <a:ext cx="2311400" cy="646331"/>
          </a:xfrm>
          <a:prstGeom prst="rect">
            <a:avLst/>
          </a:prstGeom>
          <a:noFill/>
        </p:spPr>
        <p:txBody>
          <a:bodyPr wrap="square" rtlCol="0">
            <a:spAutoFit/>
          </a:bodyPr>
          <a:lstStyle/>
          <a:p>
            <a:pPr algn="ctr"/>
            <a:r>
              <a:rPr lang="en-CA" dirty="0">
                <a:solidFill>
                  <a:srgbClr val="000000"/>
                </a:solidFill>
              </a:rPr>
              <a:t>BYPASSING SAFETY CONTROLS</a:t>
            </a:r>
          </a:p>
        </p:txBody>
      </p:sp>
      <p:pic>
        <p:nvPicPr>
          <p:cNvPr id="4" name="Picture 4" descr="A close up of a sign&#10;&#10;Description automatically generated">
            <a:extLst>
              <a:ext uri="{FF2B5EF4-FFF2-40B4-BE49-F238E27FC236}">
                <a16:creationId xmlns:a16="http://schemas.microsoft.com/office/drawing/2014/main" id="{47515482-F2D3-43F6-90CB-D3E6919D1F4D}"/>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203541" y="2251261"/>
            <a:ext cx="1592685" cy="1847764"/>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11">
            <a:extLst>
              <a:ext uri="{FF2B5EF4-FFF2-40B4-BE49-F238E27FC236}">
                <a16:creationId xmlns:a16="http://schemas.microsoft.com/office/drawing/2014/main" id="{B22A4D18-4AAC-15FC-A66F-1D5CEBA67760}"/>
              </a:ext>
            </a:extLst>
          </p:cNvPr>
          <p:cNvSpPr txBox="1"/>
          <p:nvPr/>
        </p:nvSpPr>
        <p:spPr>
          <a:xfrm>
            <a:off x="2844183" y="4099025"/>
            <a:ext cx="2311400" cy="646331"/>
          </a:xfrm>
          <a:prstGeom prst="rect">
            <a:avLst/>
          </a:prstGeom>
          <a:noFill/>
        </p:spPr>
        <p:txBody>
          <a:bodyPr wrap="square" rtlCol="0">
            <a:spAutoFit/>
          </a:bodyPr>
          <a:lstStyle>
            <a:defPPr>
              <a:defRPr lang="en-US"/>
            </a:defPPr>
            <a:lvl1pPr marL="0" algn="l" defTabSz="914400" rtl="0" eaLnBrk="1" latinLnBrk="0" hangingPunct="1">
              <a:defRPr sz="1800" kern="1200">
                <a:solidFill>
                  <a:srgbClr val="FFFFFF"/>
                </a:solidFill>
                <a:latin typeface="Trebuchet MS"/>
              </a:defRPr>
            </a:lvl1pPr>
            <a:lvl2pPr marL="457200" algn="l" defTabSz="914400" rtl="0" eaLnBrk="1" latinLnBrk="0" hangingPunct="1">
              <a:defRPr sz="1800" kern="1200">
                <a:solidFill>
                  <a:srgbClr val="FFFFFF"/>
                </a:solidFill>
                <a:latin typeface="Trebuchet MS"/>
              </a:defRPr>
            </a:lvl2pPr>
            <a:lvl3pPr marL="914400" algn="l" defTabSz="914400" rtl="0" eaLnBrk="1" latinLnBrk="0" hangingPunct="1">
              <a:defRPr sz="1800" kern="1200">
                <a:solidFill>
                  <a:srgbClr val="FFFFFF"/>
                </a:solidFill>
                <a:latin typeface="Trebuchet MS"/>
              </a:defRPr>
            </a:lvl3pPr>
            <a:lvl4pPr marL="1371600" algn="l" defTabSz="914400" rtl="0" eaLnBrk="1" latinLnBrk="0" hangingPunct="1">
              <a:defRPr sz="1800" kern="1200">
                <a:solidFill>
                  <a:srgbClr val="FFFFFF"/>
                </a:solidFill>
                <a:latin typeface="Trebuchet MS"/>
              </a:defRPr>
            </a:lvl4pPr>
            <a:lvl5pPr marL="1828800" algn="l" defTabSz="914400" rtl="0" eaLnBrk="1" latinLnBrk="0" hangingPunct="1">
              <a:defRPr sz="1800" kern="1200">
                <a:solidFill>
                  <a:srgbClr val="FFFFFF"/>
                </a:solidFill>
                <a:latin typeface="Trebuchet MS"/>
              </a:defRPr>
            </a:lvl5pPr>
            <a:lvl6pPr marL="2286000" algn="l" defTabSz="914400" rtl="0" eaLnBrk="1" latinLnBrk="0" hangingPunct="1">
              <a:defRPr sz="1800" kern="1200">
                <a:solidFill>
                  <a:srgbClr val="FFFFFF"/>
                </a:solidFill>
                <a:latin typeface="Trebuchet MS"/>
              </a:defRPr>
            </a:lvl6pPr>
            <a:lvl7pPr marL="2743200" algn="l" defTabSz="914400" rtl="0" eaLnBrk="1" latinLnBrk="0" hangingPunct="1">
              <a:defRPr sz="1800" kern="1200">
                <a:solidFill>
                  <a:srgbClr val="FFFFFF"/>
                </a:solidFill>
                <a:latin typeface="Trebuchet MS"/>
              </a:defRPr>
            </a:lvl7pPr>
            <a:lvl8pPr marL="3200400" algn="l" defTabSz="914400" rtl="0" eaLnBrk="1" latinLnBrk="0" hangingPunct="1">
              <a:defRPr sz="1800" kern="1200">
                <a:solidFill>
                  <a:srgbClr val="FFFFFF"/>
                </a:solidFill>
                <a:latin typeface="Trebuchet MS"/>
              </a:defRPr>
            </a:lvl8pPr>
            <a:lvl9pPr marL="3657600" algn="l" defTabSz="914400" rtl="0" eaLnBrk="1" latinLnBrk="0" hangingPunct="1">
              <a:defRPr sz="1800" kern="1200">
                <a:solidFill>
                  <a:srgbClr val="FFFFFF"/>
                </a:solidFill>
                <a:latin typeface="Trebuchet MS"/>
              </a:defRPr>
            </a:lvl9pPr>
          </a:lstStyle>
          <a:p>
            <a:pPr algn="ctr"/>
            <a:r>
              <a:rPr lang="en-US" dirty="0">
                <a:solidFill>
                  <a:srgbClr val="000000"/>
                </a:solidFill>
              </a:rPr>
              <a:t>S</a:t>
            </a:r>
            <a:r>
              <a:rPr lang="en-CA" dirty="0">
                <a:solidFill>
                  <a:srgbClr val="000000"/>
                </a:solidFill>
              </a:rPr>
              <a:t>AFE MECHANICAL LIFTING</a:t>
            </a:r>
          </a:p>
        </p:txBody>
      </p:sp>
      <p:pic>
        <p:nvPicPr>
          <p:cNvPr id="9" name="Picture 8" descr="A white checklist with a checkmark, depicting completed tasks.&#10;&#10;AI-generated content may be incorrect.">
            <a:extLst>
              <a:ext uri="{FF2B5EF4-FFF2-40B4-BE49-F238E27FC236}">
                <a16:creationId xmlns:a16="http://schemas.microsoft.com/office/drawing/2014/main" id="{040F89AC-7380-C86D-0D88-B76EDF3D9C4F}"/>
              </a:ext>
            </a:extLst>
          </p:cNvPr>
          <p:cNvPicPr>
            <a:picLocks noChangeAspect="1"/>
          </p:cNvPicPr>
          <p:nvPr/>
        </p:nvPicPr>
        <p:blipFill>
          <a:blip r:embed="rId5"/>
          <a:stretch>
            <a:fillRect/>
          </a:stretch>
        </p:blipFill>
        <p:spPr>
          <a:xfrm>
            <a:off x="7590599" y="2255881"/>
            <a:ext cx="1736282" cy="1806293"/>
          </a:xfrm>
          <a:prstGeom prst="rect">
            <a:avLst/>
          </a:prstGeom>
        </p:spPr>
      </p:pic>
      <p:sp>
        <p:nvSpPr>
          <p:cNvPr id="11" name="TextBox 8">
            <a:extLst>
              <a:ext uri="{FF2B5EF4-FFF2-40B4-BE49-F238E27FC236}">
                <a16:creationId xmlns:a16="http://schemas.microsoft.com/office/drawing/2014/main" id="{4D50348F-0CB2-6DB8-04E8-6DEA99F838B4}"/>
              </a:ext>
            </a:extLst>
          </p:cNvPr>
          <p:cNvSpPr txBox="1"/>
          <p:nvPr/>
        </p:nvSpPr>
        <p:spPr>
          <a:xfrm>
            <a:off x="7303040" y="4111085"/>
            <a:ext cx="2311400" cy="646331"/>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CA" dirty="0">
                <a:solidFill>
                  <a:srgbClr val="000000"/>
                </a:solidFill>
              </a:rPr>
              <a:t>WORK AUTHORIZATION</a:t>
            </a:r>
          </a:p>
        </p:txBody>
      </p:sp>
    </p:spTree>
    <p:extLst>
      <p:ext uri="{BB962C8B-B14F-4D97-AF65-F5344CB8AC3E}">
        <p14:creationId xmlns:p14="http://schemas.microsoft.com/office/powerpoint/2010/main" val="7595810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5AC4BEB-38C5-BFD5-B38C-D95163036B23}"/>
            </a:ext>
          </a:extLst>
        </p:cNvPr>
        <p:cNvGrpSpPr/>
        <p:nvPr/>
      </p:nvGrpSpPr>
      <p:grpSpPr>
        <a:xfrm>
          <a:off x="0" y="0"/>
          <a:ext cx="0" cy="0"/>
          <a:chOff x="0" y="0"/>
          <a:chExt cx="0" cy="0"/>
        </a:xfrm>
      </p:grpSpPr>
      <p:sp>
        <p:nvSpPr>
          <p:cNvPr id="2" name="Subtitle 1">
            <a:extLst>
              <a:ext uri="{FF2B5EF4-FFF2-40B4-BE49-F238E27FC236}">
                <a16:creationId xmlns:a16="http://schemas.microsoft.com/office/drawing/2014/main" id="{690AAC4D-F1DE-A7AF-5783-C79C6CC61855}"/>
              </a:ext>
            </a:extLst>
          </p:cNvPr>
          <p:cNvSpPr>
            <a:spLocks noGrp="1"/>
          </p:cNvSpPr>
          <p:nvPr>
            <p:ph type="subTitle" idx="1"/>
          </p:nvPr>
        </p:nvSpPr>
        <p:spPr>
          <a:xfrm>
            <a:off x="840912" y="300933"/>
            <a:ext cx="10619941" cy="799297"/>
          </a:xfrm>
        </p:spPr>
        <p:txBody>
          <a:bodyPr/>
          <a:lstStyle/>
          <a:p>
            <a:r>
              <a:rPr lang="en-CA" sz="3200" dirty="0"/>
              <a:t>Critical Safeguards </a:t>
            </a:r>
          </a:p>
        </p:txBody>
      </p:sp>
      <p:sp>
        <p:nvSpPr>
          <p:cNvPr id="4" name="Text Placeholder 3">
            <a:extLst>
              <a:ext uri="{FF2B5EF4-FFF2-40B4-BE49-F238E27FC236}">
                <a16:creationId xmlns:a16="http://schemas.microsoft.com/office/drawing/2014/main" id="{1C12E269-905D-3DE5-6898-2A1A739A2B1E}"/>
              </a:ext>
            </a:extLst>
          </p:cNvPr>
          <p:cNvSpPr>
            <a:spLocks noGrp="1"/>
          </p:cNvSpPr>
          <p:nvPr>
            <p:ph type="body" sz="quarter" idx="15"/>
          </p:nvPr>
        </p:nvSpPr>
        <p:spPr>
          <a:xfrm>
            <a:off x="840912" y="1187031"/>
            <a:ext cx="7426525" cy="4885845"/>
          </a:xfrm>
        </p:spPr>
        <p:txBody>
          <a:bodyPr/>
          <a:lstStyle/>
          <a:p>
            <a:pPr marL="0" indent="0">
              <a:buNone/>
            </a:pPr>
            <a:r>
              <a:rPr lang="en-US" sz="1800" b="1" dirty="0"/>
              <a:t>Planning &amp; Authorization</a:t>
            </a:r>
          </a:p>
          <a:p>
            <a:r>
              <a:rPr lang="en-US" sz="1800" dirty="0"/>
              <a:t>Conduct a lift plan appropriate to task complexity (routine, non-routine, critical lift)</a:t>
            </a:r>
          </a:p>
          <a:p>
            <a:r>
              <a:rPr lang="en-US" sz="1800" dirty="0"/>
              <a:t>Verify load weight, center of gravity, and lifting points</a:t>
            </a:r>
          </a:p>
          <a:p>
            <a:r>
              <a:rPr lang="en-US" sz="1800" dirty="0"/>
              <a:t>Obtain required permits and approvals</a:t>
            </a:r>
          </a:p>
          <a:p>
            <a:r>
              <a:rPr lang="en-US" sz="1800" dirty="0"/>
              <a:t>Define lift zones and exclusion areas</a:t>
            </a:r>
          </a:p>
          <a:p>
            <a:r>
              <a:rPr lang="en-US" sz="1800" dirty="0"/>
              <a:t>Consider Direct or Alternative Controls</a:t>
            </a:r>
          </a:p>
          <a:p>
            <a:pPr marL="0" indent="0">
              <a:buNone/>
            </a:pPr>
            <a:endParaRPr lang="en-US" sz="1800" dirty="0"/>
          </a:p>
          <a:p>
            <a:pPr marL="0" indent="0">
              <a:buNone/>
            </a:pPr>
            <a:r>
              <a:rPr lang="en-US" sz="1800" b="1" dirty="0"/>
              <a:t>Equipment &amp; Rigging</a:t>
            </a:r>
          </a:p>
          <a:p>
            <a:r>
              <a:rPr lang="en-US" sz="1800" dirty="0"/>
              <a:t>Use certified lifting equipment and rigging</a:t>
            </a:r>
          </a:p>
          <a:p>
            <a:r>
              <a:rPr lang="en-US" sz="1800" dirty="0"/>
              <a:t>Inspect slings, shackles, hooks, and hardware before use</a:t>
            </a:r>
          </a:p>
          <a:p>
            <a:r>
              <a:rPr lang="en-US" sz="1800" dirty="0"/>
              <a:t>Confirm crane/hoist capacity and configuration</a:t>
            </a:r>
          </a:p>
          <a:p>
            <a:r>
              <a:rPr lang="en-US" sz="1800" dirty="0"/>
              <a:t>Use tag lines to control load movement where required</a:t>
            </a:r>
          </a:p>
        </p:txBody>
      </p:sp>
      <p:pic>
        <p:nvPicPr>
          <p:cNvPr id="3" name="Picture 2" descr="A diagram of a pyramid&#10;&#10;AI-generated content may be incorrect.">
            <a:extLst>
              <a:ext uri="{FF2B5EF4-FFF2-40B4-BE49-F238E27FC236}">
                <a16:creationId xmlns:a16="http://schemas.microsoft.com/office/drawing/2014/main" id="{1AE6448D-A66D-838F-770C-A0D718D81244}"/>
              </a:ext>
            </a:extLst>
          </p:cNvPr>
          <p:cNvPicPr>
            <a:picLocks noChangeAspect="1"/>
          </p:cNvPicPr>
          <p:nvPr/>
        </p:nvPicPr>
        <p:blipFill>
          <a:blip r:embed="rId2"/>
          <a:srcRect t="7627"/>
          <a:stretch>
            <a:fillRect/>
          </a:stretch>
        </p:blipFill>
        <p:spPr>
          <a:xfrm>
            <a:off x="8601666" y="1191762"/>
            <a:ext cx="3298391" cy="3865118"/>
          </a:xfrm>
          <a:prstGeom prst="rect">
            <a:avLst/>
          </a:prstGeom>
        </p:spPr>
      </p:pic>
    </p:spTree>
    <p:extLst>
      <p:ext uri="{BB962C8B-B14F-4D97-AF65-F5344CB8AC3E}">
        <p14:creationId xmlns:p14="http://schemas.microsoft.com/office/powerpoint/2010/main" val="3656699041"/>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DESIGN_ID_OFFICE THEME" val="Nuo8j7Zr"/>
  <p:tag name="ARTICULATE_SLIDE_COUNT" val="6"/>
  <p:tag name="ARTICULATE_PROJECT_OPEN" val="0"/>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Office Theme">
  <a:themeElements>
    <a:clrScheme name="Custom 1">
      <a:dk1>
        <a:srgbClr val="FFFFFF"/>
      </a:dk1>
      <a:lt1>
        <a:srgbClr val="FFFFFF"/>
      </a:lt1>
      <a:dk2>
        <a:srgbClr val="FFFFFF"/>
      </a:dk2>
      <a:lt2>
        <a:srgbClr val="FFFFFF"/>
      </a:lt2>
      <a:accent1>
        <a:srgbClr val="005D9C"/>
      </a:accent1>
      <a:accent2>
        <a:srgbClr val="FFB81C"/>
      </a:accent2>
      <a:accent3>
        <a:srgbClr val="283349"/>
      </a:accent3>
      <a:accent4>
        <a:srgbClr val="B2B3B2"/>
      </a:accent4>
      <a:accent5>
        <a:srgbClr val="ECEBEA"/>
      </a:accent5>
      <a:accent6>
        <a:srgbClr val="101820"/>
      </a:accent6>
      <a:hlink>
        <a:srgbClr val="FFFFFF"/>
      </a:hlink>
      <a:folHlink>
        <a:srgbClr val="FFFFFF"/>
      </a:folHlink>
    </a:clrScheme>
    <a:fontScheme name="Custom 1">
      <a:majorFont>
        <a:latin typeface="Trebuchet MS"/>
        <a:ea typeface=""/>
        <a:cs typeface=""/>
      </a:majorFont>
      <a:minorFont>
        <a:latin typeface="Trebuchet MS"/>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15000"/>
          </a:schemeClr>
        </a:lnRef>
        <a:fillRef idx="1">
          <a:schemeClr val="accent1"/>
        </a:fillRef>
        <a:effectRef idx="0">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BE360E7E922B5248A2B1E1FB888F982B" ma:contentTypeVersion="11" ma:contentTypeDescription="Create a new document." ma:contentTypeScope="" ma:versionID="9231d61ed220f3b146b69b9a22d80eeb">
  <xsd:schema xmlns:xsd="http://www.w3.org/2001/XMLSchema" xmlns:xs="http://www.w3.org/2001/XMLSchema" xmlns:p="http://schemas.microsoft.com/office/2006/metadata/properties" xmlns:ns2="5e7b71af-3b39-4211-bbc7-25ff657f4f16" xmlns:ns3="4053ab9e-d8d3-4337-a2f9-a3742efbd312" targetNamespace="http://schemas.microsoft.com/office/2006/metadata/properties" ma:root="true" ma:fieldsID="c4415c68b170b103e5c31a4f7f5ff8a7" ns2:_="" ns3:_="">
    <xsd:import namespace="5e7b71af-3b39-4211-bbc7-25ff657f4f16"/>
    <xsd:import namespace="4053ab9e-d8d3-4337-a2f9-a3742efbd312"/>
    <xsd:element name="properties">
      <xsd:complexType>
        <xsd:sequence>
          <xsd:element name="documentManagement">
            <xsd:complexType>
              <xsd:all>
                <xsd:element ref="ns2:lcf76f155ced4ddcb4097134ff3c332f" minOccurs="0"/>
                <xsd:element ref="ns3:TaxCatchAll" minOccurs="0"/>
                <xsd:element ref="ns2:MediaServiceMetadata" minOccurs="0"/>
                <xsd:element ref="ns2:MediaServiceFastMetadata" minOccurs="0"/>
                <xsd:element ref="ns2:MediaServiceSearchProperties" minOccurs="0"/>
                <xsd:element ref="ns2:MediaServiceDateTaken" minOccurs="0"/>
                <xsd:element ref="ns2:MediaServiceObjectDetectorVersions" minOccurs="0"/>
                <xsd:element ref="ns2:MediaServiceOCR" minOccurs="0"/>
                <xsd:element ref="ns2:MediaServiceGenerationTime" minOccurs="0"/>
                <xsd:element ref="ns2:MediaServiceEventHashCod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e7b71af-3b39-4211-bbc7-25ff657f4f16" elementFormDefault="qualified">
    <xsd:import namespace="http://schemas.microsoft.com/office/2006/documentManagement/types"/>
    <xsd:import namespace="http://schemas.microsoft.com/office/infopath/2007/PartnerControls"/>
    <xsd:element name="lcf76f155ced4ddcb4097134ff3c332f" ma:index="9" nillable="true" ma:taxonomy="true" ma:internalName="lcf76f155ced4ddcb4097134ff3c332f" ma:taxonomyFieldName="MediaServiceImageTags" ma:displayName="Image Tags" ma:readOnly="false" ma:fieldId="{5cf76f15-5ced-4ddc-b409-7134ff3c332f}" ma:taxonomyMulti="true" ma:sspId="d13e9677-5dd7-42cb-8846-6328edf4876f" ma:termSetId="09814cd3-568e-fe90-9814-8d621ff8fb84" ma:anchorId="fba54fb3-c3e1-fe81-a776-ca4b69148c4d" ma:open="true" ma:isKeyword="false">
      <xsd:complexType>
        <xsd:sequence>
          <xsd:element ref="pc:Terms" minOccurs="0" maxOccurs="1"/>
        </xsd:sequence>
      </xsd:complexType>
    </xsd:element>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SearchProperties" ma:index="13" nillable="true" ma:displayName="MediaServiceSearchProperties" ma:hidden="true" ma:internalName="MediaServiceSearchProperties" ma:readOnly="true">
      <xsd:simpleType>
        <xsd:restriction base="dms:Note"/>
      </xsd:simpleType>
    </xsd:element>
    <xsd:element name="MediaServiceDateTaken" ma:index="14" nillable="true" ma:displayName="MediaServiceDateTaken" ma:hidden="true" ma:indexed="true" ma:internalName="MediaServiceDateTaken" ma:readOnly="true">
      <xsd:simpleType>
        <xsd:restriction base="dms:Text"/>
      </xsd:simpleType>
    </xsd:element>
    <xsd:element name="MediaServiceObjectDetectorVersions" ma:index="15" nillable="true" ma:displayName="MediaServiceObjectDetectorVersions" ma:hidden="true" ma:indexed="true" ma:internalName="MediaServiceObjectDetectorVersions"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4053ab9e-d8d3-4337-a2f9-a3742efbd312" elementFormDefault="qualified">
    <xsd:import namespace="http://schemas.microsoft.com/office/2006/documentManagement/types"/>
    <xsd:import namespace="http://schemas.microsoft.com/office/infopath/2007/PartnerControls"/>
    <xsd:element name="TaxCatchAll" ma:index="10" nillable="true" ma:displayName="Taxonomy Catch All Column" ma:hidden="true" ma:list="{22863542-ffd6-4a5d-a6f9-7b9ef3fcb08a}" ma:internalName="TaxCatchAll" ma:showField="CatchAllData" ma:web="4053ab9e-d8d3-4337-a2f9-a3742efbd312">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5e7b71af-3b39-4211-bbc7-25ff657f4f16">
      <Terms xmlns="http://schemas.microsoft.com/office/infopath/2007/PartnerControls"/>
    </lcf76f155ced4ddcb4097134ff3c332f>
    <TaxCatchAll xmlns="4053ab9e-d8d3-4337-a2f9-a3742efbd312" xsi:nil="true"/>
  </documentManagement>
</p:properties>
</file>

<file path=customXml/itemProps1.xml><?xml version="1.0" encoding="utf-8"?>
<ds:datastoreItem xmlns:ds="http://schemas.openxmlformats.org/officeDocument/2006/customXml" ds:itemID="{4E0FC65B-49C5-4AB4-B8C3-5478A8FC6BC9}">
  <ds:schemaRefs>
    <ds:schemaRef ds:uri="http://schemas.microsoft.com/sharepoint/v3/contenttype/forms"/>
  </ds:schemaRefs>
</ds:datastoreItem>
</file>

<file path=customXml/itemProps2.xml><?xml version="1.0" encoding="utf-8"?>
<ds:datastoreItem xmlns:ds="http://schemas.openxmlformats.org/officeDocument/2006/customXml" ds:itemID="{E9A8DC55-1904-4D91-A4EA-9B0E682204FE}">
  <ds:schemaRefs>
    <ds:schemaRef ds:uri="4053ab9e-d8d3-4337-a2f9-a3742efbd312"/>
    <ds:schemaRef ds:uri="5e7b71af-3b39-4211-bbc7-25ff657f4f16"/>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D9805710-66AB-47E5-80EB-C0E0A5EFB5B9}">
  <ds:schemaRefs>
    <ds:schemaRef ds:uri="http://purl.org/dc/terms/"/>
    <ds:schemaRef ds:uri="http://schemas.microsoft.com/office/infopath/2007/PartnerControls"/>
    <ds:schemaRef ds:uri="http://purl.org/dc/elements/1.1/"/>
    <ds:schemaRef ds:uri="http://www.w3.org/XML/1998/namespace"/>
    <ds:schemaRef ds:uri="http://purl.org/dc/dcmitype/"/>
    <ds:schemaRef ds:uri="http://schemas.microsoft.com/office/2006/metadata/properties"/>
    <ds:schemaRef ds:uri="4053ab9e-d8d3-4337-a2f9-a3742efbd312"/>
    <ds:schemaRef ds:uri="http://schemas.microsoft.com/office/2006/documentManagement/types"/>
    <ds:schemaRef ds:uri="5e7b71af-3b39-4211-bbc7-25ff657f4f16"/>
    <ds:schemaRef ds:uri="http://schemas.openxmlformats.org/package/2006/metadata/core-properties"/>
  </ds:schemaRefs>
</ds:datastoreItem>
</file>

<file path=docProps/app.xml><?xml version="1.0" encoding="utf-8"?>
<Properties xmlns="http://schemas.openxmlformats.org/officeDocument/2006/extended-properties" xmlns:vt="http://schemas.openxmlformats.org/officeDocument/2006/docPropsVTypes">
  <Template/>
  <TotalTime>1281</TotalTime>
  <Words>1561</Words>
  <Application>Microsoft Office PowerPoint</Application>
  <PresentationFormat>Widescreen</PresentationFormat>
  <Paragraphs>204</Paragraphs>
  <Slides>19</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19</vt:i4>
      </vt:variant>
    </vt:vector>
  </HeadingPairs>
  <TitlesOfParts>
    <vt:vector size="26" baseType="lpstr">
      <vt:lpstr>Aptos</vt:lpstr>
      <vt:lpstr>Arial</vt:lpstr>
      <vt:lpstr>Courier New</vt:lpstr>
      <vt:lpstr>Trebuchet MS</vt:lpstr>
      <vt:lpstr>Verdana</vt:lpstr>
      <vt:lpstr>Wingdings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Bailey Forbes</dc:creator>
  <cp:lastModifiedBy>Rahaf Hakimeh</cp:lastModifiedBy>
  <cp:revision>19</cp:revision>
  <dcterms:created xsi:type="dcterms:W3CDTF">2025-01-06T22:59:05Z</dcterms:created>
  <dcterms:modified xsi:type="dcterms:W3CDTF">2026-03-24T19:36:17Z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7edc8913-6360-4b9e-90c5-03ba899fdf86_Enabled">
    <vt:lpwstr>true</vt:lpwstr>
  </property>
  <property fmtid="{D5CDD505-2E9C-101B-9397-08002B2CF9AE}" pid="3" name="MSIP_Label_7edc8913-6360-4b9e-90c5-03ba899fdf86_SetDate">
    <vt:lpwstr>2025-02-25T16:00:57Z</vt:lpwstr>
  </property>
  <property fmtid="{D5CDD505-2E9C-101B-9397-08002B2CF9AE}" pid="4" name="MSIP_Label_7edc8913-6360-4b9e-90c5-03ba899fdf86_Method">
    <vt:lpwstr>Standard</vt:lpwstr>
  </property>
  <property fmtid="{D5CDD505-2E9C-101B-9397-08002B2CF9AE}" pid="5" name="MSIP_Label_7edc8913-6360-4b9e-90c5-03ba899fdf86_Name">
    <vt:lpwstr>defa4170-0d19-0005-0004-bc88714345d2</vt:lpwstr>
  </property>
  <property fmtid="{D5CDD505-2E9C-101B-9397-08002B2CF9AE}" pid="6" name="MSIP_Label_7edc8913-6360-4b9e-90c5-03ba899fdf86_SiteId">
    <vt:lpwstr>9e6d8a0e-86d7-4ef4-ac34-dd4aae172901</vt:lpwstr>
  </property>
  <property fmtid="{D5CDD505-2E9C-101B-9397-08002B2CF9AE}" pid="7" name="MSIP_Label_7edc8913-6360-4b9e-90c5-03ba899fdf86_ActionId">
    <vt:lpwstr>d2db849f-a20e-4097-b276-a29e04830ae9</vt:lpwstr>
  </property>
  <property fmtid="{D5CDD505-2E9C-101B-9397-08002B2CF9AE}" pid="8" name="MSIP_Label_7edc8913-6360-4b9e-90c5-03ba899fdf86_ContentBits">
    <vt:lpwstr>0</vt:lpwstr>
  </property>
  <property fmtid="{D5CDD505-2E9C-101B-9397-08002B2CF9AE}" pid="9" name="MSIP_Label_7edc8913-6360-4b9e-90c5-03ba899fdf86_Tag">
    <vt:lpwstr>10, 3, 0, 1</vt:lpwstr>
  </property>
  <property fmtid="{D5CDD505-2E9C-101B-9397-08002B2CF9AE}" pid="10" name="ContentTypeId">
    <vt:lpwstr>0x010100BE360E7E922B5248A2B1E1FB888F982B</vt:lpwstr>
  </property>
  <property fmtid="{D5CDD505-2E9C-101B-9397-08002B2CF9AE}" pid="11" name="MediaServiceImageTags">
    <vt:lpwstr/>
  </property>
  <property fmtid="{D5CDD505-2E9C-101B-9397-08002B2CF9AE}" pid="12" name="ArticulateGUID">
    <vt:lpwstr>F3A6220F-753F-454A-AECE-D9984F67C777</vt:lpwstr>
  </property>
  <property fmtid="{D5CDD505-2E9C-101B-9397-08002B2CF9AE}" pid="13" name="ArticulatePath">
    <vt:lpwstr>https://energysafetycanada.sharepoint.com/sites/CommunicationsTeam/New Brand Assets/Templates/PPT Template</vt:lpwstr>
  </property>
</Properties>
</file>