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handoutMasterIdLst>
    <p:handoutMasterId r:id="rId24"/>
  </p:handoutMasterIdLst>
  <p:sldIdLst>
    <p:sldId id="269" r:id="rId5"/>
    <p:sldId id="293" r:id="rId6"/>
    <p:sldId id="294" r:id="rId7"/>
    <p:sldId id="308" r:id="rId8"/>
    <p:sldId id="296" r:id="rId9"/>
    <p:sldId id="257" r:id="rId10"/>
    <p:sldId id="258" r:id="rId11"/>
    <p:sldId id="297" r:id="rId12"/>
    <p:sldId id="298" r:id="rId13"/>
    <p:sldId id="305" r:id="rId14"/>
    <p:sldId id="310" r:id="rId15"/>
    <p:sldId id="311" r:id="rId16"/>
    <p:sldId id="299" r:id="rId17"/>
    <p:sldId id="306" r:id="rId18"/>
    <p:sldId id="301" r:id="rId19"/>
    <p:sldId id="302" r:id="rId20"/>
    <p:sldId id="303" r:id="rId21"/>
    <p:sldId id="309" r:id="rId22"/>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81C"/>
    <a:srgbClr val="005C9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6624F4-1CC1-4467-98D3-9A61D153BDD2}" v="3" dt="2026-03-24T19:31:43.5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5" d="100"/>
          <a:sy n="115" d="100"/>
        </p:scale>
        <p:origin x="70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ey Adeogun" userId="69f714ad-ea07-4ede-a590-b650ee343590" providerId="ADAL" clId="{F077BC18-4AD4-4704-A46B-F831DABCC749}"/>
    <pc:docChg chg="undo custSel addSld delSld modSld sldOrd">
      <pc:chgData name="Abbey Adeogun" userId="69f714ad-ea07-4ede-a590-b650ee343590" providerId="ADAL" clId="{F077BC18-4AD4-4704-A46B-F831DABCC749}" dt="2026-03-04T16:53:17.542" v="648" actId="404"/>
      <pc:docMkLst>
        <pc:docMk/>
      </pc:docMkLst>
      <pc:sldChg chg="addSp modSp mod">
        <pc:chgData name="Abbey Adeogun" userId="69f714ad-ea07-4ede-a590-b650ee343590" providerId="ADAL" clId="{F077BC18-4AD4-4704-A46B-F831DABCC749}" dt="2026-03-04T15:35:57.780" v="595" actId="1076"/>
        <pc:sldMkLst>
          <pc:docMk/>
          <pc:sldMk cId="3153806689" sldId="257"/>
        </pc:sldMkLst>
        <pc:spChg chg="add mod">
          <ac:chgData name="Abbey Adeogun" userId="69f714ad-ea07-4ede-a590-b650ee343590" providerId="ADAL" clId="{F077BC18-4AD4-4704-A46B-F831DABCC749}" dt="2026-03-04T15:35:57.780" v="595" actId="1076"/>
          <ac:spMkLst>
            <pc:docMk/>
            <pc:sldMk cId="3153806689" sldId="257"/>
            <ac:spMk id="7" creationId="{ABB8E357-E281-7C1C-769C-F701620E3010}"/>
          </ac:spMkLst>
        </pc:spChg>
      </pc:sldChg>
      <pc:sldChg chg="addSp modSp mod">
        <pc:chgData name="Abbey Adeogun" userId="69f714ad-ea07-4ede-a590-b650ee343590" providerId="ADAL" clId="{F077BC18-4AD4-4704-A46B-F831DABCC749}" dt="2026-03-04T15:38:39.147" v="605" actId="1076"/>
        <pc:sldMkLst>
          <pc:docMk/>
          <pc:sldMk cId="75958104" sldId="258"/>
        </pc:sldMkLst>
        <pc:spChg chg="add mod">
          <ac:chgData name="Abbey Adeogun" userId="69f714ad-ea07-4ede-a590-b650ee343590" providerId="ADAL" clId="{F077BC18-4AD4-4704-A46B-F831DABCC749}" dt="2026-03-04T15:38:39.147" v="605" actId="1076"/>
          <ac:spMkLst>
            <pc:docMk/>
            <pc:sldMk cId="75958104" sldId="258"/>
            <ac:spMk id="7" creationId="{20559426-6A40-F1C4-5016-B656200206A5}"/>
          </ac:spMkLst>
        </pc:spChg>
        <pc:spChg chg="add mod">
          <ac:chgData name="Abbey Adeogun" userId="69f714ad-ea07-4ede-a590-b650ee343590" providerId="ADAL" clId="{F077BC18-4AD4-4704-A46B-F831DABCC749}" dt="2026-03-04T15:38:28.435" v="602" actId="1076"/>
          <ac:spMkLst>
            <pc:docMk/>
            <pc:sldMk cId="75958104" sldId="258"/>
            <ac:spMk id="11" creationId="{927BE768-703A-8669-0649-2F7C1910A04C}"/>
          </ac:spMkLst>
        </pc:spChg>
        <pc:picChg chg="add mod">
          <ac:chgData name="Abbey Adeogun" userId="69f714ad-ea07-4ede-a590-b650ee343590" providerId="ADAL" clId="{F077BC18-4AD4-4704-A46B-F831DABCC749}" dt="2026-03-04T15:38:34.427" v="604" actId="1076"/>
          <ac:picMkLst>
            <pc:docMk/>
            <pc:sldMk cId="75958104" sldId="258"/>
            <ac:picMk id="4" creationId="{6E5F0B66-8906-28B3-79C5-0DD078433D8C}"/>
          </ac:picMkLst>
        </pc:picChg>
        <pc:picChg chg="add mod">
          <ac:chgData name="Abbey Adeogun" userId="69f714ad-ea07-4ede-a590-b650ee343590" providerId="ADAL" clId="{F077BC18-4AD4-4704-A46B-F831DABCC749}" dt="2026-03-04T15:38:20.613" v="601" actId="14100"/>
          <ac:picMkLst>
            <pc:docMk/>
            <pc:sldMk cId="75958104" sldId="258"/>
            <ac:picMk id="9" creationId="{451C7CC1-C692-8262-BD7B-F5F6D61141F7}"/>
          </ac:picMkLst>
        </pc:picChg>
      </pc:sldChg>
      <pc:sldChg chg="modSp add mod">
        <pc:chgData name="Abbey Adeogun" userId="69f714ad-ea07-4ede-a590-b650ee343590" providerId="ADAL" clId="{F077BC18-4AD4-4704-A46B-F831DABCC749}" dt="2026-03-04T15:33:19.649" v="593"/>
        <pc:sldMkLst>
          <pc:docMk/>
          <pc:sldMk cId="665212300" sldId="303"/>
        </pc:sldMkLst>
        <pc:graphicFrameChg chg="mod modGraphic">
          <ac:chgData name="Abbey Adeogun" userId="69f714ad-ea07-4ede-a590-b650ee343590" providerId="ADAL" clId="{F077BC18-4AD4-4704-A46B-F831DABCC749}" dt="2026-03-04T15:33:19.649" v="593"/>
          <ac:graphicFrameMkLst>
            <pc:docMk/>
            <pc:sldMk cId="665212300" sldId="303"/>
            <ac:graphicFrameMk id="3" creationId="{3AC94A87-4824-A90A-1F20-9428C172C741}"/>
          </ac:graphicFrameMkLst>
        </pc:graphicFrameChg>
      </pc:sldChg>
      <pc:sldChg chg="modSp add mod">
        <pc:chgData name="Abbey Adeogun" userId="69f714ad-ea07-4ede-a590-b650ee343590" providerId="ADAL" clId="{F077BC18-4AD4-4704-A46B-F831DABCC749}" dt="2026-03-04T16:53:17.542" v="648" actId="404"/>
        <pc:sldMkLst>
          <pc:docMk/>
          <pc:sldMk cId="3757852152" sldId="305"/>
        </pc:sldMkLst>
        <pc:spChg chg="mod">
          <ac:chgData name="Abbey Adeogun" userId="69f714ad-ea07-4ede-a590-b650ee343590" providerId="ADAL" clId="{F077BC18-4AD4-4704-A46B-F831DABCC749}" dt="2026-03-04T16:53:17.542" v="648" actId="404"/>
          <ac:spMkLst>
            <pc:docMk/>
            <pc:sldMk cId="3757852152" sldId="305"/>
            <ac:spMk id="3" creationId="{B15E28EA-7BE6-DD01-5569-1AD4A37536A3}"/>
          </ac:spMkLst>
        </pc:spChg>
      </pc:sldChg>
    </pc:docChg>
  </pc:docChgLst>
  <pc:docChgLst>
    <pc:chgData name="Rahaf Hakimeh" userId="5d407a7e-ca8b-4097-9884-0184707c77e2" providerId="ADAL" clId="{B2E2206C-98C1-42BC-A0E7-D15ABD6CD87C}"/>
    <pc:docChg chg="modSld">
      <pc:chgData name="Rahaf Hakimeh" userId="5d407a7e-ca8b-4097-9884-0184707c77e2" providerId="ADAL" clId="{B2E2206C-98C1-42BC-A0E7-D15ABD6CD87C}" dt="2026-03-24T19:32:14.222" v="11" actId="14100"/>
      <pc:docMkLst>
        <pc:docMk/>
      </pc:docMkLst>
      <pc:sldChg chg="modSp mod">
        <pc:chgData name="Rahaf Hakimeh" userId="5d407a7e-ca8b-4097-9884-0184707c77e2" providerId="ADAL" clId="{B2E2206C-98C1-42BC-A0E7-D15ABD6CD87C}" dt="2026-03-24T19:31:31.164" v="1" actId="13926"/>
        <pc:sldMkLst>
          <pc:docMk/>
          <pc:sldMk cId="3279128162" sldId="301"/>
        </pc:sldMkLst>
        <pc:spChg chg="mod">
          <ac:chgData name="Rahaf Hakimeh" userId="5d407a7e-ca8b-4097-9884-0184707c77e2" providerId="ADAL" clId="{B2E2206C-98C1-42BC-A0E7-D15ABD6CD87C}" dt="2026-03-24T19:31:31.164" v="1" actId="13926"/>
          <ac:spMkLst>
            <pc:docMk/>
            <pc:sldMk cId="3279128162" sldId="301"/>
            <ac:spMk id="4" creationId="{0A6769A2-A71E-8D69-37EC-A95F9516A6C2}"/>
          </ac:spMkLst>
        </pc:spChg>
      </pc:sldChg>
      <pc:sldChg chg="modSp mod">
        <pc:chgData name="Rahaf Hakimeh" userId="5d407a7e-ca8b-4097-9884-0184707c77e2" providerId="ADAL" clId="{B2E2206C-98C1-42BC-A0E7-D15ABD6CD87C}" dt="2026-03-24T19:31:38.277" v="3" actId="13926"/>
        <pc:sldMkLst>
          <pc:docMk/>
          <pc:sldMk cId="1257660515" sldId="302"/>
        </pc:sldMkLst>
        <pc:spChg chg="mod">
          <ac:chgData name="Rahaf Hakimeh" userId="5d407a7e-ca8b-4097-9884-0184707c77e2" providerId="ADAL" clId="{B2E2206C-98C1-42BC-A0E7-D15ABD6CD87C}" dt="2026-03-24T19:31:38.277" v="3" actId="13926"/>
          <ac:spMkLst>
            <pc:docMk/>
            <pc:sldMk cId="1257660515" sldId="302"/>
            <ac:spMk id="4" creationId="{0217DC68-0697-958A-FF6D-95C27D40BCAF}"/>
          </ac:spMkLst>
        </pc:spChg>
      </pc:sldChg>
      <pc:sldChg chg="modSp mod">
        <pc:chgData name="Rahaf Hakimeh" userId="5d407a7e-ca8b-4097-9884-0184707c77e2" providerId="ADAL" clId="{B2E2206C-98C1-42BC-A0E7-D15ABD6CD87C}" dt="2026-03-24T19:32:14.222" v="11" actId="14100"/>
        <pc:sldMkLst>
          <pc:docMk/>
          <pc:sldMk cId="665212300" sldId="303"/>
        </pc:sldMkLst>
        <pc:spChg chg="mod">
          <ac:chgData name="Rahaf Hakimeh" userId="5d407a7e-ca8b-4097-9884-0184707c77e2" providerId="ADAL" clId="{B2E2206C-98C1-42BC-A0E7-D15ABD6CD87C}" dt="2026-03-24T19:31:47.227" v="5" actId="13926"/>
          <ac:spMkLst>
            <pc:docMk/>
            <pc:sldMk cId="665212300" sldId="303"/>
            <ac:spMk id="4" creationId="{908F4A77-60E8-9BE2-0D1D-8103CE11AEB7}"/>
          </ac:spMkLst>
        </pc:spChg>
        <pc:graphicFrameChg chg="modGraphic">
          <ac:chgData name="Rahaf Hakimeh" userId="5d407a7e-ca8b-4097-9884-0184707c77e2" providerId="ADAL" clId="{B2E2206C-98C1-42BC-A0E7-D15ABD6CD87C}" dt="2026-03-24T19:32:14.222" v="11" actId="14100"/>
          <ac:graphicFrameMkLst>
            <pc:docMk/>
            <pc:sldMk cId="665212300" sldId="303"/>
            <ac:graphicFrameMk id="3" creationId="{3AC94A87-4824-A90A-1F20-9428C172C74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2026-03-24</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a:t>Click to add </a:t>
            </a:r>
            <a:r>
              <a:rPr lang="en-US" err="1"/>
              <a:t>SubHeader</a:t>
            </a:r>
            <a:endParaRPr lang="en-US"/>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iogp.org/workstreams/safety/safety/life-savingrule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p:txBody>
          <a:bodyPr/>
          <a:lstStyle/>
          <a:p>
            <a:r>
              <a:rPr lang="en-CA" sz="540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39" y="2895116"/>
            <a:ext cx="5492711" cy="1429234"/>
          </a:xfrm>
        </p:spPr>
        <p:txBody>
          <a:bodyPr lIns="91440" tIns="45720" rIns="91440" bIns="45720" anchor="t"/>
          <a:lstStyle/>
          <a:p>
            <a:r>
              <a:rPr lang="en-US" sz="2800">
                <a:latin typeface="Verdana"/>
                <a:ea typeface="Verdana"/>
              </a:rPr>
              <a:t>Tensioned Lines/Spring Loaded Devices/Stored Energy Activity Package</a:t>
            </a:r>
          </a:p>
          <a:p>
            <a:endParaRPr lang="en-CA"/>
          </a:p>
        </p:txBody>
      </p:sp>
    </p:spTree>
    <p:extLst>
      <p:ext uri="{BB962C8B-B14F-4D97-AF65-F5344CB8AC3E}">
        <p14:creationId xmlns:p14="http://schemas.microsoft.com/office/powerpoint/2010/main" val="1061777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338BB-7E8F-4B0B-88FD-B78A1BCB7C0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B37D3DD-6275-B365-242E-A59AC6869EF2}"/>
              </a:ext>
            </a:extLst>
          </p:cNvPr>
          <p:cNvSpPr>
            <a:spLocks noGrp="1"/>
          </p:cNvSpPr>
          <p:nvPr>
            <p:ph type="subTitle" idx="1"/>
          </p:nvPr>
        </p:nvSpPr>
        <p:spPr>
          <a:xfrm>
            <a:off x="840912" y="300933"/>
            <a:ext cx="10619941" cy="799297"/>
          </a:xfrm>
        </p:spPr>
        <p:txBody>
          <a:bodyPr/>
          <a:lstStyle/>
          <a:p>
            <a:r>
              <a:rPr lang="en-CA" sz="3200"/>
              <a:t>Required Controls (Hierarchy of Controls)</a:t>
            </a:r>
          </a:p>
        </p:txBody>
      </p:sp>
      <p:sp>
        <p:nvSpPr>
          <p:cNvPr id="3" name="Text Placeholder 3">
            <a:extLst>
              <a:ext uri="{FF2B5EF4-FFF2-40B4-BE49-F238E27FC236}">
                <a16:creationId xmlns:a16="http://schemas.microsoft.com/office/drawing/2014/main" id="{B15E28EA-7BE6-DD01-5569-1AD4A37536A3}"/>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t>Administrative Controls</a:t>
            </a:r>
          </a:p>
          <a:p>
            <a:r>
              <a:rPr lang="en-US" sz="1800" dirty="0"/>
              <a:t>Identify stored energy hazards during hazard assessments</a:t>
            </a:r>
          </a:p>
          <a:p>
            <a:r>
              <a:rPr lang="en-US" sz="1800" dirty="0"/>
              <a:t>Develop and follow energy isolation and release process designs</a:t>
            </a:r>
          </a:p>
          <a:p>
            <a:r>
              <a:rPr lang="en-US" sz="1800" dirty="0"/>
              <a:t>Use permits (LOTO, lifting, maintenance) as required</a:t>
            </a:r>
          </a:p>
          <a:p>
            <a:r>
              <a:rPr lang="en-US" sz="1800" dirty="0"/>
              <a:t>Clearly mark snap-back and exclusion zones</a:t>
            </a:r>
          </a:p>
          <a:p>
            <a:r>
              <a:rPr lang="en-US" sz="1800" dirty="0"/>
              <a:t>Ensure competent supervision during high-risk tasks</a:t>
            </a:r>
          </a:p>
          <a:p>
            <a:r>
              <a:rPr lang="en-US" sz="1800" dirty="0"/>
              <a:t>Consider Direct or Alternative Controls</a:t>
            </a:r>
          </a:p>
          <a:p>
            <a:pPr marL="0" indent="0">
              <a:buFont typeface="Arial" panose="020B0604020202020204" pitchFamily="34" charset="0"/>
              <a:buNone/>
            </a:pPr>
            <a:endParaRPr lang="en-US" sz="1800" b="1" dirty="0"/>
          </a:p>
          <a:p>
            <a:pPr marL="0" indent="0">
              <a:buFont typeface="Arial" panose="020B0604020202020204" pitchFamily="34" charset="0"/>
              <a:buNone/>
            </a:pPr>
            <a:r>
              <a:rPr lang="en-US" sz="1800" b="1" dirty="0"/>
              <a:t>Safe Work Practices</a:t>
            </a:r>
          </a:p>
          <a:p>
            <a:r>
              <a:rPr lang="en-US" sz="1800" dirty="0"/>
              <a:t>Never stand in the line of tension or snap-back path</a:t>
            </a:r>
          </a:p>
          <a:p>
            <a:r>
              <a:rPr lang="en-US" sz="1800" dirty="0"/>
              <a:t>Release energy slowly and in a controlled manner</a:t>
            </a:r>
          </a:p>
          <a:p>
            <a:r>
              <a:rPr lang="en-US" sz="1800" dirty="0"/>
              <a:t>Verify zero energy state before work begins</a:t>
            </a:r>
          </a:p>
          <a:p>
            <a:r>
              <a:rPr lang="en-US" sz="1800" dirty="0"/>
              <a:t>Maintain safe distances and use barriers</a:t>
            </a:r>
          </a:p>
          <a:p>
            <a:r>
              <a:rPr lang="en-US" sz="1800" dirty="0"/>
              <a:t>Communicate clearly before tensioning or releasing systems</a:t>
            </a:r>
          </a:p>
        </p:txBody>
      </p:sp>
    </p:spTree>
    <p:extLst>
      <p:ext uri="{BB962C8B-B14F-4D97-AF65-F5344CB8AC3E}">
        <p14:creationId xmlns:p14="http://schemas.microsoft.com/office/powerpoint/2010/main" val="3757852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E261B0-6CCD-67B8-B618-A405531B1E1D}"/>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35C3C36D-05C2-F337-C54E-D545FE3ECCDB}"/>
              </a:ext>
            </a:extLst>
          </p:cNvPr>
          <p:cNvSpPr>
            <a:spLocks noGrp="1"/>
          </p:cNvSpPr>
          <p:nvPr>
            <p:ph type="subTitle" idx="1"/>
          </p:nvPr>
        </p:nvSpPr>
        <p:spPr>
          <a:xfrm>
            <a:off x="840912" y="300933"/>
            <a:ext cx="10619941" cy="799297"/>
          </a:xfrm>
        </p:spPr>
        <p:txBody>
          <a:bodyPr/>
          <a:lstStyle/>
          <a:p>
            <a:r>
              <a:rPr lang="en-CA" sz="3200"/>
              <a:t>Required Controls (Hierarchy of Controls)</a:t>
            </a:r>
          </a:p>
        </p:txBody>
      </p:sp>
      <p:sp>
        <p:nvSpPr>
          <p:cNvPr id="3" name="Text Placeholder 3">
            <a:extLst>
              <a:ext uri="{FF2B5EF4-FFF2-40B4-BE49-F238E27FC236}">
                <a16:creationId xmlns:a16="http://schemas.microsoft.com/office/drawing/2014/main" id="{B0B62051-4497-A943-F337-DE1C0B7D2F8E}"/>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t>PPE (Last Line of Defense and does not prevent energy release.)</a:t>
            </a:r>
          </a:p>
          <a:p>
            <a:pPr marL="0" indent="0">
              <a:buNone/>
            </a:pPr>
            <a:r>
              <a:rPr lang="en-US"/>
              <a:t>May include:</a:t>
            </a:r>
          </a:p>
          <a:p>
            <a:r>
              <a:rPr lang="en-US"/>
              <a:t>Eye and face protection</a:t>
            </a:r>
          </a:p>
          <a:p>
            <a:r>
              <a:rPr lang="en-US"/>
              <a:t>Cut-resistant gloves</a:t>
            </a:r>
          </a:p>
          <a:p>
            <a:r>
              <a:rPr lang="en-US"/>
              <a:t>Head protection</a:t>
            </a:r>
          </a:p>
          <a:p>
            <a:r>
              <a:rPr lang="en-US"/>
              <a:t>Task-specific PPE as identified in hazard assessment</a:t>
            </a:r>
          </a:p>
          <a:p>
            <a:r>
              <a:rPr lang="en-US"/>
              <a:t>Arc-rated clothing appropriate to incident energy</a:t>
            </a:r>
          </a:p>
        </p:txBody>
      </p:sp>
    </p:spTree>
    <p:extLst>
      <p:ext uri="{BB962C8B-B14F-4D97-AF65-F5344CB8AC3E}">
        <p14:creationId xmlns:p14="http://schemas.microsoft.com/office/powerpoint/2010/main" val="2332313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7EE9A-8A9D-1A71-7D20-07D281D4E2E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00F769A2-325D-E838-B211-9A5DC7DFED9C}"/>
              </a:ext>
            </a:extLst>
          </p:cNvPr>
          <p:cNvSpPr>
            <a:spLocks noGrp="1"/>
          </p:cNvSpPr>
          <p:nvPr>
            <p:ph type="subTitle" idx="1"/>
          </p:nvPr>
        </p:nvSpPr>
        <p:spPr>
          <a:xfrm>
            <a:off x="840912" y="300933"/>
            <a:ext cx="10619941" cy="799297"/>
          </a:xfrm>
        </p:spPr>
        <p:txBody>
          <a:bodyPr/>
          <a:lstStyle/>
          <a:p>
            <a:r>
              <a:rPr lang="en-CA" sz="3200"/>
              <a:t>Field-Level “Stope &amp; Think” Questions</a:t>
            </a:r>
          </a:p>
        </p:txBody>
      </p:sp>
      <p:sp>
        <p:nvSpPr>
          <p:cNvPr id="3" name="Text Placeholder 3">
            <a:extLst>
              <a:ext uri="{FF2B5EF4-FFF2-40B4-BE49-F238E27FC236}">
                <a16:creationId xmlns:a16="http://schemas.microsoft.com/office/drawing/2014/main" id="{DCA2D645-B922-D1E6-70AA-0C49AD2900BF}"/>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t>Before starting work:</a:t>
            </a:r>
          </a:p>
          <a:p>
            <a:r>
              <a:rPr lang="en-US"/>
              <a:t>What energy is stored in this system?</a:t>
            </a:r>
          </a:p>
          <a:p>
            <a:r>
              <a:rPr lang="en-US"/>
              <a:t>How could it be released unintentionally?</a:t>
            </a:r>
          </a:p>
          <a:p>
            <a:r>
              <a:rPr lang="en-US"/>
              <a:t>Where is the line of fire or snap-back zone?</a:t>
            </a:r>
          </a:p>
          <a:p>
            <a:r>
              <a:rPr lang="en-US"/>
              <a:t>Have all energy sources been isolated and verified?</a:t>
            </a:r>
          </a:p>
          <a:p>
            <a:r>
              <a:rPr lang="en-US"/>
              <a:t>Who is responsible for controlling the release?</a:t>
            </a:r>
          </a:p>
        </p:txBody>
      </p:sp>
    </p:spTree>
    <p:extLst>
      <p:ext uri="{BB962C8B-B14F-4D97-AF65-F5344CB8AC3E}">
        <p14:creationId xmlns:p14="http://schemas.microsoft.com/office/powerpoint/2010/main" val="1165725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076F-F430-D304-F5A7-CA83B389B6E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6A1006-F209-08DC-4C64-4760BE148E6D}"/>
              </a:ext>
            </a:extLst>
          </p:cNvPr>
          <p:cNvSpPr>
            <a:spLocks noGrp="1"/>
          </p:cNvSpPr>
          <p:nvPr>
            <p:ph type="subTitle" idx="1"/>
          </p:nvPr>
        </p:nvSpPr>
        <p:spPr/>
        <p:txBody>
          <a:bodyPr/>
          <a:lstStyle/>
          <a:p>
            <a:r>
              <a:rPr lang="en-CA"/>
              <a:t>Responsibilities </a:t>
            </a:r>
          </a:p>
        </p:txBody>
      </p:sp>
      <p:sp>
        <p:nvSpPr>
          <p:cNvPr id="4" name="Text Placeholder 3">
            <a:extLst>
              <a:ext uri="{FF2B5EF4-FFF2-40B4-BE49-F238E27FC236}">
                <a16:creationId xmlns:a16="http://schemas.microsoft.com/office/drawing/2014/main" id="{CF5D2279-C524-D53D-05F2-F9349F85989D}"/>
              </a:ext>
            </a:extLst>
          </p:cNvPr>
          <p:cNvSpPr>
            <a:spLocks noGrp="1"/>
          </p:cNvSpPr>
          <p:nvPr>
            <p:ph type="body" sz="quarter" idx="15"/>
          </p:nvPr>
        </p:nvSpPr>
        <p:spPr>
          <a:xfrm>
            <a:off x="908231" y="948765"/>
            <a:ext cx="5857207" cy="5423986"/>
          </a:xfrm>
        </p:spPr>
        <p:txBody>
          <a:bodyPr/>
          <a:lstStyle/>
          <a:p>
            <a:pPr marL="0" indent="0">
              <a:buNone/>
            </a:pPr>
            <a:r>
              <a:rPr lang="en-US" b="1"/>
              <a:t>Leaders/Supervisors</a:t>
            </a:r>
          </a:p>
          <a:p>
            <a:r>
              <a:rPr lang="en-US"/>
              <a:t>Leaders should:</a:t>
            </a:r>
          </a:p>
          <a:p>
            <a:r>
              <a:rPr lang="en-US"/>
              <a:t>Ensure energy hazards are identified in planning</a:t>
            </a:r>
          </a:p>
          <a:p>
            <a:r>
              <a:rPr lang="en-US"/>
              <a:t>Confirm isolation process designs are understood and followed</a:t>
            </a:r>
          </a:p>
          <a:p>
            <a:r>
              <a:rPr lang="en-US"/>
              <a:t>Challenge unsafe positioning and </a:t>
            </a:r>
            <a:r>
              <a:rPr lang="en-US" err="1"/>
              <a:t>behaviours</a:t>
            </a:r>
            <a:endParaRPr lang="en-US"/>
          </a:p>
          <a:p>
            <a:r>
              <a:rPr lang="en-US"/>
              <a:t>Stop work if energy safeguard is unclear</a:t>
            </a:r>
          </a:p>
          <a:p>
            <a:r>
              <a:rPr lang="en-US"/>
              <a:t>Reinforce lessons learned from past incidents</a:t>
            </a:r>
          </a:p>
        </p:txBody>
      </p:sp>
    </p:spTree>
    <p:extLst>
      <p:ext uri="{BB962C8B-B14F-4D97-AF65-F5344CB8AC3E}">
        <p14:creationId xmlns:p14="http://schemas.microsoft.com/office/powerpoint/2010/main" val="44083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A110-B1A1-741C-5E2B-AE72DDC89A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C1376F9-1B4B-E285-DFE7-A4D9C20EC866}"/>
              </a:ext>
            </a:extLst>
          </p:cNvPr>
          <p:cNvSpPr>
            <a:spLocks noGrp="1"/>
          </p:cNvSpPr>
          <p:nvPr>
            <p:ph type="subTitle" idx="1"/>
          </p:nvPr>
        </p:nvSpPr>
        <p:spPr>
          <a:xfrm>
            <a:off x="908230" y="149468"/>
            <a:ext cx="10782625" cy="799297"/>
          </a:xfrm>
        </p:spPr>
        <p:txBody>
          <a:bodyPr/>
          <a:lstStyle/>
          <a:p>
            <a:r>
              <a:rPr lang="en-CA" sz="3200"/>
              <a:t>Field Verification: IOGP Questions &amp; Actions</a:t>
            </a:r>
          </a:p>
        </p:txBody>
      </p:sp>
      <p:graphicFrame>
        <p:nvGraphicFramePr>
          <p:cNvPr id="6" name="Table 5">
            <a:extLst>
              <a:ext uri="{FF2B5EF4-FFF2-40B4-BE49-F238E27FC236}">
                <a16:creationId xmlns:a16="http://schemas.microsoft.com/office/drawing/2014/main" id="{DEA42339-30EB-7FAD-DCB6-E4ADA6E20F5E}"/>
              </a:ext>
            </a:extLst>
          </p:cNvPr>
          <p:cNvGraphicFramePr>
            <a:graphicFrameLocks noGrp="1"/>
          </p:cNvGraphicFramePr>
          <p:nvPr>
            <p:extLst>
              <p:ext uri="{D42A27DB-BD31-4B8C-83A1-F6EECF244321}">
                <p14:modId xmlns:p14="http://schemas.microsoft.com/office/powerpoint/2010/main" val="3848392604"/>
              </p:ext>
            </p:extLst>
          </p:nvPr>
        </p:nvGraphicFramePr>
        <p:xfrm>
          <a:off x="785516" y="1048116"/>
          <a:ext cx="10860604" cy="3880705"/>
        </p:xfrm>
        <a:graphic>
          <a:graphicData uri="http://schemas.openxmlformats.org/drawingml/2006/table">
            <a:tbl>
              <a:tblPr firstRow="1" bandRow="1">
                <a:tableStyleId>{5C22544A-7EE6-4342-B048-85BDC9FD1C3A}</a:tableStyleId>
              </a:tblPr>
              <a:tblGrid>
                <a:gridCol w="5430302">
                  <a:extLst>
                    <a:ext uri="{9D8B030D-6E8A-4147-A177-3AD203B41FA5}">
                      <a16:colId xmlns:a16="http://schemas.microsoft.com/office/drawing/2014/main" val="2324602241"/>
                    </a:ext>
                  </a:extLst>
                </a:gridCol>
                <a:gridCol w="5430302">
                  <a:extLst>
                    <a:ext uri="{9D8B030D-6E8A-4147-A177-3AD203B41FA5}">
                      <a16:colId xmlns:a16="http://schemas.microsoft.com/office/drawing/2014/main" val="473128354"/>
                    </a:ext>
                  </a:extLst>
                </a:gridCol>
              </a:tblGrid>
              <a:tr h="375505">
                <a:tc>
                  <a:txBody>
                    <a:bodyPr/>
                    <a:lstStyle/>
                    <a:p>
                      <a:r>
                        <a:rPr lang="en-CA"/>
                        <a:t>Hazard Prevention Questions</a:t>
                      </a:r>
                    </a:p>
                  </a:txBody>
                  <a:tcPr/>
                </a:tc>
                <a:tc>
                  <a:txBody>
                    <a:bodyPr/>
                    <a:lstStyle/>
                    <a:p>
                      <a:r>
                        <a:rPr lang="en-CA"/>
                        <a:t>Prevention Actions</a:t>
                      </a:r>
                    </a:p>
                  </a:txBody>
                  <a:tcPr/>
                </a:tc>
                <a:extLst>
                  <a:ext uri="{0D108BD9-81ED-4DB2-BD59-A6C34878D82A}">
                    <a16:rowId xmlns:a16="http://schemas.microsoft.com/office/drawing/2014/main" val="3895306236"/>
                  </a:ext>
                </a:extLst>
              </a:tr>
              <a:tr h="375505">
                <a:tc>
                  <a:txBody>
                    <a:bodyPr/>
                    <a:lstStyle/>
                    <a:p>
                      <a:pPr marL="285750" indent="-285750">
                        <a:buFont typeface="Arial" panose="020B0604020202020204" pitchFamily="34" charset="0"/>
                        <a:buChar char="•"/>
                      </a:pPr>
                      <a:r>
                        <a:rPr lang="en-US" sz="1600">
                          <a:solidFill>
                            <a:srgbClr val="101820"/>
                          </a:solidFill>
                        </a:rPr>
                        <a:t>Are you aware of, and stay clear of, tensioned lines (e.g., chain, cable, mooring line, rope), strapping, coiled tubing, and coiled or spring-loaded devices?</a:t>
                      </a:r>
                    </a:p>
                    <a:p>
                      <a:pPr marL="285750" indent="-285750">
                        <a:buFont typeface="Arial" panose="020B0604020202020204" pitchFamily="34" charset="0"/>
                        <a:buChar char="•"/>
                      </a:pPr>
                      <a:r>
                        <a:rPr lang="en-US" sz="1600">
                          <a:solidFill>
                            <a:srgbClr val="101820"/>
                          </a:solidFill>
                        </a:rPr>
                        <a:t>Are your hands and body clear of rigging equipment? E.g., cables and shackles.</a:t>
                      </a:r>
                    </a:p>
                    <a:p>
                      <a:pPr marL="285750" indent="-285750">
                        <a:buFont typeface="Arial" panose="020B0604020202020204" pitchFamily="34" charset="0"/>
                        <a:buChar char="•"/>
                      </a:pPr>
                      <a:r>
                        <a:rPr lang="en-US" sz="1600">
                          <a:solidFill>
                            <a:srgbClr val="101820"/>
                          </a:solidFill>
                        </a:rPr>
                        <a:t>Have you considered the potential for pipe/equipment/sheeting movement when cutting, unbolting, or releasing items under tension or compression?</a:t>
                      </a:r>
                    </a:p>
                    <a:p>
                      <a:pPr marL="285750" indent="-285750">
                        <a:buFont typeface="Arial" panose="020B0604020202020204" pitchFamily="34" charset="0"/>
                        <a:buChar char="•"/>
                      </a:pPr>
                      <a:r>
                        <a:rPr lang="en-US" sz="1600">
                          <a:solidFill>
                            <a:srgbClr val="101820"/>
                          </a:solidFill>
                        </a:rPr>
                        <a:t>Have you established exclusion/red zones where there is a potential for stored energy release? E.g., ‘snap back’ zones.</a:t>
                      </a:r>
                    </a:p>
                  </a:txBody>
                  <a:tcPr/>
                </a:tc>
                <a:tc>
                  <a:txBody>
                    <a:bodyPr/>
                    <a:lstStyle/>
                    <a:p>
                      <a:pPr marL="0" indent="0">
                        <a:buFont typeface="Arial" panose="020B0604020202020204" pitchFamily="34" charset="0"/>
                        <a:buNone/>
                      </a:pPr>
                      <a:r>
                        <a:rPr lang="en-US" sz="1600" b="1">
                          <a:solidFill>
                            <a:srgbClr val="101820"/>
                          </a:solidFill>
                        </a:rPr>
                        <a:t>Positioning:</a:t>
                      </a:r>
                    </a:p>
                    <a:p>
                      <a:pPr marL="285750" indent="-285750">
                        <a:buFont typeface="Arial" panose="020B0604020202020204" pitchFamily="34" charset="0"/>
                        <a:buChar char="•"/>
                      </a:pPr>
                      <a:r>
                        <a:rPr lang="en-US" sz="1600" b="0">
                          <a:solidFill>
                            <a:srgbClr val="101820"/>
                          </a:solidFill>
                        </a:rPr>
                        <a:t>Stay clear of tensioned lines (chains, cables, mooring lines, ropes), strapping, coiled tubing, and spring-loaded devices.</a:t>
                      </a:r>
                    </a:p>
                    <a:p>
                      <a:pPr marL="0" indent="0">
                        <a:buFont typeface="Arial" panose="020B0604020202020204" pitchFamily="34" charset="0"/>
                        <a:buNone/>
                      </a:pPr>
                      <a:r>
                        <a:rPr lang="en-US" sz="1600" b="1">
                          <a:solidFill>
                            <a:srgbClr val="101820"/>
                          </a:solidFill>
                        </a:rPr>
                        <a:t>Hands/Body Placement:</a:t>
                      </a:r>
                    </a:p>
                    <a:p>
                      <a:pPr marL="285750" indent="-285750">
                        <a:buFont typeface="Arial" panose="020B0604020202020204" pitchFamily="34" charset="0"/>
                        <a:buChar char="•"/>
                      </a:pPr>
                      <a:r>
                        <a:rPr lang="en-US" sz="1600" b="0">
                          <a:solidFill>
                            <a:srgbClr val="101820"/>
                          </a:solidFill>
                        </a:rPr>
                        <a:t>Keep hands and body away from rigging, cables, and shackles.</a:t>
                      </a:r>
                    </a:p>
                    <a:p>
                      <a:pPr marL="0" indent="0">
                        <a:buFont typeface="Arial" panose="020B0604020202020204" pitchFamily="34" charset="0"/>
                        <a:buNone/>
                      </a:pPr>
                      <a:r>
                        <a:rPr lang="en-US" sz="1600" b="1">
                          <a:solidFill>
                            <a:srgbClr val="101820"/>
                          </a:solidFill>
                        </a:rPr>
                        <a:t>Pipe/Equipment Movement:</a:t>
                      </a:r>
                    </a:p>
                    <a:p>
                      <a:pPr marL="285750" indent="-285750">
                        <a:buFont typeface="Arial" panose="020B0604020202020204" pitchFamily="34" charset="0"/>
                        <a:buChar char="•"/>
                      </a:pPr>
                      <a:r>
                        <a:rPr lang="en-US" sz="1600" b="0">
                          <a:solidFill>
                            <a:srgbClr val="101820"/>
                          </a:solidFill>
                        </a:rPr>
                        <a:t>Prepare for movement when cutting or unbolting, or release of stored energy.</a:t>
                      </a:r>
                    </a:p>
                    <a:p>
                      <a:pPr marL="0" indent="0">
                        <a:buFont typeface="Arial" panose="020B0604020202020204" pitchFamily="34" charset="0"/>
                        <a:buNone/>
                      </a:pPr>
                      <a:r>
                        <a:rPr lang="en-US" sz="1600" b="1">
                          <a:solidFill>
                            <a:srgbClr val="101820"/>
                          </a:solidFill>
                        </a:rPr>
                        <a:t>Exclusion/Red Zones:</a:t>
                      </a:r>
                    </a:p>
                    <a:p>
                      <a:pPr marL="285750" indent="-285750">
                        <a:buFont typeface="Arial" panose="020B0604020202020204" pitchFamily="34" charset="0"/>
                        <a:buChar char="•"/>
                      </a:pPr>
                      <a:r>
                        <a:rPr lang="en-US" sz="1600" b="0">
                          <a:solidFill>
                            <a:srgbClr val="101820"/>
                          </a:solidFill>
                        </a:rPr>
                        <a:t>Establish exclusion/red zones where there is a potential for stored energy release. E.g., ‘snap back’ zones.</a:t>
                      </a:r>
                    </a:p>
                  </a:txBody>
                  <a:tcPr/>
                </a:tc>
                <a:extLst>
                  <a:ext uri="{0D108BD9-81ED-4DB2-BD59-A6C34878D82A}">
                    <a16:rowId xmlns:a16="http://schemas.microsoft.com/office/drawing/2014/main" val="2779253043"/>
                  </a:ext>
                </a:extLst>
              </a:tr>
            </a:tbl>
          </a:graphicData>
        </a:graphic>
      </p:graphicFrame>
      <p:sp>
        <p:nvSpPr>
          <p:cNvPr id="3" name="TextBox 2">
            <a:extLst>
              <a:ext uri="{FF2B5EF4-FFF2-40B4-BE49-F238E27FC236}">
                <a16:creationId xmlns:a16="http://schemas.microsoft.com/office/drawing/2014/main" id="{37E2C3C8-4C16-DD84-E751-D1BB29CFBFE5}"/>
              </a:ext>
            </a:extLst>
          </p:cNvPr>
          <p:cNvSpPr txBox="1"/>
          <p:nvPr/>
        </p:nvSpPr>
        <p:spPr>
          <a:xfrm>
            <a:off x="1078498" y="5732772"/>
            <a:ext cx="7085198" cy="584775"/>
          </a:xfrm>
          <a:prstGeom prst="rect">
            <a:avLst/>
          </a:prstGeom>
          <a:noFill/>
        </p:spPr>
        <p:txBody>
          <a:bodyPr wrap="square" rtlCol="0">
            <a:spAutoFit/>
          </a:bodyPr>
          <a:lstStyle/>
          <a:p>
            <a:r>
              <a:rPr lang="en-CA" sz="1600">
                <a:solidFill>
                  <a:srgbClr val="101820"/>
                </a:solidFill>
              </a:rPr>
              <a:t>Visit this link for more information: </a:t>
            </a:r>
            <a:r>
              <a:rPr lang="en-CA" sz="1600">
                <a:solidFill>
                  <a:srgbClr val="101820"/>
                </a:solidFill>
                <a:hlinkClick r:id="rId2">
                  <a:extLst>
                    <a:ext uri="{A12FA001-AC4F-418D-AE19-62706E023703}">
                      <ahyp:hlinkClr xmlns:ahyp="http://schemas.microsoft.com/office/drawing/2018/hyperlinkcolor" val="tx"/>
                    </a:ext>
                  </a:extLst>
                </a:hlinkClick>
              </a:rPr>
              <a:t>Life-Saving Rules | IOGP</a:t>
            </a:r>
            <a:endParaRPr lang="en-CA" sz="1600">
              <a:solidFill>
                <a:srgbClr val="101820"/>
              </a:solidFill>
            </a:endParaRPr>
          </a:p>
          <a:p>
            <a:r>
              <a:rPr lang="en-CA" sz="1600">
                <a:solidFill>
                  <a:srgbClr val="101820"/>
                </a:solidFill>
              </a:rPr>
              <a:t>Scroll down to see the publication on Line of Fire</a:t>
            </a:r>
          </a:p>
        </p:txBody>
      </p:sp>
    </p:spTree>
    <p:extLst>
      <p:ext uri="{BB962C8B-B14F-4D97-AF65-F5344CB8AC3E}">
        <p14:creationId xmlns:p14="http://schemas.microsoft.com/office/powerpoint/2010/main" val="63381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CE39-DAE3-297D-B10A-19ACB32B2235}"/>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16559EF-AA80-8655-6448-9EEF918EC125}"/>
              </a:ext>
            </a:extLst>
          </p:cNvPr>
          <p:cNvSpPr>
            <a:spLocks noGrp="1"/>
          </p:cNvSpPr>
          <p:nvPr>
            <p:ph type="subTitle" idx="1"/>
          </p:nvPr>
        </p:nvSpPr>
        <p:spPr/>
        <p:txBody>
          <a:bodyPr/>
          <a:lstStyle/>
          <a:p>
            <a:r>
              <a:rPr lang="en-CA"/>
              <a:t>New Concepts </a:t>
            </a:r>
          </a:p>
        </p:txBody>
      </p:sp>
      <p:sp>
        <p:nvSpPr>
          <p:cNvPr id="4" name="Text Placeholder 3">
            <a:extLst>
              <a:ext uri="{FF2B5EF4-FFF2-40B4-BE49-F238E27FC236}">
                <a16:creationId xmlns:a16="http://schemas.microsoft.com/office/drawing/2014/main" id="{0A6769A2-A71E-8D69-37EC-A95F9516A6C2}"/>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87939D00-5552-A646-06E9-DA92FC6A49BB}"/>
              </a:ext>
            </a:extLst>
          </p:cNvPr>
          <p:cNvGraphicFramePr>
            <a:graphicFrameLocks noGrp="1"/>
          </p:cNvGraphicFramePr>
          <p:nvPr>
            <p:extLst>
              <p:ext uri="{D42A27DB-BD31-4B8C-83A1-F6EECF244321}">
                <p14:modId xmlns:p14="http://schemas.microsoft.com/office/powerpoint/2010/main" val="140381048"/>
              </p:ext>
            </p:extLst>
          </p:nvPr>
        </p:nvGraphicFramePr>
        <p:xfrm>
          <a:off x="908231" y="1284648"/>
          <a:ext cx="10590085" cy="33628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869875">
                  <a:extLst>
                    <a:ext uri="{9D8B030D-6E8A-4147-A177-3AD203B41FA5}">
                      <a16:colId xmlns:a16="http://schemas.microsoft.com/office/drawing/2014/main" val="3643448391"/>
                    </a:ext>
                  </a:extLst>
                </a:gridCol>
                <a:gridCol w="429531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1</a:t>
                      </a:r>
                    </a:p>
                  </a:txBody>
                  <a:tcPr/>
                </a:tc>
                <a:tc>
                  <a:txBody>
                    <a:bodyPr/>
                    <a:lstStyle/>
                    <a:p>
                      <a:r>
                        <a:rPr lang="en-CA" sz="1400">
                          <a:solidFill>
                            <a:srgbClr val="101820"/>
                          </a:solidFill>
                        </a:rPr>
                        <a:t>Energy Wheel</a:t>
                      </a:r>
                    </a:p>
                  </a:txBody>
                  <a:tcPr/>
                </a:tc>
                <a:tc>
                  <a:txBody>
                    <a:bodyPr/>
                    <a:lstStyle/>
                    <a:p>
                      <a:r>
                        <a:rPr lang="en-US" sz="1400">
                          <a:solidFill>
                            <a:srgbClr val="101820"/>
                          </a:solidFill>
                        </a:rPr>
                        <a:t>It is a visual tool used in safety management to help identify, categorize and manage hazards based on the types of energy present in the workplace. It simplifies the hazard recognition process by focusing on the various energy sources that could cause harm if not properly controlled.</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3287771450"/>
                  </a:ext>
                </a:extLst>
              </a:tr>
              <a:tr h="406249">
                <a:tc>
                  <a:txBody>
                    <a:bodyPr/>
                    <a:lstStyle/>
                    <a:p>
                      <a:r>
                        <a:rPr lang="en-CA" sz="1400">
                          <a:solidFill>
                            <a:srgbClr val="101820"/>
                          </a:solidFill>
                        </a:rPr>
                        <a:t>2</a:t>
                      </a:r>
                    </a:p>
                  </a:txBody>
                  <a:tcPr/>
                </a:tc>
                <a:tc>
                  <a:txBody>
                    <a:bodyPr/>
                    <a:lstStyle/>
                    <a:p>
                      <a:r>
                        <a:rPr lang="en-CA" sz="1400">
                          <a:solidFill>
                            <a:srgbClr val="101820"/>
                          </a:solidFill>
                        </a:rPr>
                        <a:t>Hierarchy of Control</a:t>
                      </a:r>
                    </a:p>
                  </a:txBody>
                  <a:tcPr/>
                </a:tc>
                <a:tc>
                  <a:txBody>
                    <a:bodyPr/>
                    <a:lstStyle/>
                    <a:p>
                      <a:r>
                        <a:rPr lang="en-US" sz="1400">
                          <a:solidFill>
                            <a:srgbClr val="101820"/>
                          </a:solidFill>
                        </a:rPr>
                        <a:t>It is a systematic approach used to eliminate or minimize hazards associated with energy sources in the workplace. Part of safety management systems, it is commonly applied in industries where people may be exposed to hazardous </a:t>
                      </a:r>
                    </a:p>
                    <a:p>
                      <a:r>
                        <a:rPr lang="en-US" sz="1400">
                          <a:solidFill>
                            <a:srgbClr val="101820"/>
                          </a:solidFill>
                        </a:rPr>
                        <a:t>energy during the operation, maintenance or servicing of equipment.</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1320271078"/>
                  </a:ext>
                </a:extLst>
              </a:tr>
            </a:tbl>
          </a:graphicData>
        </a:graphic>
      </p:graphicFrame>
    </p:spTree>
    <p:extLst>
      <p:ext uri="{BB962C8B-B14F-4D97-AF65-F5344CB8AC3E}">
        <p14:creationId xmlns:p14="http://schemas.microsoft.com/office/powerpoint/2010/main" val="3279128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4B539-27E1-A57C-296A-7BAA9FC65BF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E756B2C-1BE7-C0D8-D77E-4BD346C694E0}"/>
              </a:ext>
            </a:extLst>
          </p:cNvPr>
          <p:cNvSpPr>
            <a:spLocks noGrp="1"/>
          </p:cNvSpPr>
          <p:nvPr>
            <p:ph type="subTitle" idx="1"/>
          </p:nvPr>
        </p:nvSpPr>
        <p:spPr/>
        <p:txBody>
          <a:bodyPr/>
          <a:lstStyle/>
          <a:p>
            <a:r>
              <a:rPr lang="en-CA"/>
              <a:t>New Concepts </a:t>
            </a:r>
          </a:p>
        </p:txBody>
      </p:sp>
      <p:sp>
        <p:nvSpPr>
          <p:cNvPr id="4" name="Text Placeholder 3">
            <a:extLst>
              <a:ext uri="{FF2B5EF4-FFF2-40B4-BE49-F238E27FC236}">
                <a16:creationId xmlns:a16="http://schemas.microsoft.com/office/drawing/2014/main" id="{0217DC68-0697-958A-FF6D-95C27D40BCAF}"/>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590BE93A-F382-833D-A454-3808A25FDA9D}"/>
              </a:ext>
            </a:extLst>
          </p:cNvPr>
          <p:cNvGraphicFramePr>
            <a:graphicFrameLocks noGrp="1"/>
          </p:cNvGraphicFramePr>
          <p:nvPr>
            <p:extLst>
              <p:ext uri="{D42A27DB-BD31-4B8C-83A1-F6EECF244321}">
                <p14:modId xmlns:p14="http://schemas.microsoft.com/office/powerpoint/2010/main" val="2904201224"/>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982071">
                  <a:extLst>
                    <a:ext uri="{9D8B030D-6E8A-4147-A177-3AD203B41FA5}">
                      <a16:colId xmlns:a16="http://schemas.microsoft.com/office/drawing/2014/main" val="3643448391"/>
                    </a:ext>
                  </a:extLst>
                </a:gridCol>
                <a:gridCol w="418311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3</a:t>
                      </a:r>
                    </a:p>
                  </a:txBody>
                  <a:tcPr/>
                </a:tc>
                <a:tc>
                  <a:txBody>
                    <a:bodyPr/>
                    <a:lstStyle/>
                    <a:p>
                      <a:r>
                        <a:rPr lang="en-CA" sz="1400">
                          <a:solidFill>
                            <a:srgbClr val="101820"/>
                          </a:solidFill>
                        </a:rPr>
                        <a:t>Stuff That Can Kill You (STCKY)</a:t>
                      </a:r>
                    </a:p>
                  </a:txBody>
                  <a:tcPr/>
                </a:tc>
                <a:tc>
                  <a:txBody>
                    <a:bodyPr/>
                    <a:lstStyle/>
                    <a:p>
                      <a:r>
                        <a:rPr lang="en-US" sz="1400">
                          <a:solidFill>
                            <a:srgbClr val="101820"/>
                          </a:solidFill>
                        </a:rPr>
                        <a:t>"Stuff that can kill you" (STCKY) is a safety </a:t>
                      </a:r>
                    </a:p>
                    <a:p>
                      <a:r>
                        <a:rPr lang="en-US" sz="1400">
                          <a:solidFill>
                            <a:srgbClr val="101820"/>
                          </a:solidFill>
                        </a:rPr>
                        <a:t>concept used to identify and manage hazards or conditions in the workplace that pose a significant risk of serious injury or fatality. It emphasizes the importance of recognizing high-risk elements in work environments, which can cause life-threatening, life-altering or life-ending incidents if not properly controlled.</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436631440"/>
                  </a:ext>
                </a:extLst>
              </a:tr>
              <a:tr h="406249">
                <a:tc>
                  <a:txBody>
                    <a:bodyPr/>
                    <a:lstStyle/>
                    <a:p>
                      <a:r>
                        <a:rPr lang="en-CA" sz="1400">
                          <a:solidFill>
                            <a:srgbClr val="101820"/>
                          </a:solidFill>
                        </a:rPr>
                        <a:t>4</a:t>
                      </a:r>
                    </a:p>
                  </a:txBody>
                  <a:tcPr/>
                </a:tc>
                <a:tc>
                  <a:txBody>
                    <a:bodyPr/>
                    <a:lstStyle/>
                    <a:p>
                      <a:r>
                        <a:rPr lang="en-CA" sz="1400">
                          <a:solidFill>
                            <a:srgbClr val="101820"/>
                          </a:solidFill>
                        </a:rPr>
                        <a:t>Critical Work</a:t>
                      </a:r>
                    </a:p>
                  </a:txBody>
                  <a:tcPr/>
                </a:tc>
                <a:tc>
                  <a:txBody>
                    <a:bodyPr/>
                    <a:lstStyle/>
                    <a:p>
                      <a:r>
                        <a:rPr lang="en-US" sz="1400">
                          <a:solidFill>
                            <a:srgbClr val="101820"/>
                          </a:solidFill>
                        </a:rPr>
                        <a:t>Critical work refers to tasks or activities in </a:t>
                      </a:r>
                    </a:p>
                    <a:p>
                      <a:r>
                        <a:rPr lang="en-US" sz="1400">
                          <a:solidFill>
                            <a:srgbClr val="101820"/>
                          </a:solidFill>
                        </a:rPr>
                        <a:t>a workplace that involve significant risk </a:t>
                      </a:r>
                    </a:p>
                    <a:p>
                      <a:r>
                        <a:rPr lang="en-US" sz="1400">
                          <a:solidFill>
                            <a:srgbClr val="101820"/>
                          </a:solidFill>
                        </a:rPr>
                        <a:t>to people, property or the environment. </a:t>
                      </a:r>
                    </a:p>
                    <a:p>
                      <a:r>
                        <a:rPr lang="en-US" sz="1400">
                          <a:solidFill>
                            <a:srgbClr val="101820"/>
                          </a:solidFill>
                        </a:rPr>
                        <a:t>These tasks often require precise planning, </a:t>
                      </a:r>
                    </a:p>
                    <a:p>
                      <a:r>
                        <a:rPr lang="en-US" sz="1400">
                          <a:solidFill>
                            <a:srgbClr val="101820"/>
                          </a:solidFill>
                        </a:rPr>
                        <a:t>specialized skills and strict safety measures due to the potential for severe consequences if something goes wrong. In essence, critical work involves critical steps with inherent critical risks that could only be managed by critical safeguards. </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2922659074"/>
                  </a:ext>
                </a:extLst>
              </a:tr>
            </a:tbl>
          </a:graphicData>
        </a:graphic>
      </p:graphicFrame>
    </p:spTree>
    <p:extLst>
      <p:ext uri="{BB962C8B-B14F-4D97-AF65-F5344CB8AC3E}">
        <p14:creationId xmlns:p14="http://schemas.microsoft.com/office/powerpoint/2010/main" val="1257660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4B7A4-6372-E345-2F4C-905A50BE66A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4D2F7-C4D2-9F25-B0D6-3807294E1B16}"/>
              </a:ext>
            </a:extLst>
          </p:cNvPr>
          <p:cNvSpPr>
            <a:spLocks noGrp="1"/>
          </p:cNvSpPr>
          <p:nvPr>
            <p:ph type="subTitle" idx="1"/>
          </p:nvPr>
        </p:nvSpPr>
        <p:spPr/>
        <p:txBody>
          <a:bodyPr/>
          <a:lstStyle/>
          <a:p>
            <a:r>
              <a:rPr lang="en-CA"/>
              <a:t>New Concepts</a:t>
            </a:r>
          </a:p>
        </p:txBody>
      </p:sp>
      <p:sp>
        <p:nvSpPr>
          <p:cNvPr id="4" name="Text Placeholder 3">
            <a:extLst>
              <a:ext uri="{FF2B5EF4-FFF2-40B4-BE49-F238E27FC236}">
                <a16:creationId xmlns:a16="http://schemas.microsoft.com/office/drawing/2014/main" id="{908F4A77-60E8-9BE2-0D1D-8103CE11AEB7}"/>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3AC94A87-4824-A90A-1F20-9428C172C741}"/>
              </a:ext>
            </a:extLst>
          </p:cNvPr>
          <p:cNvGraphicFramePr>
            <a:graphicFrameLocks noGrp="1"/>
          </p:cNvGraphicFramePr>
          <p:nvPr>
            <p:extLst>
              <p:ext uri="{D42A27DB-BD31-4B8C-83A1-F6EECF244321}">
                <p14:modId xmlns:p14="http://schemas.microsoft.com/office/powerpoint/2010/main" val="3242448342"/>
              </p:ext>
            </p:extLst>
          </p:nvPr>
        </p:nvGraphicFramePr>
        <p:xfrm>
          <a:off x="908231" y="1284648"/>
          <a:ext cx="10925960" cy="4429609"/>
        </p:xfrm>
        <a:graphic>
          <a:graphicData uri="http://schemas.openxmlformats.org/drawingml/2006/table">
            <a:tbl>
              <a:tblPr firstRow="1" bandRow="1">
                <a:tableStyleId>{5C22544A-7EE6-4342-B048-85BDC9FD1C3A}</a:tableStyleId>
              </a:tblPr>
              <a:tblGrid>
                <a:gridCol w="409643">
                  <a:extLst>
                    <a:ext uri="{9D8B030D-6E8A-4147-A177-3AD203B41FA5}">
                      <a16:colId xmlns:a16="http://schemas.microsoft.com/office/drawing/2014/main" val="3778314916"/>
                    </a:ext>
                  </a:extLst>
                </a:gridCol>
                <a:gridCol w="1398804">
                  <a:extLst>
                    <a:ext uri="{9D8B030D-6E8A-4147-A177-3AD203B41FA5}">
                      <a16:colId xmlns:a16="http://schemas.microsoft.com/office/drawing/2014/main" val="3643448391"/>
                    </a:ext>
                  </a:extLst>
                </a:gridCol>
                <a:gridCol w="4961918">
                  <a:extLst>
                    <a:ext uri="{9D8B030D-6E8A-4147-A177-3AD203B41FA5}">
                      <a16:colId xmlns:a16="http://schemas.microsoft.com/office/drawing/2014/main" val="2992067062"/>
                    </a:ext>
                  </a:extLst>
                </a:gridCol>
                <a:gridCol w="1193383">
                  <a:extLst>
                    <a:ext uri="{9D8B030D-6E8A-4147-A177-3AD203B41FA5}">
                      <a16:colId xmlns:a16="http://schemas.microsoft.com/office/drawing/2014/main" val="4078604131"/>
                    </a:ext>
                  </a:extLst>
                </a:gridCol>
                <a:gridCol w="2962212">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5</a:t>
                      </a:r>
                    </a:p>
                  </a:txBody>
                  <a:tcPr/>
                </a:tc>
                <a:tc>
                  <a:txBody>
                    <a:bodyPr/>
                    <a:lstStyle/>
                    <a:p>
                      <a:r>
                        <a:rPr lang="en-CA" sz="1400">
                          <a:solidFill>
                            <a:srgbClr val="101820"/>
                          </a:solidFill>
                        </a:rPr>
                        <a:t>Direct Control</a:t>
                      </a:r>
                    </a:p>
                  </a:txBody>
                  <a:tcPr/>
                </a:tc>
                <a:tc>
                  <a:txBody>
                    <a:bodyPr/>
                    <a:lstStyle/>
                    <a:p>
                      <a:r>
                        <a:rPr lang="en-US" sz="1400">
                          <a:solidFill>
                            <a:srgbClr val="101820"/>
                          </a:solidFill>
                        </a:rPr>
                        <a:t>This refers to the proactive and hands-on supervision, intervention and management of work activities to ensure safety standards and protocols are strictly followed. It involves real-time oversight by competent personnel to minimize risks and immediately address any unsafe conditions </a:t>
                      </a:r>
                    </a:p>
                    <a:p>
                      <a:r>
                        <a:rPr lang="en-US" sz="1400">
                          <a:solidFill>
                            <a:srgbClr val="101820"/>
                          </a:solidFill>
                        </a:rPr>
                        <a:t>or </a:t>
                      </a:r>
                      <a:r>
                        <a:rPr lang="en-US" sz="1400" err="1">
                          <a:solidFill>
                            <a:srgbClr val="101820"/>
                          </a:solidFill>
                        </a:rPr>
                        <a:t>behaviours</a:t>
                      </a:r>
                      <a:r>
                        <a:rPr lang="en-US" sz="1400">
                          <a:solidFill>
                            <a:srgbClr val="101820"/>
                          </a:solidFill>
                        </a:rPr>
                        <a:t>. Direct Controls work even if </a:t>
                      </a:r>
                    </a:p>
                    <a:p>
                      <a:r>
                        <a:rPr lang="en-US" sz="1400">
                          <a:solidFill>
                            <a:srgbClr val="101820"/>
                          </a:solidFill>
                        </a:rPr>
                        <a:t>people make errors.</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r>
                        <a:rPr lang="en-US" sz="1400" dirty="0">
                          <a:solidFill>
                            <a:srgbClr val="101820"/>
                          </a:solidFill>
                        </a:rPr>
                        <a:t>Alternative Controls are specifically designed to mitigate human error. When a Direct Control is not feasible, there must be at least two Alternative Controls, from at least two or more of the </a:t>
                      </a:r>
                    </a:p>
                    <a:p>
                      <a:r>
                        <a:rPr lang="en-US" sz="1400" dirty="0">
                          <a:solidFill>
                            <a:srgbClr val="101820"/>
                          </a:solidFill>
                        </a:rPr>
                        <a:t>available categories.</a:t>
                      </a:r>
                    </a:p>
                    <a:p>
                      <a:endParaRPr lang="en-CA" sz="1400" dirty="0">
                        <a:solidFill>
                          <a:srgbClr val="101820"/>
                        </a:solidFill>
                      </a:endParaRPr>
                    </a:p>
                  </a:txBody>
                  <a:tcPr/>
                </a:tc>
                <a:extLst>
                  <a:ext uri="{0D108BD9-81ED-4DB2-BD59-A6C34878D82A}">
                    <a16:rowId xmlns:a16="http://schemas.microsoft.com/office/drawing/2014/main" val="2158298231"/>
                  </a:ext>
                </a:extLst>
              </a:tr>
              <a:tr h="406249">
                <a:tc>
                  <a:txBody>
                    <a:bodyPr/>
                    <a:lstStyle/>
                    <a:p>
                      <a:r>
                        <a:rPr lang="en-CA" sz="1400">
                          <a:solidFill>
                            <a:srgbClr val="101820"/>
                          </a:solidFill>
                        </a:rPr>
                        <a:t>6</a:t>
                      </a:r>
                    </a:p>
                  </a:txBody>
                  <a:tcPr/>
                </a:tc>
                <a:tc>
                  <a:txBody>
                    <a:bodyPr/>
                    <a:lstStyle/>
                    <a:p>
                      <a:r>
                        <a:rPr lang="en-CA" sz="1400">
                          <a:solidFill>
                            <a:srgbClr val="101820"/>
                          </a:solidFill>
                        </a:rPr>
                        <a:t>High Energy Control Assessment (HECA)</a:t>
                      </a:r>
                    </a:p>
                  </a:txBody>
                  <a:tcPr/>
                </a:tc>
                <a:tc>
                  <a:txBody>
                    <a:bodyPr/>
                    <a:lstStyle/>
                    <a:p>
                      <a:r>
                        <a:rPr lang="en-US" sz="1400">
                          <a:solidFill>
                            <a:srgbClr val="101820"/>
                          </a:solidFill>
                        </a:rPr>
                        <a:t>HECA, also known as energy-based observation, is a structured process used to identify, evaluate and control risks associated with high-energy activities in the workplace. These activities involve significant energy sources — such as mechanical, electrical, chemical or thermal energies — that have the potential to cause catastrophic injuries or damage. HECA ensures that organizations assess and integrate robust safeguards to manage these risks effectively.</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60990081"/>
                  </a:ext>
                </a:extLst>
              </a:tr>
            </a:tbl>
          </a:graphicData>
        </a:graphic>
      </p:graphicFrame>
    </p:spTree>
    <p:extLst>
      <p:ext uri="{BB962C8B-B14F-4D97-AF65-F5344CB8AC3E}">
        <p14:creationId xmlns:p14="http://schemas.microsoft.com/office/powerpoint/2010/main" val="665212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4A28-1FB7-C2C4-B010-02EDE70C47A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6855D92-3069-01D2-8374-10B598F5C642}"/>
              </a:ext>
            </a:extLst>
          </p:cNvPr>
          <p:cNvSpPr>
            <a:spLocks noGrp="1"/>
          </p:cNvSpPr>
          <p:nvPr>
            <p:ph type="subTitle" idx="1"/>
          </p:nvPr>
        </p:nvSpPr>
        <p:spPr>
          <a:xfrm>
            <a:off x="908230" y="455101"/>
            <a:ext cx="10962140" cy="799297"/>
          </a:xfrm>
        </p:spPr>
        <p:txBody>
          <a:bodyPr/>
          <a:lstStyle/>
          <a:p>
            <a:r>
              <a:rPr lang="en-CA"/>
              <a:t>Learning from Incidents</a:t>
            </a:r>
          </a:p>
        </p:txBody>
      </p:sp>
      <p:sp>
        <p:nvSpPr>
          <p:cNvPr id="4" name="Text Placeholder 3">
            <a:extLst>
              <a:ext uri="{FF2B5EF4-FFF2-40B4-BE49-F238E27FC236}">
                <a16:creationId xmlns:a16="http://schemas.microsoft.com/office/drawing/2014/main" id="{8B49E8A1-83D0-8F29-5711-83EF1AF97E79}"/>
              </a:ext>
            </a:extLst>
          </p:cNvPr>
          <p:cNvSpPr>
            <a:spLocks noGrp="1"/>
          </p:cNvSpPr>
          <p:nvPr>
            <p:ph type="body" sz="quarter" idx="15"/>
          </p:nvPr>
        </p:nvSpPr>
        <p:spPr>
          <a:xfrm>
            <a:off x="911701" y="1369500"/>
            <a:ext cx="10368598" cy="5323009"/>
          </a:xfrm>
        </p:spPr>
        <p:txBody>
          <a:bodyPr/>
          <a:lstStyle/>
          <a:p>
            <a:pPr marL="0" indent="0">
              <a:buNone/>
            </a:pPr>
            <a:r>
              <a:rPr lang="en-US"/>
              <a:t>Many serious incidents occur because:</a:t>
            </a:r>
          </a:p>
          <a:p>
            <a:r>
              <a:rPr lang="en-US"/>
              <a:t>Stored energy was underestimated</a:t>
            </a:r>
          </a:p>
          <a:p>
            <a:r>
              <a:rPr lang="en-US"/>
              <a:t>Energy isolation was assumed, not verified</a:t>
            </a:r>
          </a:p>
          <a:p>
            <a:r>
              <a:rPr lang="en-US"/>
              <a:t>People relied on experience instead of process design</a:t>
            </a:r>
          </a:p>
          <a:p>
            <a:r>
              <a:rPr lang="en-US"/>
              <a:t>Changes were made without reassessing hazards</a:t>
            </a:r>
          </a:p>
          <a:p>
            <a:pPr marL="0" indent="0">
              <a:buNone/>
            </a:pPr>
            <a:endParaRPr lang="en-US"/>
          </a:p>
          <a:p>
            <a:pPr marL="0" indent="0">
              <a:buNone/>
            </a:pPr>
            <a:r>
              <a:rPr lang="en-US" b="1"/>
              <a:t>Lesson Learned:</a:t>
            </a:r>
          </a:p>
          <a:p>
            <a:pPr marL="0" indent="0">
              <a:buNone/>
            </a:pPr>
            <a:r>
              <a:rPr lang="en-US"/>
              <a:t>Stored energy does not forgive assumptions.</a:t>
            </a:r>
          </a:p>
          <a:p>
            <a:pPr marL="0" indent="0">
              <a:buNone/>
            </a:pPr>
            <a:endParaRPr lang="en-US"/>
          </a:p>
          <a:p>
            <a:pPr marL="0" indent="0">
              <a:buNone/>
            </a:pPr>
            <a:endParaRPr lang="en-US"/>
          </a:p>
        </p:txBody>
      </p:sp>
    </p:spTree>
    <p:extLst>
      <p:ext uri="{BB962C8B-B14F-4D97-AF65-F5344CB8AC3E}">
        <p14:creationId xmlns:p14="http://schemas.microsoft.com/office/powerpoint/2010/main" val="4130794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4EA45-4722-F2F3-CE04-C986271DABA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7CD17F6-F719-9059-6CB1-6802DE8CC252}"/>
              </a:ext>
            </a:extLst>
          </p:cNvPr>
          <p:cNvSpPr>
            <a:spLocks noGrp="1"/>
          </p:cNvSpPr>
          <p:nvPr>
            <p:ph type="subTitle" idx="1"/>
          </p:nvPr>
        </p:nvSpPr>
        <p:spPr>
          <a:xfrm>
            <a:off x="914753" y="278493"/>
            <a:ext cx="9162870" cy="799297"/>
          </a:xfrm>
        </p:spPr>
        <p:txBody>
          <a:bodyPr/>
          <a:lstStyle/>
          <a:p>
            <a:r>
              <a:rPr lang="en-CA"/>
              <a:t>Hazard Overview</a:t>
            </a:r>
          </a:p>
        </p:txBody>
      </p:sp>
      <p:sp>
        <p:nvSpPr>
          <p:cNvPr id="4" name="Text Placeholder 3">
            <a:extLst>
              <a:ext uri="{FF2B5EF4-FFF2-40B4-BE49-F238E27FC236}">
                <a16:creationId xmlns:a16="http://schemas.microsoft.com/office/drawing/2014/main" id="{1F6DE122-5DAF-9D8F-CBF7-B06222716F86}"/>
              </a:ext>
            </a:extLst>
          </p:cNvPr>
          <p:cNvSpPr>
            <a:spLocks noGrp="1"/>
          </p:cNvSpPr>
          <p:nvPr>
            <p:ph type="body" sz="quarter" idx="15"/>
          </p:nvPr>
        </p:nvSpPr>
        <p:spPr>
          <a:xfrm>
            <a:off x="914754" y="1187030"/>
            <a:ext cx="8191410" cy="4911071"/>
          </a:xfrm>
        </p:spPr>
        <p:txBody>
          <a:bodyPr/>
          <a:lstStyle/>
          <a:p>
            <a:pPr marL="0" indent="0">
              <a:buNone/>
            </a:pPr>
            <a:r>
              <a:rPr lang="en-US"/>
              <a:t>Stored energy hazards exist when energy is accumulated and held in a system that can be released suddenly and without warning. When released, this energy can strike, crush, cut, or entangle people—placing them directly in the line of fire.</a:t>
            </a:r>
          </a:p>
          <a:p>
            <a:pPr marL="0" indent="0">
              <a:buNone/>
            </a:pPr>
            <a:r>
              <a:rPr lang="en-US"/>
              <a:t>Common forms include:</a:t>
            </a:r>
          </a:p>
          <a:p>
            <a:r>
              <a:rPr lang="en-US"/>
              <a:t>Tensioned or loaded lines</a:t>
            </a:r>
          </a:p>
          <a:p>
            <a:r>
              <a:rPr lang="en-US"/>
              <a:t>Springs and spring-loaded mechanisms</a:t>
            </a:r>
          </a:p>
          <a:p>
            <a:r>
              <a:rPr lang="en-US"/>
              <a:t>Hydraulic or pneumatic pressure</a:t>
            </a:r>
          </a:p>
          <a:p>
            <a:r>
              <a:rPr lang="en-US"/>
              <a:t>Gravity-stored energy</a:t>
            </a:r>
          </a:p>
          <a:p>
            <a:r>
              <a:rPr lang="en-US"/>
              <a:t>Mechanical and rotational energy</a:t>
            </a:r>
          </a:p>
          <a:p>
            <a:pPr marL="0" indent="0">
              <a:buNone/>
            </a:pPr>
            <a:r>
              <a:rPr lang="en-US"/>
              <a:t>Uncontrolled energy release has resulted in serious injuries and fatalities across construction, energy, maintenance, and industrial operations.</a:t>
            </a:r>
          </a:p>
        </p:txBody>
      </p:sp>
      <p:pic>
        <p:nvPicPr>
          <p:cNvPr id="6" name="Picture 5">
            <a:extLst>
              <a:ext uri="{FF2B5EF4-FFF2-40B4-BE49-F238E27FC236}">
                <a16:creationId xmlns:a16="http://schemas.microsoft.com/office/drawing/2014/main" id="{D5E6DACB-946A-05F0-B52B-918C1B69DCEE}"/>
              </a:ext>
            </a:extLst>
          </p:cNvPr>
          <p:cNvPicPr>
            <a:picLocks noChangeAspect="1"/>
          </p:cNvPicPr>
          <p:nvPr/>
        </p:nvPicPr>
        <p:blipFill>
          <a:blip r:embed="rId2"/>
          <a:stretch>
            <a:fillRect/>
          </a:stretch>
        </p:blipFill>
        <p:spPr>
          <a:xfrm>
            <a:off x="9278785" y="1961229"/>
            <a:ext cx="2835122" cy="2498751"/>
          </a:xfrm>
          <a:prstGeom prst="rect">
            <a:avLst/>
          </a:prstGeom>
        </p:spPr>
      </p:pic>
    </p:spTree>
    <p:extLst>
      <p:ext uri="{BB962C8B-B14F-4D97-AF65-F5344CB8AC3E}">
        <p14:creationId xmlns:p14="http://schemas.microsoft.com/office/powerpoint/2010/main" val="548402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D9EB6-DCBE-2217-FEB4-5036FD99234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756F5BC-F874-82F2-CF2A-141CF013C888}"/>
              </a:ext>
            </a:extLst>
          </p:cNvPr>
          <p:cNvSpPr>
            <a:spLocks noGrp="1"/>
          </p:cNvSpPr>
          <p:nvPr>
            <p:ph type="subTitle" idx="1"/>
          </p:nvPr>
        </p:nvSpPr>
        <p:spPr>
          <a:xfrm>
            <a:off x="914753" y="205567"/>
            <a:ext cx="9162870" cy="799297"/>
          </a:xfrm>
        </p:spPr>
        <p:txBody>
          <a:bodyPr/>
          <a:lstStyle/>
          <a:p>
            <a:r>
              <a:rPr lang="en-CA"/>
              <a:t>Why it Matters</a:t>
            </a:r>
          </a:p>
        </p:txBody>
      </p:sp>
      <p:sp>
        <p:nvSpPr>
          <p:cNvPr id="4" name="Text Placeholder 3">
            <a:extLst>
              <a:ext uri="{FF2B5EF4-FFF2-40B4-BE49-F238E27FC236}">
                <a16:creationId xmlns:a16="http://schemas.microsoft.com/office/drawing/2014/main" id="{CB948C50-F740-C643-3B34-45C1FED8A19D}"/>
              </a:ext>
            </a:extLst>
          </p:cNvPr>
          <p:cNvSpPr>
            <a:spLocks noGrp="1"/>
          </p:cNvSpPr>
          <p:nvPr>
            <p:ph type="body" sz="quarter" idx="15"/>
          </p:nvPr>
        </p:nvSpPr>
        <p:spPr>
          <a:xfrm>
            <a:off x="914753" y="1187031"/>
            <a:ext cx="10368598" cy="4394736"/>
          </a:xfrm>
        </p:spPr>
        <p:txBody>
          <a:bodyPr/>
          <a:lstStyle/>
          <a:p>
            <a:pPr marL="0" indent="0">
              <a:buNone/>
            </a:pPr>
            <a:r>
              <a:rPr lang="en-US"/>
              <a:t>When stored energy is released:</a:t>
            </a:r>
          </a:p>
          <a:p>
            <a:r>
              <a:rPr lang="en-US"/>
              <a:t>The movement is fast, forceful, and unpredictable</a:t>
            </a:r>
          </a:p>
          <a:p>
            <a:r>
              <a:rPr lang="en-US"/>
              <a:t>Escape time is minimal or nonexistent</a:t>
            </a:r>
          </a:p>
          <a:p>
            <a:r>
              <a:rPr lang="en-US"/>
              <a:t>Injuries are often severe (fractures, amputations, fatalities)</a:t>
            </a:r>
          </a:p>
          <a:p>
            <a:pPr marL="0" indent="0">
              <a:buNone/>
            </a:pPr>
            <a:endParaRPr lang="en-US"/>
          </a:p>
          <a:p>
            <a:pPr marL="0" indent="0">
              <a:buNone/>
            </a:pPr>
            <a:r>
              <a:rPr lang="en-US" b="1"/>
              <a:t>Key Risk Reality:</a:t>
            </a:r>
          </a:p>
          <a:p>
            <a:pPr marL="0" indent="0">
              <a:buNone/>
            </a:pPr>
            <a:r>
              <a:rPr lang="en-US"/>
              <a:t>If you are in the snap-back zone or pinch point, PPE will not protect you.</a:t>
            </a:r>
          </a:p>
          <a:p>
            <a:pPr marL="0" indent="0">
              <a:buNone/>
            </a:pPr>
            <a:endParaRPr lang="en-US"/>
          </a:p>
        </p:txBody>
      </p:sp>
    </p:spTree>
    <p:extLst>
      <p:ext uri="{BB962C8B-B14F-4D97-AF65-F5344CB8AC3E}">
        <p14:creationId xmlns:p14="http://schemas.microsoft.com/office/powerpoint/2010/main" val="158664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F73A4-6674-91E8-835F-69A817394EAA}"/>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04CC9879-FF0E-B6EC-17DE-30DDC4836B7B}"/>
              </a:ext>
            </a:extLst>
          </p:cNvPr>
          <p:cNvSpPr>
            <a:spLocks noGrp="1"/>
          </p:cNvSpPr>
          <p:nvPr>
            <p:ph type="subTitle" idx="1"/>
          </p:nvPr>
        </p:nvSpPr>
        <p:spPr>
          <a:xfrm>
            <a:off x="914752" y="205567"/>
            <a:ext cx="10682361" cy="799297"/>
          </a:xfrm>
        </p:spPr>
        <p:txBody>
          <a:bodyPr/>
          <a:lstStyle/>
          <a:p>
            <a:r>
              <a:rPr lang="en-CA"/>
              <a:t>Common Sources of Stored Energy</a:t>
            </a:r>
          </a:p>
        </p:txBody>
      </p:sp>
      <p:sp>
        <p:nvSpPr>
          <p:cNvPr id="4" name="Text Placeholder 3">
            <a:extLst>
              <a:ext uri="{FF2B5EF4-FFF2-40B4-BE49-F238E27FC236}">
                <a16:creationId xmlns:a16="http://schemas.microsoft.com/office/drawing/2014/main" id="{7FCB2AB8-5247-3AE1-E3DF-E1CAEE5AFE78}"/>
              </a:ext>
            </a:extLst>
          </p:cNvPr>
          <p:cNvSpPr>
            <a:spLocks noGrp="1"/>
          </p:cNvSpPr>
          <p:nvPr>
            <p:ph type="body" sz="quarter" idx="15"/>
          </p:nvPr>
        </p:nvSpPr>
        <p:spPr>
          <a:xfrm>
            <a:off x="914753" y="1187031"/>
            <a:ext cx="4678853" cy="2241969"/>
          </a:xfrm>
        </p:spPr>
        <p:txBody>
          <a:bodyPr/>
          <a:lstStyle/>
          <a:p>
            <a:pPr marL="0" indent="0">
              <a:buNone/>
            </a:pPr>
            <a:r>
              <a:rPr lang="en-US" b="1"/>
              <a:t>Tensioned Lines</a:t>
            </a:r>
          </a:p>
          <a:p>
            <a:r>
              <a:rPr lang="en-US"/>
              <a:t>Wire rope, chains, slings under load</a:t>
            </a:r>
          </a:p>
          <a:p>
            <a:r>
              <a:rPr lang="en-US"/>
              <a:t>Winch lines, tugger lines</a:t>
            </a:r>
          </a:p>
          <a:p>
            <a:r>
              <a:rPr lang="en-US"/>
              <a:t>Guy wires, tag lines under tension</a:t>
            </a:r>
          </a:p>
          <a:p>
            <a:r>
              <a:rPr lang="en-US"/>
              <a:t>Tow straps, ratchet straps</a:t>
            </a:r>
          </a:p>
          <a:p>
            <a:pPr marL="0" indent="0">
              <a:buNone/>
            </a:pPr>
            <a:endParaRPr lang="en-US"/>
          </a:p>
        </p:txBody>
      </p:sp>
      <p:sp>
        <p:nvSpPr>
          <p:cNvPr id="3" name="Text Placeholder 3">
            <a:extLst>
              <a:ext uri="{FF2B5EF4-FFF2-40B4-BE49-F238E27FC236}">
                <a16:creationId xmlns:a16="http://schemas.microsoft.com/office/drawing/2014/main" id="{DBF6CDF1-80F5-8D28-7A94-74E06E7A86F2}"/>
              </a:ext>
            </a:extLst>
          </p:cNvPr>
          <p:cNvSpPr txBox="1">
            <a:spLocks/>
          </p:cNvSpPr>
          <p:nvPr/>
        </p:nvSpPr>
        <p:spPr>
          <a:xfrm>
            <a:off x="914752" y="3611167"/>
            <a:ext cx="5000470" cy="2835278"/>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t>Spring-Loaded Devices</a:t>
            </a:r>
          </a:p>
          <a:p>
            <a:r>
              <a:rPr lang="en-US"/>
              <a:t>Valve actuators</a:t>
            </a:r>
          </a:p>
          <a:p>
            <a:r>
              <a:rPr lang="en-US"/>
              <a:t>Counterweights</a:t>
            </a:r>
          </a:p>
          <a:p>
            <a:r>
              <a:rPr lang="en-US"/>
              <a:t>Mechanical latches and clamps</a:t>
            </a:r>
          </a:p>
          <a:p>
            <a:r>
              <a:rPr lang="en-US"/>
              <a:t>Garage-style doors, hatches, or covers</a:t>
            </a:r>
          </a:p>
          <a:p>
            <a:r>
              <a:rPr lang="en-US"/>
              <a:t>Pressurized tool components</a:t>
            </a:r>
          </a:p>
        </p:txBody>
      </p:sp>
      <p:sp>
        <p:nvSpPr>
          <p:cNvPr id="5" name="Text Placeholder 3">
            <a:extLst>
              <a:ext uri="{FF2B5EF4-FFF2-40B4-BE49-F238E27FC236}">
                <a16:creationId xmlns:a16="http://schemas.microsoft.com/office/drawing/2014/main" id="{6B9629F3-2F4E-AEFF-B297-D6447EE277D9}"/>
              </a:ext>
            </a:extLst>
          </p:cNvPr>
          <p:cNvSpPr txBox="1">
            <a:spLocks/>
          </p:cNvSpPr>
          <p:nvPr/>
        </p:nvSpPr>
        <p:spPr>
          <a:xfrm>
            <a:off x="6774269" y="1187031"/>
            <a:ext cx="4678853" cy="2835278"/>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t>Stored Energy Systems</a:t>
            </a:r>
          </a:p>
          <a:p>
            <a:r>
              <a:rPr lang="en-US"/>
              <a:t>Hydraulic cylinders and hoses</a:t>
            </a:r>
          </a:p>
          <a:p>
            <a:r>
              <a:rPr lang="en-US"/>
              <a:t>Pneumatic lines and air receivers</a:t>
            </a:r>
          </a:p>
          <a:p>
            <a:r>
              <a:rPr lang="en-US"/>
              <a:t>Pressurized vessels</a:t>
            </a:r>
          </a:p>
          <a:p>
            <a:r>
              <a:rPr lang="en-US"/>
              <a:t>Suspended or elevated loads</a:t>
            </a:r>
          </a:p>
          <a:p>
            <a:r>
              <a:rPr lang="en-US"/>
              <a:t>Rotating equipment components</a:t>
            </a:r>
          </a:p>
        </p:txBody>
      </p:sp>
    </p:spTree>
    <p:extLst>
      <p:ext uri="{BB962C8B-B14F-4D97-AF65-F5344CB8AC3E}">
        <p14:creationId xmlns:p14="http://schemas.microsoft.com/office/powerpoint/2010/main" val="994163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AF0D47E-E550-7199-9C01-E345A02DC1CD}"/>
              </a:ext>
            </a:extLst>
          </p:cNvPr>
          <p:cNvSpPr>
            <a:spLocks noGrp="1"/>
          </p:cNvSpPr>
          <p:nvPr>
            <p:ph type="subTitle" idx="1"/>
          </p:nvPr>
        </p:nvSpPr>
        <p:spPr>
          <a:xfrm>
            <a:off x="773596" y="407519"/>
            <a:ext cx="9162870" cy="799297"/>
          </a:xfrm>
        </p:spPr>
        <p:txBody>
          <a:bodyPr/>
          <a:lstStyle/>
          <a:p>
            <a:r>
              <a:rPr lang="en-US" err="1"/>
              <a:t>LoF</a:t>
            </a:r>
            <a:r>
              <a:rPr lang="en-US"/>
              <a:t> Injury reduction campaign</a:t>
            </a:r>
            <a:endParaRPr lang="en-CA"/>
          </a:p>
        </p:txBody>
      </p:sp>
      <p:sp>
        <p:nvSpPr>
          <p:cNvPr id="4" name="Text Placeholder 3">
            <a:extLst>
              <a:ext uri="{FF2B5EF4-FFF2-40B4-BE49-F238E27FC236}">
                <a16:creationId xmlns:a16="http://schemas.microsoft.com/office/drawing/2014/main" id="{DDA9EE09-9359-947F-8722-E639C39740F7}"/>
              </a:ext>
            </a:extLst>
          </p:cNvPr>
          <p:cNvSpPr>
            <a:spLocks noGrp="1"/>
          </p:cNvSpPr>
          <p:nvPr>
            <p:ph type="body" sz="quarter" idx="15"/>
          </p:nvPr>
        </p:nvSpPr>
        <p:spPr>
          <a:xfrm>
            <a:off x="773596" y="1570401"/>
            <a:ext cx="10322621" cy="989156"/>
          </a:xfrm>
        </p:spPr>
        <p:txBody>
          <a:bodyPr/>
          <a:lstStyle/>
          <a:p>
            <a:pPr marL="0" indent="0">
              <a:spcBef>
                <a:spcPts val="600"/>
              </a:spcBef>
              <a:buNone/>
            </a:pPr>
            <a:r>
              <a:rPr lang="en-US"/>
              <a:t>You are in the line of fire when you are at risk of coming into contact with a force your body cannot endure. </a:t>
            </a:r>
          </a:p>
          <a:p>
            <a:pPr marL="0" indent="0">
              <a:spcBef>
                <a:spcPts val="600"/>
              </a:spcBef>
              <a:buNone/>
            </a:pPr>
            <a:r>
              <a:rPr lang="en-US"/>
              <a:t>Tensioned Lines/Spring Loaded Devices/Stored Energy awareness is:</a:t>
            </a:r>
          </a:p>
          <a:p>
            <a:pPr marL="0" indent="0">
              <a:buNone/>
            </a:pPr>
            <a:endParaRPr lang="en-CA"/>
          </a:p>
        </p:txBody>
      </p:sp>
      <p:sp>
        <p:nvSpPr>
          <p:cNvPr id="9" name="Rectangle: Diagonal Corners Rounded 8">
            <a:extLst>
              <a:ext uri="{FF2B5EF4-FFF2-40B4-BE49-F238E27FC236}">
                <a16:creationId xmlns:a16="http://schemas.microsoft.com/office/drawing/2014/main" id="{870970F9-8360-0D7E-E1C7-5B7429E12D67}"/>
              </a:ext>
            </a:extLst>
          </p:cNvPr>
          <p:cNvSpPr/>
          <p:nvPr/>
        </p:nvSpPr>
        <p:spPr>
          <a:xfrm>
            <a:off x="1058541" y="2849674"/>
            <a:ext cx="7013223" cy="989157"/>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10" name="Content Placeholder 4">
            <a:extLst>
              <a:ext uri="{FF2B5EF4-FFF2-40B4-BE49-F238E27FC236}">
                <a16:creationId xmlns:a16="http://schemas.microsoft.com/office/drawing/2014/main" id="{C285533A-3B0A-7852-3974-9A8C10AC38F5}"/>
              </a:ext>
            </a:extLst>
          </p:cNvPr>
          <p:cNvSpPr txBox="1">
            <a:spLocks/>
          </p:cNvSpPr>
          <p:nvPr/>
        </p:nvSpPr>
        <p:spPr>
          <a:xfrm>
            <a:off x="2737052" y="2965473"/>
            <a:ext cx="5668694" cy="3743059"/>
          </a:xfrm>
          <a:prstGeom prst="rect">
            <a:avLst/>
          </a:prstGeom>
        </p:spPr>
        <p:txBody>
          <a:bodyPr vert="horz" lIns="91440" tIns="45720" rIns="91440" bIns="45720" rtlCol="0" anchor="t">
            <a:noAutofit/>
          </a:bodyPr>
          <a:lstStyle>
            <a:lvl1pPr marL="182875" indent="-182875" algn="l" defTabSz="914377" rtl="0" eaLnBrk="1" latinLnBrk="0" hangingPunct="1">
              <a:lnSpc>
                <a:spcPct val="90000"/>
              </a:lnSpc>
              <a:spcBef>
                <a:spcPts val="1200"/>
              </a:spcBef>
              <a:buClr>
                <a:srgbClr val="1C5B98"/>
              </a:buClr>
              <a:buFont typeface="Wingdings 2" pitchFamily="18" charset="2"/>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783" indent="-182875" algn="l" defTabSz="914377" rtl="0" eaLnBrk="1" latinLnBrk="0" hangingPunct="1">
              <a:lnSpc>
                <a:spcPct val="90000"/>
              </a:lnSpc>
              <a:spcBef>
                <a:spcPts val="251"/>
              </a:spcBef>
              <a:spcAft>
                <a:spcPts val="251"/>
              </a:spcAft>
              <a:buClr>
                <a:srgbClr val="1C5B98"/>
              </a:buClr>
              <a:buFont typeface="Wingdings 2" pitchFamily="18" charset="2"/>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2971" indent="-182875" algn="l" defTabSz="914377" rtl="0" eaLnBrk="1" latinLnBrk="0" hangingPunct="1">
              <a:lnSpc>
                <a:spcPct val="90000"/>
              </a:lnSpc>
              <a:spcBef>
                <a:spcPts val="251"/>
              </a:spcBef>
              <a:spcAft>
                <a:spcPts val="251"/>
              </a:spcAft>
              <a:buClr>
                <a:srgbClr val="1C5B98"/>
              </a:buClr>
              <a:buFont typeface="Wingdings 2" pitchFamily="18" charset="2"/>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349"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600"/>
              </a:spcBef>
              <a:buNone/>
            </a:pPr>
            <a:r>
              <a:rPr lang="en-CA" sz="1600" b="1">
                <a:solidFill>
                  <a:srgbClr val="005295"/>
                </a:solidFill>
                <a:latin typeface="Trebuchet MS"/>
                <a:cs typeface="Arial"/>
              </a:rPr>
              <a:t>Stored Energy</a:t>
            </a:r>
            <a:br>
              <a:rPr lang="en-CA" sz="1600" b="1">
                <a:latin typeface="Trebuchet MS" panose="020B0603020202020204" pitchFamily="34" charset="0"/>
              </a:rPr>
            </a:br>
            <a:r>
              <a:rPr lang="en-CA" sz="1600">
                <a:solidFill>
                  <a:srgbClr val="00002F"/>
                </a:solidFill>
                <a:latin typeface="Trebuchet MS"/>
                <a:cs typeface="Arial"/>
              </a:rPr>
              <a:t>Contact with stored energy</a:t>
            </a:r>
            <a:br>
              <a:rPr lang="en-CA" sz="1600">
                <a:latin typeface="Trebuchet MS" panose="020B0603020202020204" pitchFamily="34" charset="0"/>
              </a:rPr>
            </a:br>
            <a:r>
              <a:rPr lang="en-CA" sz="1600">
                <a:solidFill>
                  <a:srgbClr val="00002F"/>
                </a:solidFill>
                <a:latin typeface="Trebuchet MS"/>
                <a:cs typeface="Arial"/>
              </a:rPr>
              <a:t>Includes pressure releases</a:t>
            </a:r>
          </a:p>
          <a:p>
            <a:pPr marL="0" indent="0">
              <a:lnSpc>
                <a:spcPct val="100000"/>
              </a:lnSpc>
              <a:spcBef>
                <a:spcPts val="600"/>
              </a:spcBef>
              <a:buNone/>
            </a:pPr>
            <a:br>
              <a:rPr lang="en-CA" sz="1600">
                <a:latin typeface="Trebuchet MS" panose="020B0603020202020204" pitchFamily="34" charset="0"/>
              </a:rPr>
            </a:br>
            <a:r>
              <a:rPr lang="en-CA" sz="1600" b="1">
                <a:solidFill>
                  <a:srgbClr val="1C5B98"/>
                </a:solidFill>
                <a:latin typeface="Trebuchet MS"/>
                <a:cs typeface="Arial"/>
              </a:rPr>
              <a:t>Striking Hazards</a:t>
            </a:r>
            <a:br>
              <a:rPr lang="en-CA" sz="1600" b="1">
                <a:latin typeface="Trebuchet MS" panose="020B0603020202020204" pitchFamily="34" charset="0"/>
              </a:rPr>
            </a:br>
            <a:r>
              <a:rPr lang="en-CA" sz="1600">
                <a:solidFill>
                  <a:srgbClr val="00002F"/>
                </a:solidFill>
                <a:latin typeface="Trebuchet MS"/>
                <a:cs typeface="Arial"/>
              </a:rPr>
              <a:t>Struck by or striking against an object</a:t>
            </a:r>
            <a:br>
              <a:rPr lang="en-CA" sz="1600">
                <a:latin typeface="Trebuchet MS" panose="020B0603020202020204" pitchFamily="34" charset="0"/>
              </a:rPr>
            </a:br>
            <a:r>
              <a:rPr lang="en-CA" sz="1600">
                <a:solidFill>
                  <a:srgbClr val="00002F"/>
                </a:solidFill>
                <a:latin typeface="Trebuchet MS"/>
                <a:cs typeface="Arial"/>
              </a:rPr>
              <a:t>Includes dropped objects</a:t>
            </a:r>
            <a:endParaRPr lang="en-US" sz="1600">
              <a:solidFill>
                <a:srgbClr val="00002F"/>
              </a:solidFill>
              <a:latin typeface="Trebuchet MS"/>
              <a:cs typeface="Arial"/>
            </a:endParaRPr>
          </a:p>
          <a:p>
            <a:pPr marL="0" indent="0">
              <a:lnSpc>
                <a:spcPct val="100000"/>
              </a:lnSpc>
              <a:spcBef>
                <a:spcPts val="600"/>
              </a:spcBef>
              <a:buNone/>
            </a:pPr>
            <a:endParaRPr lang="en-US" sz="1600">
              <a:solidFill>
                <a:srgbClr val="4C4C4C"/>
              </a:solidFill>
              <a:latin typeface="Trebuchet MS" panose="020B0603020202020204" pitchFamily="34" charset="0"/>
            </a:endParaRPr>
          </a:p>
          <a:p>
            <a:pPr marL="0" indent="0">
              <a:lnSpc>
                <a:spcPct val="100000"/>
              </a:lnSpc>
              <a:spcBef>
                <a:spcPts val="600"/>
              </a:spcBef>
              <a:buNone/>
            </a:pPr>
            <a:r>
              <a:rPr lang="en-CA" sz="1600" b="1">
                <a:solidFill>
                  <a:srgbClr val="1C5B98"/>
                </a:solidFill>
                <a:latin typeface="Trebuchet MS"/>
                <a:cs typeface="Arial"/>
              </a:rPr>
              <a:t>Crushing Hazards</a:t>
            </a:r>
            <a:br>
              <a:rPr lang="en-CA" sz="1600">
                <a:latin typeface="Trebuchet MS" panose="020B0603020202020204" pitchFamily="34" charset="0"/>
              </a:rPr>
            </a:br>
            <a:r>
              <a:rPr lang="en-CA" sz="1600">
                <a:solidFill>
                  <a:srgbClr val="00002F"/>
                </a:solidFill>
                <a:latin typeface="Trebuchet MS"/>
                <a:cs typeface="Arial"/>
              </a:rPr>
              <a:t>Caught in, on or between an object</a:t>
            </a:r>
            <a:br>
              <a:rPr lang="en-CA" sz="1600">
                <a:solidFill>
                  <a:srgbClr val="00002F"/>
                </a:solidFill>
                <a:latin typeface="Trebuchet MS"/>
                <a:cs typeface="Arial"/>
              </a:rPr>
            </a:br>
            <a:r>
              <a:rPr lang="en-CA" sz="1600">
                <a:solidFill>
                  <a:srgbClr val="00002F"/>
                </a:solidFill>
                <a:latin typeface="Trebuchet MS"/>
                <a:cs typeface="Arial"/>
              </a:rPr>
              <a:t>Includes hand injuries</a:t>
            </a:r>
          </a:p>
        </p:txBody>
      </p:sp>
      <p:sp>
        <p:nvSpPr>
          <p:cNvPr id="3" name="Rectangle: Diagonal Corners Rounded 2">
            <a:extLst>
              <a:ext uri="{FF2B5EF4-FFF2-40B4-BE49-F238E27FC236}">
                <a16:creationId xmlns:a16="http://schemas.microsoft.com/office/drawing/2014/main" id="{48D19CED-3B7F-9C62-5BF6-FB977D5D4E38}"/>
              </a:ext>
            </a:extLst>
          </p:cNvPr>
          <p:cNvSpPr/>
          <p:nvPr/>
        </p:nvSpPr>
        <p:spPr>
          <a:xfrm>
            <a:off x="1058540" y="3991776"/>
            <a:ext cx="7013223" cy="989157"/>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5" name="Rectangle: Diagonal Corners Rounded 4">
            <a:extLst>
              <a:ext uri="{FF2B5EF4-FFF2-40B4-BE49-F238E27FC236}">
                <a16:creationId xmlns:a16="http://schemas.microsoft.com/office/drawing/2014/main" id="{AF4C9FE9-2232-B2DA-3E64-4F28770BC3AF}"/>
              </a:ext>
            </a:extLst>
          </p:cNvPr>
          <p:cNvSpPr/>
          <p:nvPr/>
        </p:nvSpPr>
        <p:spPr>
          <a:xfrm>
            <a:off x="1058539" y="5099504"/>
            <a:ext cx="7013223" cy="989157"/>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28AE0220-802C-586D-9A30-55EA0781C09B}"/>
              </a:ext>
            </a:extLst>
          </p:cNvPr>
          <p:cNvPicPr>
            <a:picLocks noChangeAspect="1"/>
          </p:cNvPicPr>
          <p:nvPr/>
        </p:nvPicPr>
        <p:blipFill>
          <a:blip r:embed="rId2"/>
          <a:srcRect/>
          <a:stretch/>
        </p:blipFill>
        <p:spPr>
          <a:xfrm>
            <a:off x="1526752" y="2894846"/>
            <a:ext cx="898813" cy="898813"/>
          </a:xfrm>
          <a:prstGeom prst="rect">
            <a:avLst/>
          </a:prstGeom>
        </p:spPr>
      </p:pic>
      <p:pic>
        <p:nvPicPr>
          <p:cNvPr id="7" name="Picture 6">
            <a:extLst>
              <a:ext uri="{FF2B5EF4-FFF2-40B4-BE49-F238E27FC236}">
                <a16:creationId xmlns:a16="http://schemas.microsoft.com/office/drawing/2014/main" id="{0FA6B807-D1D5-1128-2E45-B25C7B91733E}"/>
              </a:ext>
            </a:extLst>
          </p:cNvPr>
          <p:cNvPicPr>
            <a:picLocks noChangeAspect="1"/>
          </p:cNvPicPr>
          <p:nvPr/>
        </p:nvPicPr>
        <p:blipFill>
          <a:blip r:embed="rId3"/>
          <a:srcRect/>
          <a:stretch/>
        </p:blipFill>
        <p:spPr>
          <a:xfrm>
            <a:off x="1527457" y="4023825"/>
            <a:ext cx="898813" cy="898813"/>
          </a:xfrm>
          <a:prstGeom prst="rect">
            <a:avLst/>
          </a:prstGeom>
        </p:spPr>
      </p:pic>
      <p:pic>
        <p:nvPicPr>
          <p:cNvPr id="8" name="Picture 7">
            <a:extLst>
              <a:ext uri="{FF2B5EF4-FFF2-40B4-BE49-F238E27FC236}">
                <a16:creationId xmlns:a16="http://schemas.microsoft.com/office/drawing/2014/main" id="{D5679C65-6D8F-3EE4-443D-65D94BF5B8F2}"/>
              </a:ext>
            </a:extLst>
          </p:cNvPr>
          <p:cNvPicPr>
            <a:picLocks noChangeAspect="1"/>
          </p:cNvPicPr>
          <p:nvPr/>
        </p:nvPicPr>
        <p:blipFill>
          <a:blip r:embed="rId4"/>
          <a:srcRect/>
          <a:stretch/>
        </p:blipFill>
        <p:spPr>
          <a:xfrm>
            <a:off x="1526752" y="5144677"/>
            <a:ext cx="898813" cy="898813"/>
          </a:xfrm>
          <a:prstGeom prst="rect">
            <a:avLst/>
          </a:prstGeom>
        </p:spPr>
      </p:pic>
    </p:spTree>
    <p:extLst>
      <p:ext uri="{BB962C8B-B14F-4D97-AF65-F5344CB8AC3E}">
        <p14:creationId xmlns:p14="http://schemas.microsoft.com/office/powerpoint/2010/main" val="2614860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0136149-E4BC-DD4F-C737-7D9AA0913074}"/>
              </a:ext>
            </a:extLst>
          </p:cNvPr>
          <p:cNvSpPr>
            <a:spLocks noGrp="1"/>
          </p:cNvSpPr>
          <p:nvPr>
            <p:ph type="body" sz="quarter" idx="15"/>
          </p:nvPr>
        </p:nvSpPr>
        <p:spPr>
          <a:xfrm>
            <a:off x="914753" y="1152286"/>
            <a:ext cx="8563339" cy="5299314"/>
          </a:xfrm>
        </p:spPr>
        <p:txBody>
          <a:bodyPr/>
          <a:lstStyle/>
          <a:p>
            <a:pPr marL="0" indent="0">
              <a:buNone/>
            </a:pPr>
            <a:r>
              <a:rPr lang="en-US" dirty="0"/>
              <a:t>This overview includes materials that relate to the Line of Fire Life Saving Rule and some that do not. The Life Saving Rule focuses on body positioning.</a:t>
            </a:r>
          </a:p>
          <a:p>
            <a:pPr marL="0" indent="0">
              <a:buNone/>
            </a:pPr>
            <a:endParaRPr lang="en-US" dirty="0"/>
          </a:p>
          <a:p>
            <a:pPr marL="0" indent="0">
              <a:buNone/>
            </a:pPr>
            <a:r>
              <a:rPr lang="en-US" dirty="0"/>
              <a:t>This rule indicates:</a:t>
            </a:r>
          </a:p>
          <a:p>
            <a:pPr marL="0" indent="0">
              <a:buNone/>
            </a:pPr>
            <a:r>
              <a:rPr lang="en-US" dirty="0"/>
              <a:t>Keep yourself and others out of the line of fire</a:t>
            </a:r>
          </a:p>
          <a:p>
            <a:r>
              <a:rPr lang="en-US" dirty="0"/>
              <a:t>I position myself to avoid:</a:t>
            </a:r>
          </a:p>
          <a:p>
            <a:pPr lvl="1"/>
            <a:r>
              <a:rPr lang="en-US" dirty="0"/>
              <a:t>Moving objects</a:t>
            </a:r>
          </a:p>
          <a:p>
            <a:pPr lvl="1"/>
            <a:r>
              <a:rPr lang="en-US" dirty="0"/>
              <a:t>Vehicles</a:t>
            </a:r>
          </a:p>
          <a:p>
            <a:pPr lvl="1"/>
            <a:r>
              <a:rPr lang="en-US" dirty="0"/>
              <a:t>Pressure releases</a:t>
            </a:r>
          </a:p>
          <a:p>
            <a:pPr lvl="1"/>
            <a:r>
              <a:rPr lang="en-US" dirty="0"/>
              <a:t>Dropped objects</a:t>
            </a:r>
          </a:p>
          <a:p>
            <a:r>
              <a:rPr lang="en-US" dirty="0"/>
              <a:t>I establish and obey barriers and exclusion zones</a:t>
            </a:r>
          </a:p>
          <a:p>
            <a:r>
              <a:rPr lang="en-US" dirty="0"/>
              <a:t>I take action to secure loose objects and </a:t>
            </a:r>
            <a:br>
              <a:rPr lang="en-US" dirty="0"/>
            </a:br>
            <a:r>
              <a:rPr lang="en-US" dirty="0"/>
              <a:t>report potential dropped objects</a:t>
            </a:r>
          </a:p>
          <a:p>
            <a:pPr marL="0" indent="0">
              <a:buNone/>
            </a:pPr>
            <a:endParaRPr lang="en-CA" dirty="0"/>
          </a:p>
        </p:txBody>
      </p:sp>
      <p:sp>
        <p:nvSpPr>
          <p:cNvPr id="2" name="Subtitle 1">
            <a:extLst>
              <a:ext uri="{FF2B5EF4-FFF2-40B4-BE49-F238E27FC236}">
                <a16:creationId xmlns:a16="http://schemas.microsoft.com/office/drawing/2014/main" id="{C5837308-B7F4-BD4A-570A-A9B05303142C}"/>
              </a:ext>
            </a:extLst>
          </p:cNvPr>
          <p:cNvSpPr>
            <a:spLocks noGrp="1"/>
          </p:cNvSpPr>
          <p:nvPr>
            <p:ph type="subTitle" idx="1"/>
          </p:nvPr>
        </p:nvSpPr>
        <p:spPr/>
        <p:txBody>
          <a:bodyPr/>
          <a:lstStyle/>
          <a:p>
            <a:r>
              <a:rPr lang="en-US"/>
              <a:t>Line of Fire Life Saving Rule</a:t>
            </a:r>
            <a:endParaRPr lang="en-CA"/>
          </a:p>
        </p:txBody>
      </p:sp>
      <p:sp>
        <p:nvSpPr>
          <p:cNvPr id="5" name="Rectangle: Diagonal Corners Rounded 4">
            <a:extLst>
              <a:ext uri="{FF2B5EF4-FFF2-40B4-BE49-F238E27FC236}">
                <a16:creationId xmlns:a16="http://schemas.microsoft.com/office/drawing/2014/main" id="{B48324E0-1785-CFA2-B7D6-98A8EC2758D1}"/>
              </a:ext>
            </a:extLst>
          </p:cNvPr>
          <p:cNvSpPr/>
          <p:nvPr/>
        </p:nvSpPr>
        <p:spPr>
          <a:xfrm>
            <a:off x="763404" y="3644987"/>
            <a:ext cx="6795202" cy="367323"/>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3AB973D1-BF4E-39B6-04B4-CF0C72F96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0101" y="3215991"/>
            <a:ext cx="1797616" cy="1797616"/>
          </a:xfrm>
          <a:prstGeom prst="rect">
            <a:avLst/>
          </a:prstGeom>
        </p:spPr>
      </p:pic>
      <p:sp>
        <p:nvSpPr>
          <p:cNvPr id="3" name="Rectangle: Diagonal Corners Rounded 2">
            <a:extLst>
              <a:ext uri="{FF2B5EF4-FFF2-40B4-BE49-F238E27FC236}">
                <a16:creationId xmlns:a16="http://schemas.microsoft.com/office/drawing/2014/main" id="{C4FA9394-87DF-18C4-0586-8A1992F3B56F}"/>
              </a:ext>
            </a:extLst>
          </p:cNvPr>
          <p:cNvSpPr/>
          <p:nvPr/>
        </p:nvSpPr>
        <p:spPr>
          <a:xfrm>
            <a:off x="763404" y="4916930"/>
            <a:ext cx="6795202" cy="420736"/>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7" name="Rectangle: Diagonal Corners Rounded 6">
            <a:extLst>
              <a:ext uri="{FF2B5EF4-FFF2-40B4-BE49-F238E27FC236}">
                <a16:creationId xmlns:a16="http://schemas.microsoft.com/office/drawing/2014/main" id="{ABB8E357-E281-7C1C-769C-F701620E3010}"/>
              </a:ext>
            </a:extLst>
          </p:cNvPr>
          <p:cNvSpPr/>
          <p:nvPr/>
        </p:nvSpPr>
        <p:spPr>
          <a:xfrm>
            <a:off x="763404" y="4280958"/>
            <a:ext cx="6795202" cy="367323"/>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153806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497B5D-62CF-F805-C806-2618F69B565E}"/>
              </a:ext>
            </a:extLst>
          </p:cNvPr>
          <p:cNvSpPr>
            <a:spLocks noGrp="1"/>
          </p:cNvSpPr>
          <p:nvPr>
            <p:ph type="subTitle" idx="1"/>
          </p:nvPr>
        </p:nvSpPr>
        <p:spPr>
          <a:xfrm>
            <a:off x="945802" y="168398"/>
            <a:ext cx="9162870" cy="799297"/>
          </a:xfrm>
        </p:spPr>
        <p:txBody>
          <a:bodyPr/>
          <a:lstStyle/>
          <a:p>
            <a:r>
              <a:rPr lang="en-CA"/>
              <a:t>Related Life Saving Rules</a:t>
            </a:r>
          </a:p>
        </p:txBody>
      </p:sp>
      <p:pic>
        <p:nvPicPr>
          <p:cNvPr id="5" name="Picture 4">
            <a:extLst>
              <a:ext uri="{FF2B5EF4-FFF2-40B4-BE49-F238E27FC236}">
                <a16:creationId xmlns:a16="http://schemas.microsoft.com/office/drawing/2014/main" id="{40871DAA-6058-51C7-C4FF-0C69DECEC74B}"/>
              </a:ext>
            </a:extLst>
          </p:cNvPr>
          <p:cNvPicPr>
            <a:picLocks noChangeAspect="1"/>
          </p:cNvPicPr>
          <p:nvPr/>
        </p:nvPicPr>
        <p:blipFill>
          <a:blip r:embed="rId2"/>
          <a:srcRect b="29861"/>
          <a:stretch>
            <a:fillRect/>
          </a:stretch>
        </p:blipFill>
        <p:spPr>
          <a:xfrm>
            <a:off x="945802" y="2251261"/>
            <a:ext cx="1613782" cy="1804693"/>
          </a:xfrm>
          <a:prstGeom prst="rect">
            <a:avLst/>
          </a:prstGeom>
        </p:spPr>
      </p:pic>
      <p:pic>
        <p:nvPicPr>
          <p:cNvPr id="6" name="Picture 5">
            <a:extLst>
              <a:ext uri="{FF2B5EF4-FFF2-40B4-BE49-F238E27FC236}">
                <a16:creationId xmlns:a16="http://schemas.microsoft.com/office/drawing/2014/main" id="{7AE66D72-0717-E7CB-DA66-C919DD6A1FF4}"/>
              </a:ext>
            </a:extLst>
          </p:cNvPr>
          <p:cNvPicPr>
            <a:picLocks noChangeAspect="1"/>
          </p:cNvPicPr>
          <p:nvPr/>
        </p:nvPicPr>
        <p:blipFill>
          <a:blip r:embed="rId3"/>
          <a:srcRect b="29473"/>
          <a:stretch>
            <a:fillRect/>
          </a:stretch>
        </p:blipFill>
        <p:spPr>
          <a:xfrm>
            <a:off x="5461279" y="2251261"/>
            <a:ext cx="1613782" cy="1838549"/>
          </a:xfrm>
          <a:prstGeom prst="rect">
            <a:avLst/>
          </a:prstGeom>
        </p:spPr>
      </p:pic>
      <p:sp>
        <p:nvSpPr>
          <p:cNvPr id="8" name="TextBox 7">
            <a:extLst>
              <a:ext uri="{FF2B5EF4-FFF2-40B4-BE49-F238E27FC236}">
                <a16:creationId xmlns:a16="http://schemas.microsoft.com/office/drawing/2014/main" id="{15534B58-D4D0-8B84-70D8-410F7CEB8D70}"/>
              </a:ext>
            </a:extLst>
          </p:cNvPr>
          <p:cNvSpPr txBox="1"/>
          <p:nvPr/>
        </p:nvSpPr>
        <p:spPr>
          <a:xfrm>
            <a:off x="596993" y="4111085"/>
            <a:ext cx="2311400" cy="369332"/>
          </a:xfrm>
          <a:prstGeom prst="rect">
            <a:avLst/>
          </a:prstGeom>
          <a:noFill/>
        </p:spPr>
        <p:txBody>
          <a:bodyPr wrap="square" rtlCol="0">
            <a:spAutoFit/>
          </a:bodyPr>
          <a:lstStyle/>
          <a:p>
            <a:pPr algn="ctr"/>
            <a:r>
              <a:rPr lang="en-CA">
                <a:solidFill>
                  <a:srgbClr val="000000"/>
                </a:solidFill>
              </a:rPr>
              <a:t>FIT FOR DUTY</a:t>
            </a:r>
          </a:p>
        </p:txBody>
      </p:sp>
      <p:sp>
        <p:nvSpPr>
          <p:cNvPr id="10" name="TextBox 9">
            <a:extLst>
              <a:ext uri="{FF2B5EF4-FFF2-40B4-BE49-F238E27FC236}">
                <a16:creationId xmlns:a16="http://schemas.microsoft.com/office/drawing/2014/main" id="{0D321C05-C642-D3B8-A6B9-E380D8F95A90}"/>
              </a:ext>
            </a:extLst>
          </p:cNvPr>
          <p:cNvSpPr txBox="1"/>
          <p:nvPr/>
        </p:nvSpPr>
        <p:spPr>
          <a:xfrm>
            <a:off x="5166131" y="4111085"/>
            <a:ext cx="2311400" cy="646331"/>
          </a:xfrm>
          <a:prstGeom prst="rect">
            <a:avLst/>
          </a:prstGeom>
          <a:noFill/>
        </p:spPr>
        <p:txBody>
          <a:bodyPr wrap="square" rtlCol="0">
            <a:spAutoFit/>
          </a:bodyPr>
          <a:lstStyle/>
          <a:p>
            <a:pPr algn="ctr"/>
            <a:r>
              <a:rPr lang="en-CA">
                <a:solidFill>
                  <a:srgbClr val="000000"/>
                </a:solidFill>
              </a:rPr>
              <a:t>BYPASSING SAFETY CONTROLS</a:t>
            </a:r>
          </a:p>
        </p:txBody>
      </p:sp>
      <p:pic>
        <p:nvPicPr>
          <p:cNvPr id="3" name="Picture 2">
            <a:extLst>
              <a:ext uri="{FF2B5EF4-FFF2-40B4-BE49-F238E27FC236}">
                <a16:creationId xmlns:a16="http://schemas.microsoft.com/office/drawing/2014/main" id="{DDDE1680-F457-C006-EEC4-80E9AC98F3AE}"/>
              </a:ext>
            </a:extLst>
          </p:cNvPr>
          <p:cNvPicPr>
            <a:picLocks noChangeAspect="1"/>
          </p:cNvPicPr>
          <p:nvPr/>
        </p:nvPicPr>
        <p:blipFill>
          <a:blip r:embed="rId4"/>
          <a:srcRect b="30277"/>
          <a:stretch>
            <a:fillRect/>
          </a:stretch>
        </p:blipFill>
        <p:spPr>
          <a:xfrm>
            <a:off x="3126473" y="2251261"/>
            <a:ext cx="1690849" cy="1731279"/>
          </a:xfrm>
          <a:prstGeom prst="rect">
            <a:avLst/>
          </a:prstGeom>
        </p:spPr>
      </p:pic>
      <p:sp>
        <p:nvSpPr>
          <p:cNvPr id="12" name="TextBox 11">
            <a:extLst>
              <a:ext uri="{FF2B5EF4-FFF2-40B4-BE49-F238E27FC236}">
                <a16:creationId xmlns:a16="http://schemas.microsoft.com/office/drawing/2014/main" id="{3F80841B-E622-0946-44FC-66EC238769F9}"/>
              </a:ext>
            </a:extLst>
          </p:cNvPr>
          <p:cNvSpPr txBox="1"/>
          <p:nvPr/>
        </p:nvSpPr>
        <p:spPr>
          <a:xfrm>
            <a:off x="2869844" y="4111085"/>
            <a:ext cx="2311400" cy="369332"/>
          </a:xfrm>
          <a:prstGeom prst="rect">
            <a:avLst/>
          </a:prstGeom>
          <a:noFill/>
        </p:spPr>
        <p:txBody>
          <a:bodyPr wrap="square" rtlCol="0">
            <a:spAutoFit/>
          </a:bodyPr>
          <a:lstStyle/>
          <a:p>
            <a:pPr algn="ctr"/>
            <a:r>
              <a:rPr lang="en-CA">
                <a:solidFill>
                  <a:srgbClr val="000000"/>
                </a:solidFill>
              </a:rPr>
              <a:t>ENERGY ISOLATION</a:t>
            </a:r>
          </a:p>
        </p:txBody>
      </p:sp>
      <p:pic>
        <p:nvPicPr>
          <p:cNvPr id="4" name="Picture 3" descr="A white checklist with a checkmark, depicting completed tasks.&#10;&#10;AI-generated content may be incorrect.">
            <a:extLst>
              <a:ext uri="{FF2B5EF4-FFF2-40B4-BE49-F238E27FC236}">
                <a16:creationId xmlns:a16="http://schemas.microsoft.com/office/drawing/2014/main" id="{6E5F0B66-8906-28B3-79C5-0DD078433D8C}"/>
              </a:ext>
            </a:extLst>
          </p:cNvPr>
          <p:cNvPicPr>
            <a:picLocks noChangeAspect="1"/>
          </p:cNvPicPr>
          <p:nvPr/>
        </p:nvPicPr>
        <p:blipFill>
          <a:blip r:embed="rId5"/>
          <a:stretch>
            <a:fillRect/>
          </a:stretch>
        </p:blipFill>
        <p:spPr>
          <a:xfrm>
            <a:off x="9705209" y="2251261"/>
            <a:ext cx="1717870" cy="1787139"/>
          </a:xfrm>
          <a:prstGeom prst="rect">
            <a:avLst/>
          </a:prstGeom>
        </p:spPr>
      </p:pic>
      <p:sp>
        <p:nvSpPr>
          <p:cNvPr id="7" name="TextBox 8">
            <a:extLst>
              <a:ext uri="{FF2B5EF4-FFF2-40B4-BE49-F238E27FC236}">
                <a16:creationId xmlns:a16="http://schemas.microsoft.com/office/drawing/2014/main" id="{20559426-6A40-F1C4-5016-B656200206A5}"/>
              </a:ext>
            </a:extLst>
          </p:cNvPr>
          <p:cNvSpPr txBox="1"/>
          <p:nvPr/>
        </p:nvSpPr>
        <p:spPr>
          <a:xfrm>
            <a:off x="9408444" y="4111085"/>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dirty="0">
                <a:solidFill>
                  <a:srgbClr val="000000"/>
                </a:solidFill>
              </a:rPr>
              <a:t>WORK AUTHORIZATION</a:t>
            </a:r>
          </a:p>
        </p:txBody>
      </p:sp>
      <p:pic>
        <p:nvPicPr>
          <p:cNvPr id="9" name="Picture 4" descr="A close up of a sign&#10;&#10;Description automatically generated">
            <a:extLst>
              <a:ext uri="{FF2B5EF4-FFF2-40B4-BE49-F238E27FC236}">
                <a16:creationId xmlns:a16="http://schemas.microsoft.com/office/drawing/2014/main" id="{451C7CC1-C692-8262-BD7B-F5F6D61141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10869" y="2251261"/>
            <a:ext cx="1558532" cy="180814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1">
            <a:extLst>
              <a:ext uri="{FF2B5EF4-FFF2-40B4-BE49-F238E27FC236}">
                <a16:creationId xmlns:a16="http://schemas.microsoft.com/office/drawing/2014/main" id="{927BE768-703A-8669-0649-2F7C1910A04C}"/>
              </a:ext>
            </a:extLst>
          </p:cNvPr>
          <p:cNvSpPr txBox="1"/>
          <p:nvPr/>
        </p:nvSpPr>
        <p:spPr>
          <a:xfrm>
            <a:off x="7234435" y="4055954"/>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rgbClr val="FFFFFF"/>
                </a:solidFill>
                <a:latin typeface="Trebuchet MS"/>
              </a:defRPr>
            </a:lvl1pPr>
            <a:lvl2pPr marL="457200" algn="l" defTabSz="914400" rtl="0" eaLnBrk="1" latinLnBrk="0" hangingPunct="1">
              <a:defRPr sz="1800" kern="1200">
                <a:solidFill>
                  <a:srgbClr val="FFFFFF"/>
                </a:solidFill>
                <a:latin typeface="Trebuchet MS"/>
              </a:defRPr>
            </a:lvl2pPr>
            <a:lvl3pPr marL="914400" algn="l" defTabSz="914400" rtl="0" eaLnBrk="1" latinLnBrk="0" hangingPunct="1">
              <a:defRPr sz="1800" kern="1200">
                <a:solidFill>
                  <a:srgbClr val="FFFFFF"/>
                </a:solidFill>
                <a:latin typeface="Trebuchet MS"/>
              </a:defRPr>
            </a:lvl3pPr>
            <a:lvl4pPr marL="1371600" algn="l" defTabSz="914400" rtl="0" eaLnBrk="1" latinLnBrk="0" hangingPunct="1">
              <a:defRPr sz="1800" kern="1200">
                <a:solidFill>
                  <a:srgbClr val="FFFFFF"/>
                </a:solidFill>
                <a:latin typeface="Trebuchet MS"/>
              </a:defRPr>
            </a:lvl4pPr>
            <a:lvl5pPr marL="1828800" algn="l" defTabSz="914400" rtl="0" eaLnBrk="1" latinLnBrk="0" hangingPunct="1">
              <a:defRPr sz="1800" kern="1200">
                <a:solidFill>
                  <a:srgbClr val="FFFFFF"/>
                </a:solidFill>
                <a:latin typeface="Trebuchet MS"/>
              </a:defRPr>
            </a:lvl5pPr>
            <a:lvl6pPr marL="2286000" algn="l" defTabSz="914400" rtl="0" eaLnBrk="1" latinLnBrk="0" hangingPunct="1">
              <a:defRPr sz="1800" kern="1200">
                <a:solidFill>
                  <a:srgbClr val="FFFFFF"/>
                </a:solidFill>
                <a:latin typeface="Trebuchet MS"/>
              </a:defRPr>
            </a:lvl6pPr>
            <a:lvl7pPr marL="2743200" algn="l" defTabSz="914400" rtl="0" eaLnBrk="1" latinLnBrk="0" hangingPunct="1">
              <a:defRPr sz="1800" kern="1200">
                <a:solidFill>
                  <a:srgbClr val="FFFFFF"/>
                </a:solidFill>
                <a:latin typeface="Trebuchet MS"/>
              </a:defRPr>
            </a:lvl7pPr>
            <a:lvl8pPr marL="3200400" algn="l" defTabSz="914400" rtl="0" eaLnBrk="1" latinLnBrk="0" hangingPunct="1">
              <a:defRPr sz="1800" kern="1200">
                <a:solidFill>
                  <a:srgbClr val="FFFFFF"/>
                </a:solidFill>
                <a:latin typeface="Trebuchet MS"/>
              </a:defRPr>
            </a:lvl8pPr>
            <a:lvl9pPr marL="3657600" algn="l" defTabSz="914400" rtl="0" eaLnBrk="1" latinLnBrk="0" hangingPunct="1">
              <a:defRPr sz="1800" kern="1200">
                <a:solidFill>
                  <a:srgbClr val="FFFFFF"/>
                </a:solidFill>
                <a:latin typeface="Trebuchet MS"/>
              </a:defRPr>
            </a:lvl9pPr>
          </a:lstStyle>
          <a:p>
            <a:pPr algn="ctr"/>
            <a:r>
              <a:rPr lang="en-US" dirty="0">
                <a:solidFill>
                  <a:srgbClr val="000000"/>
                </a:solidFill>
              </a:rPr>
              <a:t>S</a:t>
            </a:r>
            <a:r>
              <a:rPr lang="en-CA" dirty="0">
                <a:solidFill>
                  <a:srgbClr val="000000"/>
                </a:solidFill>
              </a:rPr>
              <a:t>AFE MECHANICAL LIFTING</a:t>
            </a:r>
          </a:p>
        </p:txBody>
      </p:sp>
    </p:spTree>
    <p:extLst>
      <p:ext uri="{BB962C8B-B14F-4D97-AF65-F5344CB8AC3E}">
        <p14:creationId xmlns:p14="http://schemas.microsoft.com/office/powerpoint/2010/main" val="75958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86567-E213-F9BF-0AEF-3D52B428C957}"/>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1BD3AFA9-8211-1DB1-D761-350BCD8308E4}"/>
              </a:ext>
            </a:extLst>
          </p:cNvPr>
          <p:cNvSpPr>
            <a:spLocks noGrp="1"/>
          </p:cNvSpPr>
          <p:nvPr>
            <p:ph type="subTitle" idx="1"/>
          </p:nvPr>
        </p:nvSpPr>
        <p:spPr/>
        <p:txBody>
          <a:bodyPr/>
          <a:lstStyle/>
          <a:p>
            <a:r>
              <a:rPr lang="en-CA"/>
              <a:t>Line of Fire Scenarios</a:t>
            </a:r>
          </a:p>
        </p:txBody>
      </p:sp>
      <p:sp>
        <p:nvSpPr>
          <p:cNvPr id="5" name="TextBox 4">
            <a:extLst>
              <a:ext uri="{FF2B5EF4-FFF2-40B4-BE49-F238E27FC236}">
                <a16:creationId xmlns:a16="http://schemas.microsoft.com/office/drawing/2014/main" id="{675F1A31-9F83-7E64-6186-D6228A1985B9}"/>
              </a:ext>
            </a:extLst>
          </p:cNvPr>
          <p:cNvSpPr txBox="1"/>
          <p:nvPr/>
        </p:nvSpPr>
        <p:spPr>
          <a:xfrm>
            <a:off x="1509678" y="2266294"/>
            <a:ext cx="7959976" cy="707886"/>
          </a:xfrm>
          <a:prstGeom prst="rect">
            <a:avLst/>
          </a:prstGeom>
          <a:noFill/>
        </p:spPr>
        <p:txBody>
          <a:bodyPr wrap="square" rtlCol="0">
            <a:spAutoFit/>
          </a:bodyPr>
          <a:lstStyle/>
          <a:p>
            <a:r>
              <a:rPr lang="en-CA" sz="4000" b="1">
                <a:solidFill>
                  <a:srgbClr val="005C9B"/>
                </a:solidFill>
                <a:latin typeface="Verdana" panose="020B0604030504040204" pitchFamily="34" charset="0"/>
                <a:ea typeface="Verdana" panose="020B0604030504040204" pitchFamily="34" charset="0"/>
              </a:rPr>
              <a:t>Potential Consequences</a:t>
            </a:r>
          </a:p>
        </p:txBody>
      </p:sp>
      <p:sp>
        <p:nvSpPr>
          <p:cNvPr id="7" name="Text Placeholder 3">
            <a:extLst>
              <a:ext uri="{FF2B5EF4-FFF2-40B4-BE49-F238E27FC236}">
                <a16:creationId xmlns:a16="http://schemas.microsoft.com/office/drawing/2014/main" id="{CF05C10E-732E-DB38-ED29-4A1AA43FC1B1}"/>
              </a:ext>
            </a:extLst>
          </p:cNvPr>
          <p:cNvSpPr txBox="1">
            <a:spLocks/>
          </p:cNvSpPr>
          <p:nvPr/>
        </p:nvSpPr>
        <p:spPr>
          <a:xfrm>
            <a:off x="1777752" y="5237588"/>
            <a:ext cx="10368598" cy="2089103"/>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a:p>
        </p:txBody>
      </p:sp>
      <p:graphicFrame>
        <p:nvGraphicFramePr>
          <p:cNvPr id="3" name="Table 2">
            <a:extLst>
              <a:ext uri="{FF2B5EF4-FFF2-40B4-BE49-F238E27FC236}">
                <a16:creationId xmlns:a16="http://schemas.microsoft.com/office/drawing/2014/main" id="{E8E5E1C8-8299-AD7F-842A-7B676616D373}"/>
              </a:ext>
            </a:extLst>
          </p:cNvPr>
          <p:cNvGraphicFramePr>
            <a:graphicFrameLocks noGrp="1"/>
          </p:cNvGraphicFramePr>
          <p:nvPr>
            <p:extLst>
              <p:ext uri="{D42A27DB-BD31-4B8C-83A1-F6EECF244321}">
                <p14:modId xmlns:p14="http://schemas.microsoft.com/office/powerpoint/2010/main" val="1839600402"/>
              </p:ext>
            </p:extLst>
          </p:nvPr>
        </p:nvGraphicFramePr>
        <p:xfrm>
          <a:off x="808587" y="1060758"/>
          <a:ext cx="10314647" cy="4328160"/>
        </p:xfrm>
        <a:graphic>
          <a:graphicData uri="http://schemas.openxmlformats.org/drawingml/2006/table">
            <a:tbl>
              <a:tblPr firstRow="1" bandRow="1">
                <a:tableStyleId>{5C22544A-7EE6-4342-B048-85BDC9FD1C3A}</a:tableStyleId>
              </a:tblPr>
              <a:tblGrid>
                <a:gridCol w="5159849">
                  <a:extLst>
                    <a:ext uri="{9D8B030D-6E8A-4147-A177-3AD203B41FA5}">
                      <a16:colId xmlns:a16="http://schemas.microsoft.com/office/drawing/2014/main" val="1960922119"/>
                    </a:ext>
                  </a:extLst>
                </a:gridCol>
                <a:gridCol w="5154798">
                  <a:extLst>
                    <a:ext uri="{9D8B030D-6E8A-4147-A177-3AD203B41FA5}">
                      <a16:colId xmlns:a16="http://schemas.microsoft.com/office/drawing/2014/main" val="3980881855"/>
                    </a:ext>
                  </a:extLst>
                </a:gridCol>
              </a:tblGrid>
              <a:tr h="429030">
                <a:tc>
                  <a:txBody>
                    <a:bodyPr/>
                    <a:lstStyle/>
                    <a:p>
                      <a:r>
                        <a:rPr lang="en-US" sz="2400">
                          <a:latin typeface="+mj-lt"/>
                        </a:rPr>
                        <a:t>People may be exposed when:</a:t>
                      </a:r>
                      <a:endParaRPr lang="en-CA" sz="2400">
                        <a:latin typeface="+mj-lt"/>
                      </a:endParaRPr>
                    </a:p>
                  </a:txBody>
                  <a:tcPr/>
                </a:tc>
                <a:tc>
                  <a:txBody>
                    <a:bodyPr/>
                    <a:lstStyle/>
                    <a:p>
                      <a:r>
                        <a:rPr lang="en-CA" sz="2400">
                          <a:latin typeface="+mj-lt"/>
                        </a:rPr>
                        <a:t>Potential Consequences</a:t>
                      </a:r>
                    </a:p>
                  </a:txBody>
                  <a:tcPr/>
                </a:tc>
                <a:extLst>
                  <a:ext uri="{0D108BD9-81ED-4DB2-BD59-A6C34878D82A}">
                    <a16:rowId xmlns:a16="http://schemas.microsoft.com/office/drawing/2014/main" val="1389292788"/>
                  </a:ext>
                </a:extLst>
              </a:tr>
              <a:tr h="2650450">
                <a:tc>
                  <a:txBody>
                    <a:bodyPr/>
                    <a:lstStyle/>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Standing in the snap-back zone</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Adjusting or disconnecting pressurized systems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Releasing restraints or locking mechanisms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Working beneath suspended loads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Performing maintenance without full energy isolation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Ask:</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“If this energy is released, where will it travel—and am I standing there?”</a:t>
                      </a:r>
                    </a:p>
                  </a:txBody>
                  <a:tcPr/>
                </a:tc>
                <a:tc>
                  <a:txBody>
                    <a:bodyPr/>
                    <a:lstStyle/>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Struck-by or caught-between injuries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Amputations or crush injuries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Eye and facial trauma</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Fatal blunt force injuries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Equipment damage and secondary incidents</a:t>
                      </a:r>
                    </a:p>
                  </a:txBody>
                  <a:tcPr/>
                </a:tc>
                <a:extLst>
                  <a:ext uri="{0D108BD9-81ED-4DB2-BD59-A6C34878D82A}">
                    <a16:rowId xmlns:a16="http://schemas.microsoft.com/office/drawing/2014/main" val="1327000487"/>
                  </a:ext>
                </a:extLst>
              </a:tr>
            </a:tbl>
          </a:graphicData>
        </a:graphic>
      </p:graphicFrame>
    </p:spTree>
    <p:extLst>
      <p:ext uri="{BB962C8B-B14F-4D97-AF65-F5344CB8AC3E}">
        <p14:creationId xmlns:p14="http://schemas.microsoft.com/office/powerpoint/2010/main" val="4065953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4BEB-38C5-BFD5-B38C-D95163036B2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90AAC4D-F1DE-A7AF-5783-C79C6CC61855}"/>
              </a:ext>
            </a:extLst>
          </p:cNvPr>
          <p:cNvSpPr>
            <a:spLocks noGrp="1"/>
          </p:cNvSpPr>
          <p:nvPr>
            <p:ph type="subTitle" idx="1"/>
          </p:nvPr>
        </p:nvSpPr>
        <p:spPr>
          <a:xfrm>
            <a:off x="840912" y="300933"/>
            <a:ext cx="10619941" cy="799297"/>
          </a:xfrm>
        </p:spPr>
        <p:txBody>
          <a:bodyPr/>
          <a:lstStyle/>
          <a:p>
            <a:r>
              <a:rPr lang="en-CA" sz="3200"/>
              <a:t>Required Controls (Hierarchy of Controls)</a:t>
            </a:r>
          </a:p>
        </p:txBody>
      </p:sp>
      <p:sp>
        <p:nvSpPr>
          <p:cNvPr id="4" name="Text Placeholder 3">
            <a:extLst>
              <a:ext uri="{FF2B5EF4-FFF2-40B4-BE49-F238E27FC236}">
                <a16:creationId xmlns:a16="http://schemas.microsoft.com/office/drawing/2014/main" id="{1C12E269-905D-3DE5-6898-2A1A739A2B1E}"/>
              </a:ext>
            </a:extLst>
          </p:cNvPr>
          <p:cNvSpPr>
            <a:spLocks noGrp="1"/>
          </p:cNvSpPr>
          <p:nvPr>
            <p:ph type="body" sz="quarter" idx="15"/>
          </p:nvPr>
        </p:nvSpPr>
        <p:spPr>
          <a:xfrm>
            <a:off x="840912" y="1187032"/>
            <a:ext cx="7823816" cy="4394736"/>
          </a:xfrm>
        </p:spPr>
        <p:txBody>
          <a:bodyPr/>
          <a:lstStyle/>
          <a:p>
            <a:pPr marL="0" indent="0">
              <a:buNone/>
            </a:pPr>
            <a:r>
              <a:rPr lang="en-US" b="1"/>
              <a:t>Elimination &amp; Engineering Controls</a:t>
            </a:r>
          </a:p>
          <a:p>
            <a:r>
              <a:rPr lang="en-US"/>
              <a:t>Design systems to minimize stored energy</a:t>
            </a:r>
          </a:p>
          <a:p>
            <a:r>
              <a:rPr lang="en-US"/>
              <a:t>Use energy-dampening devices or guards</a:t>
            </a:r>
          </a:p>
          <a:p>
            <a:r>
              <a:rPr lang="en-US"/>
              <a:t>Install pressure relief valves and locking devices</a:t>
            </a:r>
          </a:p>
          <a:p>
            <a:r>
              <a:rPr lang="en-US"/>
              <a:t>Use remote tensioning or release mechanisms where possible</a:t>
            </a:r>
          </a:p>
        </p:txBody>
      </p:sp>
      <p:pic>
        <p:nvPicPr>
          <p:cNvPr id="3" name="Picture 2" descr="A diagram of a pyramid&#10;&#10;AI-generated content may be incorrect.">
            <a:extLst>
              <a:ext uri="{FF2B5EF4-FFF2-40B4-BE49-F238E27FC236}">
                <a16:creationId xmlns:a16="http://schemas.microsoft.com/office/drawing/2014/main" id="{1AE6448D-A66D-838F-770C-A0D718D81244}"/>
              </a:ext>
            </a:extLst>
          </p:cNvPr>
          <p:cNvPicPr>
            <a:picLocks noChangeAspect="1"/>
          </p:cNvPicPr>
          <p:nvPr/>
        </p:nvPicPr>
        <p:blipFill>
          <a:blip r:embed="rId2"/>
          <a:srcRect t="7627"/>
          <a:stretch>
            <a:fillRect/>
          </a:stretch>
        </p:blipFill>
        <p:spPr>
          <a:xfrm>
            <a:off x="8857995" y="1265971"/>
            <a:ext cx="3216411" cy="3488672"/>
          </a:xfrm>
          <a:prstGeom prst="rect">
            <a:avLst/>
          </a:prstGeom>
        </p:spPr>
      </p:pic>
    </p:spTree>
    <p:extLst>
      <p:ext uri="{BB962C8B-B14F-4D97-AF65-F5344CB8AC3E}">
        <p14:creationId xmlns:p14="http://schemas.microsoft.com/office/powerpoint/2010/main" val="36566990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PROJECT_OPEN" val="0"/>
  <p:tag name="ARTICULATE_SLIDE_COUNT" val="6"/>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e7b71af-3b39-4211-bbc7-25ff657f4f16">
      <Terms xmlns="http://schemas.microsoft.com/office/infopath/2007/PartnerControls"/>
    </lcf76f155ced4ddcb4097134ff3c332f>
    <TaxCatchAll xmlns="4053ab9e-d8d3-4337-a2f9-a3742efbd31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E360E7E922B5248A2B1E1FB888F982B" ma:contentTypeVersion="11" ma:contentTypeDescription="Create a new document." ma:contentTypeScope="" ma:versionID="9231d61ed220f3b146b69b9a22d80eeb">
  <xsd:schema xmlns:xsd="http://www.w3.org/2001/XMLSchema" xmlns:xs="http://www.w3.org/2001/XMLSchema" xmlns:p="http://schemas.microsoft.com/office/2006/metadata/properties" xmlns:ns2="5e7b71af-3b39-4211-bbc7-25ff657f4f16" xmlns:ns3="4053ab9e-d8d3-4337-a2f9-a3742efbd312" targetNamespace="http://schemas.microsoft.com/office/2006/metadata/properties" ma:root="true" ma:fieldsID="c4415c68b170b103e5c31a4f7f5ff8a7" ns2:_="" ns3:_="">
    <xsd:import namespace="5e7b71af-3b39-4211-bbc7-25ff657f4f16"/>
    <xsd:import namespace="4053ab9e-d8d3-4337-a2f9-a3742efbd31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7b71af-3b39-4211-bbc7-25ff657f4f16"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d13e9677-5dd7-42cb-8846-6328edf4876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53ab9e-d8d3-4337-a2f9-a3742efbd31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22863542-ffd6-4a5d-a6f9-7b9ef3fcb08a}" ma:internalName="TaxCatchAll" ma:showField="CatchAllData" ma:web="4053ab9e-d8d3-4337-a2f9-a3742efbd3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0FC65B-49C5-4AB4-B8C3-5478A8FC6BC9}">
  <ds:schemaRefs>
    <ds:schemaRef ds:uri="http://schemas.microsoft.com/sharepoint/v3/contenttype/forms"/>
  </ds:schemaRefs>
</ds:datastoreItem>
</file>

<file path=customXml/itemProps2.xml><?xml version="1.0" encoding="utf-8"?>
<ds:datastoreItem xmlns:ds="http://schemas.openxmlformats.org/officeDocument/2006/customXml" ds:itemID="{D9805710-66AB-47E5-80EB-C0E0A5EFB5B9}">
  <ds:schemaRefs>
    <ds:schemaRef ds:uri="4053ab9e-d8d3-4337-a2f9-a3742efbd312"/>
    <ds:schemaRef ds:uri="http://schemas.microsoft.com/office/2006/documentManagement/types"/>
    <ds:schemaRef ds:uri="http://www.w3.org/XML/1998/namespace"/>
    <ds:schemaRef ds:uri="http://purl.org/dc/dcmitype/"/>
    <ds:schemaRef ds:uri="5e7b71af-3b39-4211-bbc7-25ff657f4f16"/>
    <ds:schemaRef ds:uri="http://purl.org/dc/terms/"/>
    <ds:schemaRef ds:uri="http://purl.org/dc/elements/1.1/"/>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E9A8DC55-1904-4D91-A4EA-9B0E682204FE}">
  <ds:schemaRefs>
    <ds:schemaRef ds:uri="4053ab9e-d8d3-4337-a2f9-a3742efbd312"/>
    <ds:schemaRef ds:uri="5e7b71af-3b39-4211-bbc7-25ff657f4f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TotalTime>
  <Words>1536</Words>
  <Application>Microsoft Office PowerPoint</Application>
  <PresentationFormat>Widescreen</PresentationFormat>
  <Paragraphs>200</Paragraphs>
  <Slides>18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1</cp:revision>
  <dcterms:created xsi:type="dcterms:W3CDTF">2025-01-06T22:59:05Z</dcterms:created>
  <dcterms:modified xsi:type="dcterms:W3CDTF">2026-03-24T19:32:22Z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0x010100BE360E7E922B5248A2B1E1FB888F982B</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