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1"/>
  </p:notesMasterIdLst>
  <p:handoutMasterIdLst>
    <p:handoutMasterId r:id="rId22"/>
  </p:handoutMasterIdLst>
  <p:sldIdLst>
    <p:sldId id="269" r:id="rId5"/>
    <p:sldId id="290" r:id="rId6"/>
    <p:sldId id="291" r:id="rId7"/>
    <p:sldId id="293" r:id="rId8"/>
    <p:sldId id="256" r:id="rId9"/>
    <p:sldId id="257" r:id="rId10"/>
    <p:sldId id="258" r:id="rId11"/>
    <p:sldId id="294" r:id="rId12"/>
    <p:sldId id="292" r:id="rId13"/>
    <p:sldId id="295" r:id="rId14"/>
    <p:sldId id="296" r:id="rId15"/>
    <p:sldId id="286" r:id="rId16"/>
    <p:sldId id="287" r:id="rId17"/>
    <p:sldId id="288" r:id="rId18"/>
    <p:sldId id="289" r:id="rId19"/>
    <p:sldId id="309" r:id="rId20"/>
  </p:sldIdLst>
  <p:sldSz cx="12192000" cy="6858000"/>
  <p:notesSz cx="6858000" cy="9144000"/>
  <p:custDataLst>
    <p:tags r:id="rId2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1820"/>
    <a:srgbClr val="005C9B"/>
    <a:srgbClr val="FFB81C"/>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2ACB86-30A5-48C2-9C48-12B33CA2EEC2}" v="3" dt="2026-03-24T19:40:32.06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5" d="100"/>
          <a:sy n="115" d="100"/>
        </p:scale>
        <p:origin x="70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bbey Adeogun" userId="69f714ad-ea07-4ede-a590-b650ee343590" providerId="ADAL" clId="{F077BC18-4AD4-4704-A46B-F831DABCC749}"/>
    <pc:docChg chg="undo redo custSel addSld delSld modSld sldOrd">
      <pc:chgData name="Abbey Adeogun" userId="69f714ad-ea07-4ede-a590-b650ee343590" providerId="ADAL" clId="{F077BC18-4AD4-4704-A46B-F831DABCC749}" dt="2026-03-04T16:43:07.801" v="884" actId="20577"/>
      <pc:docMkLst>
        <pc:docMk/>
      </pc:docMkLst>
      <pc:sldChg chg="addSp delSp modSp mod">
        <pc:chgData name="Abbey Adeogun" userId="69f714ad-ea07-4ede-a590-b650ee343590" providerId="ADAL" clId="{F077BC18-4AD4-4704-A46B-F831DABCC749}" dt="2026-03-04T16:33:15.198" v="808" actId="1076"/>
        <pc:sldMkLst>
          <pc:docMk/>
          <pc:sldMk cId="3310504824" sldId="257"/>
        </pc:sldMkLst>
        <pc:spChg chg="add mod">
          <ac:chgData name="Abbey Adeogun" userId="69f714ad-ea07-4ede-a590-b650ee343590" providerId="ADAL" clId="{F077BC18-4AD4-4704-A46B-F831DABCC749}" dt="2026-03-04T16:33:15.198" v="808" actId="1076"/>
          <ac:spMkLst>
            <pc:docMk/>
            <pc:sldMk cId="3310504824" sldId="257"/>
            <ac:spMk id="8" creationId="{031A7824-CD65-1D97-B0DF-229CA438D5A5}"/>
          </ac:spMkLst>
        </pc:spChg>
      </pc:sldChg>
      <pc:sldChg chg="addSp delSp modSp mod">
        <pc:chgData name="Abbey Adeogun" userId="69f714ad-ea07-4ede-a590-b650ee343590" providerId="ADAL" clId="{F077BC18-4AD4-4704-A46B-F831DABCC749}" dt="2026-03-04T16:35:31.514" v="821" actId="1076"/>
        <pc:sldMkLst>
          <pc:docMk/>
          <pc:sldMk cId="1216585073" sldId="258"/>
        </pc:sldMkLst>
        <pc:spChg chg="add mod">
          <ac:chgData name="Abbey Adeogun" userId="69f714ad-ea07-4ede-a590-b650ee343590" providerId="ADAL" clId="{F077BC18-4AD4-4704-A46B-F831DABCC749}" dt="2026-03-04T16:35:26.916" v="820" actId="1076"/>
          <ac:spMkLst>
            <pc:docMk/>
            <pc:sldMk cId="1216585073" sldId="258"/>
            <ac:spMk id="9" creationId="{B6F0B570-B3B6-4BAF-93AC-3876DA3F9FB1}"/>
          </ac:spMkLst>
        </pc:spChg>
        <pc:spChg chg="add mod">
          <ac:chgData name="Abbey Adeogun" userId="69f714ad-ea07-4ede-a590-b650ee343590" providerId="ADAL" clId="{F077BC18-4AD4-4704-A46B-F831DABCC749}" dt="2026-03-04T16:35:31.514" v="821" actId="1076"/>
          <ac:spMkLst>
            <pc:docMk/>
            <pc:sldMk cId="1216585073" sldId="258"/>
            <ac:spMk id="14" creationId="{DB8257ED-C9BF-8F1C-900C-CE184E7F9CDE}"/>
          </ac:spMkLst>
        </pc:spChg>
        <pc:picChg chg="add mod">
          <ac:chgData name="Abbey Adeogun" userId="69f714ad-ea07-4ede-a590-b650ee343590" providerId="ADAL" clId="{F077BC18-4AD4-4704-A46B-F831DABCC749}" dt="2026-03-04T16:35:09.954" v="817" actId="1076"/>
          <ac:picMkLst>
            <pc:docMk/>
            <pc:sldMk cId="1216585073" sldId="258"/>
            <ac:picMk id="7" creationId="{48AC331B-A6A4-12AF-7E9E-DE278DDAE64C}"/>
          </ac:picMkLst>
        </pc:picChg>
        <pc:picChg chg="add mod">
          <ac:chgData name="Abbey Adeogun" userId="69f714ad-ea07-4ede-a590-b650ee343590" providerId="ADAL" clId="{F077BC18-4AD4-4704-A46B-F831DABCC749}" dt="2026-03-04T16:35:18.164" v="819" actId="1076"/>
          <ac:picMkLst>
            <pc:docMk/>
            <pc:sldMk cId="1216585073" sldId="258"/>
            <ac:picMk id="13" creationId="{29E4B8E8-E0E4-9E02-242C-8ABD367AC777}"/>
          </ac:picMkLst>
        </pc:picChg>
      </pc:sldChg>
      <pc:sldChg chg="modSp add mod">
        <pc:chgData name="Abbey Adeogun" userId="69f714ad-ea07-4ede-a590-b650ee343590" providerId="ADAL" clId="{F077BC18-4AD4-4704-A46B-F831DABCC749}" dt="2026-03-04T16:27:10.515" v="798"/>
        <pc:sldMkLst>
          <pc:docMk/>
          <pc:sldMk cId="665212300" sldId="289"/>
        </pc:sldMkLst>
        <pc:graphicFrameChg chg="mod modGraphic">
          <ac:chgData name="Abbey Adeogun" userId="69f714ad-ea07-4ede-a590-b650ee343590" providerId="ADAL" clId="{F077BC18-4AD4-4704-A46B-F831DABCC749}" dt="2026-03-04T16:27:10.515" v="798"/>
          <ac:graphicFrameMkLst>
            <pc:docMk/>
            <pc:sldMk cId="665212300" sldId="289"/>
            <ac:graphicFrameMk id="3" creationId="{3AC94A87-4824-A90A-1F20-9428C172C741}"/>
          </ac:graphicFrameMkLst>
        </pc:graphicFrameChg>
      </pc:sldChg>
      <pc:sldChg chg="addSp modSp add mod ord">
        <pc:chgData name="Abbey Adeogun" userId="69f714ad-ea07-4ede-a590-b650ee343590" providerId="ADAL" clId="{F077BC18-4AD4-4704-A46B-F831DABCC749}" dt="2026-03-04T16:43:07.801" v="884" actId="20577"/>
        <pc:sldMkLst>
          <pc:docMk/>
          <pc:sldMk cId="3656699041" sldId="295"/>
        </pc:sldMkLst>
        <pc:spChg chg="add mod">
          <ac:chgData name="Abbey Adeogun" userId="69f714ad-ea07-4ede-a590-b650ee343590" providerId="ADAL" clId="{F077BC18-4AD4-4704-A46B-F831DABCC749}" dt="2026-03-04T16:43:07.801" v="884" actId="20577"/>
          <ac:spMkLst>
            <pc:docMk/>
            <pc:sldMk cId="3656699041" sldId="295"/>
            <ac:spMk id="3" creationId="{AF468BAB-81A4-1EA5-1A81-6450FA64E1C0}"/>
          </ac:spMkLst>
        </pc:spChg>
        <pc:spChg chg="mod">
          <ac:chgData name="Abbey Adeogun" userId="69f714ad-ea07-4ede-a590-b650ee343590" providerId="ADAL" clId="{F077BC18-4AD4-4704-A46B-F831DABCC749}" dt="2026-03-04T16:40:58.596" v="822" actId="404"/>
          <ac:spMkLst>
            <pc:docMk/>
            <pc:sldMk cId="3656699041" sldId="295"/>
            <ac:spMk id="4" creationId="{1C12E269-905D-3DE5-6898-2A1A739A2B1E}"/>
          </ac:spMkLst>
        </pc:spChg>
      </pc:sldChg>
    </pc:docChg>
  </pc:docChgLst>
  <pc:docChgLst>
    <pc:chgData name="Rahaf Hakimeh" userId="5d407a7e-ca8b-4097-9884-0184707c77e2" providerId="ADAL" clId="{B2E2206C-98C1-42BC-A0E7-D15ABD6CD87C}"/>
    <pc:docChg chg="modSld">
      <pc:chgData name="Rahaf Hakimeh" userId="5d407a7e-ca8b-4097-9884-0184707c77e2" providerId="ADAL" clId="{B2E2206C-98C1-42BC-A0E7-D15ABD6CD87C}" dt="2026-03-24T19:40:38.808" v="7" actId="14734"/>
      <pc:docMkLst>
        <pc:docMk/>
      </pc:docMkLst>
      <pc:sldChg chg="modSp mod">
        <pc:chgData name="Rahaf Hakimeh" userId="5d407a7e-ca8b-4097-9884-0184707c77e2" providerId="ADAL" clId="{B2E2206C-98C1-42BC-A0E7-D15ABD6CD87C}" dt="2026-03-24T19:40:01.042" v="0" actId="14100"/>
        <pc:sldMkLst>
          <pc:docMk/>
          <pc:sldMk cId="3310504824" sldId="257"/>
        </pc:sldMkLst>
        <pc:spChg chg="mod">
          <ac:chgData name="Rahaf Hakimeh" userId="5d407a7e-ca8b-4097-9884-0184707c77e2" providerId="ADAL" clId="{B2E2206C-98C1-42BC-A0E7-D15ABD6CD87C}" dt="2026-03-24T19:40:01.042" v="0" actId="14100"/>
          <ac:spMkLst>
            <pc:docMk/>
            <pc:sldMk cId="3310504824" sldId="257"/>
            <ac:spMk id="8" creationId="{031A7824-CD65-1D97-B0DF-229CA438D5A5}"/>
          </ac:spMkLst>
        </pc:spChg>
      </pc:sldChg>
      <pc:sldChg chg="modSp mod">
        <pc:chgData name="Rahaf Hakimeh" userId="5d407a7e-ca8b-4097-9884-0184707c77e2" providerId="ADAL" clId="{B2E2206C-98C1-42BC-A0E7-D15ABD6CD87C}" dt="2026-03-24T19:40:18.731" v="2" actId="13926"/>
        <pc:sldMkLst>
          <pc:docMk/>
          <pc:sldMk cId="3279128162" sldId="287"/>
        </pc:sldMkLst>
        <pc:spChg chg="mod">
          <ac:chgData name="Rahaf Hakimeh" userId="5d407a7e-ca8b-4097-9884-0184707c77e2" providerId="ADAL" clId="{B2E2206C-98C1-42BC-A0E7-D15ABD6CD87C}" dt="2026-03-24T19:40:18.731" v="2" actId="13926"/>
          <ac:spMkLst>
            <pc:docMk/>
            <pc:sldMk cId="3279128162" sldId="287"/>
            <ac:spMk id="4" creationId="{0A6769A2-A71E-8D69-37EC-A95F9516A6C2}"/>
          </ac:spMkLst>
        </pc:spChg>
      </pc:sldChg>
      <pc:sldChg chg="modSp mod">
        <pc:chgData name="Rahaf Hakimeh" userId="5d407a7e-ca8b-4097-9884-0184707c77e2" providerId="ADAL" clId="{B2E2206C-98C1-42BC-A0E7-D15ABD6CD87C}" dt="2026-03-24T19:40:27.659" v="4" actId="13926"/>
        <pc:sldMkLst>
          <pc:docMk/>
          <pc:sldMk cId="1257660515" sldId="288"/>
        </pc:sldMkLst>
        <pc:spChg chg="mod">
          <ac:chgData name="Rahaf Hakimeh" userId="5d407a7e-ca8b-4097-9884-0184707c77e2" providerId="ADAL" clId="{B2E2206C-98C1-42BC-A0E7-D15ABD6CD87C}" dt="2026-03-24T19:40:27.659" v="4" actId="13926"/>
          <ac:spMkLst>
            <pc:docMk/>
            <pc:sldMk cId="1257660515" sldId="288"/>
            <ac:spMk id="4" creationId="{0217DC68-0697-958A-FF6D-95C27D40BCAF}"/>
          </ac:spMkLst>
        </pc:spChg>
      </pc:sldChg>
      <pc:sldChg chg="modSp mod">
        <pc:chgData name="Rahaf Hakimeh" userId="5d407a7e-ca8b-4097-9884-0184707c77e2" providerId="ADAL" clId="{B2E2206C-98C1-42BC-A0E7-D15ABD6CD87C}" dt="2026-03-24T19:40:38.808" v="7" actId="14734"/>
        <pc:sldMkLst>
          <pc:docMk/>
          <pc:sldMk cId="665212300" sldId="289"/>
        </pc:sldMkLst>
        <pc:spChg chg="mod">
          <ac:chgData name="Rahaf Hakimeh" userId="5d407a7e-ca8b-4097-9884-0184707c77e2" providerId="ADAL" clId="{B2E2206C-98C1-42BC-A0E7-D15ABD6CD87C}" dt="2026-03-24T19:40:34.745" v="6" actId="13926"/>
          <ac:spMkLst>
            <pc:docMk/>
            <pc:sldMk cId="665212300" sldId="289"/>
            <ac:spMk id="4" creationId="{908F4A77-60E8-9BE2-0D1D-8103CE11AEB7}"/>
          </ac:spMkLst>
        </pc:spChg>
        <pc:graphicFrameChg chg="modGraphic">
          <ac:chgData name="Rahaf Hakimeh" userId="5d407a7e-ca8b-4097-9884-0184707c77e2" providerId="ADAL" clId="{B2E2206C-98C1-42BC-A0E7-D15ABD6CD87C}" dt="2026-03-24T19:40:38.808" v="7" actId="14734"/>
          <ac:graphicFrameMkLst>
            <pc:docMk/>
            <pc:sldMk cId="665212300" sldId="289"/>
            <ac:graphicFrameMk id="3" creationId="{3AC94A87-4824-A90A-1F20-9428C172C741}"/>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F7A3C59-FEC6-19D3-F897-3BDD38F0F0C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a:extLst>
              <a:ext uri="{FF2B5EF4-FFF2-40B4-BE49-F238E27FC236}">
                <a16:creationId xmlns:a16="http://schemas.microsoft.com/office/drawing/2014/main" id="{A20175AD-4F80-559C-3E1F-C883280D2CF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13F46F5-2F41-4F45-80E0-4F7CC13473EA}" type="datetimeFigureOut">
              <a:rPr lang="en-CA" smtClean="0"/>
              <a:t>2026-03-24</a:t>
            </a:fld>
            <a:endParaRPr lang="en-CA"/>
          </a:p>
        </p:txBody>
      </p:sp>
      <p:sp>
        <p:nvSpPr>
          <p:cNvPr id="4" name="Footer Placeholder 3">
            <a:extLst>
              <a:ext uri="{FF2B5EF4-FFF2-40B4-BE49-F238E27FC236}">
                <a16:creationId xmlns:a16="http://schemas.microsoft.com/office/drawing/2014/main" id="{1E677A00-F818-D2CC-56FE-A74092C86B9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a:extLst>
              <a:ext uri="{FF2B5EF4-FFF2-40B4-BE49-F238E27FC236}">
                <a16:creationId xmlns:a16="http://schemas.microsoft.com/office/drawing/2014/main" id="{23B9C4FD-7641-B155-6BDD-C2C97132B9E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A414EA7-7181-4CA1-A653-8E352A656D05}" type="slidenum">
              <a:rPr lang="en-CA" smtClean="0"/>
              <a:t>‹#›</a:t>
            </a:fld>
            <a:endParaRPr lang="en-CA"/>
          </a:p>
        </p:txBody>
      </p:sp>
    </p:spTree>
    <p:extLst>
      <p:ext uri="{BB962C8B-B14F-4D97-AF65-F5344CB8AC3E}">
        <p14:creationId xmlns:p14="http://schemas.microsoft.com/office/powerpoint/2010/main" val="3424604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4BE08A-5562-6E44-997C-22D672EF0D78}" type="datetimeFigureOut">
              <a:rPr lang="en-US" smtClean="0"/>
              <a:t>3/24/2026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3ACA3C-9639-BD44-8DB0-FA07D351DFEB}" type="slidenum">
              <a:rPr lang="en-US" smtClean="0"/>
              <a:t>‹#›</a:t>
            </a:fld>
            <a:endParaRPr lang="en-US"/>
          </a:p>
        </p:txBody>
      </p:sp>
    </p:spTree>
    <p:extLst>
      <p:ext uri="{BB962C8B-B14F-4D97-AF65-F5344CB8AC3E}">
        <p14:creationId xmlns:p14="http://schemas.microsoft.com/office/powerpoint/2010/main" val="998641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Option 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975CF19D-5704-D2C7-3224-C30E40B24A4D}"/>
              </a:ext>
            </a:extLst>
          </p:cNvPr>
          <p:cNvSpPr>
            <a:spLocks noGrp="1"/>
          </p:cNvSpPr>
          <p:nvPr>
            <p:ph type="subTitle" idx="1" hasCustomPrompt="1"/>
          </p:nvPr>
        </p:nvSpPr>
        <p:spPr>
          <a:xfrm>
            <a:off x="907539" y="1003592"/>
            <a:ext cx="4561438" cy="1197562"/>
          </a:xfrm>
          <a:prstGeom prst="rect">
            <a:avLst/>
          </a:prstGeom>
        </p:spPr>
        <p:txBody>
          <a:bodyPr/>
          <a:lstStyle>
            <a:lvl1pPr marL="0" indent="0" algn="l">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Add Header - Generic</a:t>
            </a:r>
          </a:p>
        </p:txBody>
      </p:sp>
      <p:sp>
        <p:nvSpPr>
          <p:cNvPr id="6" name="Text Placeholder 13">
            <a:extLst>
              <a:ext uri="{FF2B5EF4-FFF2-40B4-BE49-F238E27FC236}">
                <a16:creationId xmlns:a16="http://schemas.microsoft.com/office/drawing/2014/main" id="{27CAD147-F733-125A-F0F7-D2E79240134A}"/>
              </a:ext>
            </a:extLst>
          </p:cNvPr>
          <p:cNvSpPr>
            <a:spLocks noGrp="1"/>
          </p:cNvSpPr>
          <p:nvPr>
            <p:ph type="body" sz="quarter" idx="10" hasCustomPrompt="1"/>
          </p:nvPr>
        </p:nvSpPr>
        <p:spPr>
          <a:xfrm>
            <a:off x="908089" y="2297365"/>
            <a:ext cx="4560888" cy="610084"/>
          </a:xfrm>
          <a:prstGeom prst="rect">
            <a:avLst/>
          </a:prstGeom>
        </p:spPr>
        <p:txBody>
          <a:bodyPr/>
          <a:lstStyle>
            <a:lvl1pPr>
              <a:defRPr sz="1400">
                <a:solidFill>
                  <a:schemeClr val="bg1"/>
                </a:solidFill>
              </a:defRPr>
            </a:lvl1pPr>
            <a:lvl2pPr marL="457200" indent="0">
              <a:buNone/>
              <a:defRPr sz="1800"/>
            </a:lvl2pPr>
            <a:lvl3pPr>
              <a:defRPr sz="1800"/>
            </a:lvl3pPr>
            <a:lvl4pPr>
              <a:defRPr sz="1800"/>
            </a:lvl4pPr>
            <a:lvl5pPr>
              <a:defRPr sz="1800"/>
            </a:lvl5pPr>
          </a:lstStyle>
          <a:p>
            <a:pPr lvl="0"/>
            <a:r>
              <a:rPr lang="en-US"/>
              <a:t>Month Day, Year</a:t>
            </a:r>
          </a:p>
        </p:txBody>
      </p:sp>
    </p:spTree>
    <p:custDataLst>
      <p:tags r:id="rId1"/>
    </p:custDataLst>
    <p:extLst>
      <p:ext uri="{BB962C8B-B14F-4D97-AF65-F5344CB8AC3E}">
        <p14:creationId xmlns:p14="http://schemas.microsoft.com/office/powerpoint/2010/main" val="2427625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F8BC5C35-F306-E493-05BD-4D192D7E15F3}"/>
              </a:ext>
            </a:extLst>
          </p:cNvPr>
          <p:cNvSpPr>
            <a:spLocks noGrp="1"/>
          </p:cNvSpPr>
          <p:nvPr>
            <p:ph type="subTitle" idx="1" hasCustomPrompt="1"/>
          </p:nvPr>
        </p:nvSpPr>
        <p:spPr>
          <a:xfrm>
            <a:off x="908231" y="149468"/>
            <a:ext cx="9162870" cy="799297"/>
          </a:xfrm>
          <a:prstGeom prst="rect">
            <a:avLst/>
          </a:prstGeom>
        </p:spPr>
        <p:txBody>
          <a:bodyPr/>
          <a:lstStyle>
            <a:lvl1pPr marL="0" indent="0" algn="l">
              <a:lnSpc>
                <a:spcPct val="100000"/>
              </a:lnSpc>
              <a:spcBef>
                <a:spcPts val="0"/>
              </a:spcBef>
              <a:buNone/>
              <a:defRPr sz="4000">
                <a:solidFill>
                  <a:srgbClr val="005C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Header</a:t>
            </a:r>
          </a:p>
        </p:txBody>
      </p:sp>
      <p:sp>
        <p:nvSpPr>
          <p:cNvPr id="6" name="Text Placeholder 13">
            <a:extLst>
              <a:ext uri="{FF2B5EF4-FFF2-40B4-BE49-F238E27FC236}">
                <a16:creationId xmlns:a16="http://schemas.microsoft.com/office/drawing/2014/main" id="{5575F0BD-2779-0CDA-5B2D-260326F9E8F9}"/>
              </a:ext>
            </a:extLst>
          </p:cNvPr>
          <p:cNvSpPr>
            <a:spLocks noGrp="1"/>
          </p:cNvSpPr>
          <p:nvPr>
            <p:ph type="body" sz="quarter" idx="14" hasCustomPrompt="1"/>
          </p:nvPr>
        </p:nvSpPr>
        <p:spPr>
          <a:xfrm>
            <a:off x="914753" y="1155275"/>
            <a:ext cx="8569101" cy="985794"/>
          </a:xfrm>
          <a:prstGeom prst="rect">
            <a:avLst/>
          </a:prstGeom>
        </p:spPr>
        <p:txBody>
          <a:bodyPr/>
          <a:lstStyle>
            <a:lvl1pPr>
              <a:defRPr sz="2400" b="1">
                <a:solidFill>
                  <a:srgbClr val="FFB81C"/>
                </a:solidFill>
                <a:latin typeface="Verdana" panose="020B0604030504040204" pitchFamily="34" charset="0"/>
                <a:ea typeface="Verdana" panose="020B0604030504040204" pitchFamily="34" charset="0"/>
                <a:cs typeface="Utsaah" panose="020B0502040204020203" pitchFamily="34" charset="0"/>
              </a:defRPr>
            </a:lvl1pPr>
            <a:lvl2pPr marL="457200" indent="0">
              <a:buNone/>
              <a:defRPr sz="1800"/>
            </a:lvl2pPr>
            <a:lvl3pPr>
              <a:defRPr sz="1800"/>
            </a:lvl3pPr>
            <a:lvl4pPr>
              <a:defRPr sz="1800"/>
            </a:lvl4pPr>
            <a:lvl5pPr>
              <a:defRPr sz="1800"/>
            </a:lvl5pPr>
          </a:lstStyle>
          <a:p>
            <a:r>
              <a:rPr lang="en-US"/>
              <a:t>Click to add </a:t>
            </a:r>
            <a:r>
              <a:rPr lang="en-US" err="1"/>
              <a:t>SubHeader</a:t>
            </a:r>
            <a:endParaRPr lang="en-US"/>
          </a:p>
        </p:txBody>
      </p:sp>
      <p:sp>
        <p:nvSpPr>
          <p:cNvPr id="7" name="Text Placeholder 13">
            <a:extLst>
              <a:ext uri="{FF2B5EF4-FFF2-40B4-BE49-F238E27FC236}">
                <a16:creationId xmlns:a16="http://schemas.microsoft.com/office/drawing/2014/main" id="{19E083D2-2A56-0734-806B-420F64AAF729}"/>
              </a:ext>
            </a:extLst>
          </p:cNvPr>
          <p:cNvSpPr>
            <a:spLocks noGrp="1"/>
          </p:cNvSpPr>
          <p:nvPr>
            <p:ph type="body" sz="quarter" idx="15" hasCustomPrompt="1"/>
          </p:nvPr>
        </p:nvSpPr>
        <p:spPr>
          <a:xfrm>
            <a:off x="914753" y="2282586"/>
            <a:ext cx="8563339" cy="2705878"/>
          </a:xfrm>
          <a:prstGeom prst="rect">
            <a:avLst/>
          </a:prstGeom>
        </p:spPr>
        <p:txBody>
          <a:bodyPr/>
          <a:lstStyle>
            <a:lvl1pPr marL="342900" indent="-342900">
              <a:buFont typeface="Arial" panose="020B0604020202020204" pitchFamily="34" charset="0"/>
              <a:buChar char="•"/>
              <a:defRPr sz="2000" b="0">
                <a:solidFill>
                  <a:srgbClr val="000000"/>
                </a:solidFill>
                <a:latin typeface="Trebuchet MS" panose="020B0703020202090204" pitchFamily="34" charset="0"/>
              </a:defRPr>
            </a:lvl1pPr>
            <a:lvl2pPr marL="742950" indent="-285750">
              <a:buFont typeface="Courier New" panose="02070309020205020404" pitchFamily="49" charset="0"/>
              <a:buChar char="o"/>
              <a:defRPr sz="1800">
                <a:solidFill>
                  <a:srgbClr val="000000"/>
                </a:solidFill>
              </a:defRPr>
            </a:lvl2pPr>
            <a:lvl3pPr marL="1143000" indent="-228600">
              <a:buFont typeface="Wingdings" panose="05000000000000000000" pitchFamily="2" charset="2"/>
              <a:buChar char="Ø"/>
              <a:defRPr sz="1800">
                <a:solidFill>
                  <a:srgbClr val="000000"/>
                </a:solidFill>
              </a:defRPr>
            </a:lvl3pPr>
            <a:lvl4pPr>
              <a:defRPr sz="1800"/>
            </a:lvl4pPr>
            <a:lvl5pPr>
              <a:defRPr sz="1800"/>
            </a:lvl5pPr>
          </a:lstStyle>
          <a:p>
            <a:pPr lvl="0"/>
            <a:r>
              <a:rPr lang="en-US"/>
              <a:t>Click to add text</a:t>
            </a:r>
          </a:p>
          <a:p>
            <a:pPr lvl="0"/>
            <a:r>
              <a:rPr lang="en-US"/>
              <a:t>1</a:t>
            </a:r>
          </a:p>
          <a:p>
            <a:pPr lvl="1"/>
            <a:r>
              <a:rPr lang="en-US"/>
              <a:t>2</a:t>
            </a:r>
          </a:p>
          <a:p>
            <a:pPr lvl="1"/>
            <a:r>
              <a:rPr lang="en-US"/>
              <a:t>2</a:t>
            </a:r>
          </a:p>
          <a:p>
            <a:pPr lvl="2"/>
            <a:r>
              <a:rPr lang="en-US"/>
              <a:t>3</a:t>
            </a:r>
          </a:p>
        </p:txBody>
      </p:sp>
    </p:spTree>
    <p:extLst>
      <p:ext uri="{BB962C8B-B14F-4D97-AF65-F5344CB8AC3E}">
        <p14:creationId xmlns:p14="http://schemas.microsoft.com/office/powerpoint/2010/main" val="4141820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6742624"/>
      </p:ext>
    </p:extLst>
  </p:cSld>
  <p:clrMap bg1="lt1" tx1="dk1" bg2="lt2" tx2="dk2" accent1="accent1" accent2="accent2" accent3="accent3" accent4="accent4" accent5="accent5" accent6="accent6" hlink="hlink" folHlink="folHlink"/>
  <p:sldLayoutIdLst>
    <p:sldLayoutId id="2147483682" r:id="rId1"/>
    <p:sldLayoutId id="214748369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4000" b="1" kern="1200">
          <a:solidFill>
            <a:schemeClr val="accent3"/>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iogp.org/workstreams/safety/safety/life-savingrules/"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6D1E967-B03F-3A06-DE19-1D1E328316F3}"/>
              </a:ext>
            </a:extLst>
          </p:cNvPr>
          <p:cNvSpPr>
            <a:spLocks noGrp="1"/>
          </p:cNvSpPr>
          <p:nvPr>
            <p:ph type="subTitle" idx="1"/>
          </p:nvPr>
        </p:nvSpPr>
        <p:spPr/>
        <p:txBody>
          <a:bodyPr/>
          <a:lstStyle/>
          <a:p>
            <a:r>
              <a:rPr lang="en-CA" sz="5400" dirty="0"/>
              <a:t>Line of Fire Program</a:t>
            </a:r>
          </a:p>
        </p:txBody>
      </p:sp>
      <p:sp>
        <p:nvSpPr>
          <p:cNvPr id="3" name="Text Placeholder 2">
            <a:extLst>
              <a:ext uri="{FF2B5EF4-FFF2-40B4-BE49-F238E27FC236}">
                <a16:creationId xmlns:a16="http://schemas.microsoft.com/office/drawing/2014/main" id="{BC0499AD-7E43-ADD3-7461-F08382B0C045}"/>
              </a:ext>
            </a:extLst>
          </p:cNvPr>
          <p:cNvSpPr>
            <a:spLocks noGrp="1"/>
          </p:cNvSpPr>
          <p:nvPr>
            <p:ph type="body" sz="quarter" idx="10"/>
          </p:nvPr>
        </p:nvSpPr>
        <p:spPr>
          <a:xfrm>
            <a:off x="907539" y="2895116"/>
            <a:ext cx="5492711" cy="1314934"/>
          </a:xfrm>
        </p:spPr>
        <p:txBody>
          <a:bodyPr lIns="91440" tIns="45720" rIns="91440" bIns="45720" anchor="t"/>
          <a:lstStyle/>
          <a:p>
            <a:r>
              <a:rPr lang="en-US" sz="2800" dirty="0">
                <a:latin typeface="Verdana"/>
                <a:ea typeface="Verdana"/>
              </a:rPr>
              <a:t>Objects with Uncontrolled Roll, Slide or Fall Potential Activity Package</a:t>
            </a:r>
            <a:endParaRPr lang="en-US" dirty="0">
              <a:latin typeface="Verdana"/>
              <a:ea typeface="Verdana"/>
            </a:endParaRPr>
          </a:p>
          <a:p>
            <a:endParaRPr lang="en-CA" dirty="0"/>
          </a:p>
        </p:txBody>
      </p:sp>
    </p:spTree>
    <p:extLst>
      <p:ext uri="{BB962C8B-B14F-4D97-AF65-F5344CB8AC3E}">
        <p14:creationId xmlns:p14="http://schemas.microsoft.com/office/powerpoint/2010/main" val="10617772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AC4BEB-38C5-BFD5-B38C-D95163036B2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90AAC4D-F1DE-A7AF-5783-C79C6CC61855}"/>
              </a:ext>
            </a:extLst>
          </p:cNvPr>
          <p:cNvSpPr>
            <a:spLocks noGrp="1"/>
          </p:cNvSpPr>
          <p:nvPr>
            <p:ph type="subTitle" idx="1"/>
          </p:nvPr>
        </p:nvSpPr>
        <p:spPr>
          <a:xfrm>
            <a:off x="840912" y="300933"/>
            <a:ext cx="10619941" cy="799297"/>
          </a:xfrm>
        </p:spPr>
        <p:txBody>
          <a:bodyPr/>
          <a:lstStyle/>
          <a:p>
            <a:r>
              <a:rPr lang="en-CA" sz="3200" dirty="0"/>
              <a:t>Required Safeguards (Hierarchy of Controls)</a:t>
            </a:r>
          </a:p>
        </p:txBody>
      </p:sp>
      <p:sp>
        <p:nvSpPr>
          <p:cNvPr id="4" name="Text Placeholder 3">
            <a:extLst>
              <a:ext uri="{FF2B5EF4-FFF2-40B4-BE49-F238E27FC236}">
                <a16:creationId xmlns:a16="http://schemas.microsoft.com/office/drawing/2014/main" id="{1C12E269-905D-3DE5-6898-2A1A739A2B1E}"/>
              </a:ext>
            </a:extLst>
          </p:cNvPr>
          <p:cNvSpPr>
            <a:spLocks noGrp="1"/>
          </p:cNvSpPr>
          <p:nvPr>
            <p:ph type="body" sz="quarter" idx="15"/>
          </p:nvPr>
        </p:nvSpPr>
        <p:spPr>
          <a:xfrm>
            <a:off x="522066" y="1187031"/>
            <a:ext cx="5845075" cy="4394736"/>
          </a:xfrm>
        </p:spPr>
        <p:txBody>
          <a:bodyPr/>
          <a:lstStyle/>
          <a:p>
            <a:pPr marL="0" indent="0">
              <a:buNone/>
            </a:pPr>
            <a:r>
              <a:rPr lang="en-US" sz="1800" b="1" dirty="0"/>
              <a:t>Elimination / Substitution</a:t>
            </a:r>
          </a:p>
          <a:p>
            <a:r>
              <a:rPr lang="en-US" sz="1800" dirty="0"/>
              <a:t>Store materials flat and at ground level where possible</a:t>
            </a:r>
          </a:p>
          <a:p>
            <a:r>
              <a:rPr lang="en-US" sz="1800" dirty="0"/>
              <a:t>Use engineered storage systems instead of loose stacking</a:t>
            </a:r>
          </a:p>
          <a:p>
            <a:pPr marL="0" indent="0">
              <a:buNone/>
            </a:pPr>
            <a:r>
              <a:rPr lang="en-US" sz="1800" b="1" dirty="0"/>
              <a:t>Engineering Controls</a:t>
            </a:r>
          </a:p>
          <a:p>
            <a:r>
              <a:rPr lang="en-US" sz="1800" dirty="0"/>
              <a:t>Chocks, wedges, cradles, or pipe racks</a:t>
            </a:r>
          </a:p>
          <a:p>
            <a:r>
              <a:rPr lang="en-US" sz="1800" dirty="0"/>
              <a:t>Toe boards, edge protection, and kick plates</a:t>
            </a:r>
          </a:p>
          <a:p>
            <a:r>
              <a:rPr lang="en-US" sz="1800" dirty="0"/>
              <a:t>Barriers and exclusion zones below stored materials</a:t>
            </a:r>
          </a:p>
          <a:p>
            <a:r>
              <a:rPr lang="en-US" sz="1800" dirty="0"/>
              <a:t>Mechanical restraints or tie-downs</a:t>
            </a:r>
          </a:p>
          <a:p>
            <a:pPr marL="0" indent="0">
              <a:buNone/>
            </a:pPr>
            <a:endParaRPr lang="en-CA" sz="1800" dirty="0"/>
          </a:p>
        </p:txBody>
      </p:sp>
      <p:sp>
        <p:nvSpPr>
          <p:cNvPr id="3" name="Text Placeholder 3">
            <a:extLst>
              <a:ext uri="{FF2B5EF4-FFF2-40B4-BE49-F238E27FC236}">
                <a16:creationId xmlns:a16="http://schemas.microsoft.com/office/drawing/2014/main" id="{AF468BAB-81A4-1EA5-1A81-6450FA64E1C0}"/>
              </a:ext>
            </a:extLst>
          </p:cNvPr>
          <p:cNvSpPr txBox="1">
            <a:spLocks/>
          </p:cNvSpPr>
          <p:nvPr/>
        </p:nvSpPr>
        <p:spPr>
          <a:xfrm>
            <a:off x="6733068" y="1187031"/>
            <a:ext cx="5412184" cy="4394736"/>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dirty="0"/>
              <a:t>Administrative Controls</a:t>
            </a:r>
          </a:p>
          <a:p>
            <a:r>
              <a:rPr lang="en-US" sz="1800" dirty="0"/>
              <a:t>FLHA identifying roll/slide/fall hazards</a:t>
            </a:r>
          </a:p>
          <a:p>
            <a:r>
              <a:rPr lang="en-US" sz="1800" dirty="0"/>
              <a:t>Defined stacking and storage standards</a:t>
            </a:r>
          </a:p>
          <a:p>
            <a:r>
              <a:rPr lang="en-US" sz="1800" dirty="0"/>
              <a:t>Permit requirements for work at height</a:t>
            </a:r>
          </a:p>
          <a:p>
            <a:r>
              <a:rPr lang="en-US" sz="1800" dirty="0"/>
              <a:t>Clear load-securement process designs</a:t>
            </a:r>
          </a:p>
          <a:p>
            <a:r>
              <a:rPr lang="en-US" sz="1800" dirty="0"/>
              <a:t>Consider Direct </a:t>
            </a:r>
            <a:r>
              <a:rPr lang="en-US" sz="1800"/>
              <a:t>Controls or </a:t>
            </a:r>
            <a:r>
              <a:rPr lang="en-US" sz="1800" dirty="0"/>
              <a:t>Alternative Controls</a:t>
            </a:r>
          </a:p>
          <a:p>
            <a:pPr marL="0" indent="0">
              <a:buFont typeface="Arial" panose="020B0604020202020204" pitchFamily="34" charset="0"/>
              <a:buNone/>
            </a:pPr>
            <a:r>
              <a:rPr lang="en-US" sz="1800" b="1" dirty="0"/>
              <a:t>PPE (Last Line of Defense)</a:t>
            </a:r>
          </a:p>
          <a:p>
            <a:r>
              <a:rPr lang="en-US" sz="1800" dirty="0"/>
              <a:t>Hard hats with chin straps</a:t>
            </a:r>
          </a:p>
          <a:p>
            <a:r>
              <a:rPr lang="en-US" sz="1800" dirty="0"/>
              <a:t>Safety footwear with toe protection</a:t>
            </a:r>
          </a:p>
          <a:p>
            <a:r>
              <a:rPr lang="en-US" sz="1800" dirty="0"/>
              <a:t>Gloves appropriate for handling materials</a:t>
            </a:r>
          </a:p>
          <a:p>
            <a:pPr marL="0" indent="0">
              <a:buFont typeface="Arial" panose="020B0604020202020204" pitchFamily="34" charset="0"/>
              <a:buNone/>
            </a:pPr>
            <a:endParaRPr lang="en-CA" sz="1800" dirty="0"/>
          </a:p>
        </p:txBody>
      </p:sp>
      <p:pic>
        <p:nvPicPr>
          <p:cNvPr id="5" name="Picture 4" descr="A diagram of a pyramid&#10;&#10;AI-generated content may be incorrect.">
            <a:extLst>
              <a:ext uri="{FF2B5EF4-FFF2-40B4-BE49-F238E27FC236}">
                <a16:creationId xmlns:a16="http://schemas.microsoft.com/office/drawing/2014/main" id="{825F9499-9CD0-AEFB-F844-81ED052967D6}"/>
              </a:ext>
            </a:extLst>
          </p:cNvPr>
          <p:cNvPicPr>
            <a:picLocks noChangeAspect="1"/>
          </p:cNvPicPr>
          <p:nvPr/>
        </p:nvPicPr>
        <p:blipFill>
          <a:blip r:embed="rId2"/>
          <a:srcRect t="7627"/>
          <a:stretch>
            <a:fillRect/>
          </a:stretch>
        </p:blipFill>
        <p:spPr>
          <a:xfrm>
            <a:off x="5352643" y="4848321"/>
            <a:ext cx="1596478" cy="1708746"/>
          </a:xfrm>
          <a:prstGeom prst="rect">
            <a:avLst/>
          </a:prstGeom>
        </p:spPr>
      </p:pic>
    </p:spTree>
    <p:extLst>
      <p:ext uri="{BB962C8B-B14F-4D97-AF65-F5344CB8AC3E}">
        <p14:creationId xmlns:p14="http://schemas.microsoft.com/office/powerpoint/2010/main" val="36566990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8076F-F430-D304-F5A7-CA83B389B6EB}"/>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E16A1006-F209-08DC-4C64-4760BE148E6D}"/>
              </a:ext>
            </a:extLst>
          </p:cNvPr>
          <p:cNvSpPr>
            <a:spLocks noGrp="1"/>
          </p:cNvSpPr>
          <p:nvPr>
            <p:ph type="subTitle" idx="1"/>
          </p:nvPr>
        </p:nvSpPr>
        <p:spPr/>
        <p:txBody>
          <a:bodyPr/>
          <a:lstStyle/>
          <a:p>
            <a:r>
              <a:rPr lang="en-CA"/>
              <a:t>Responsibilities </a:t>
            </a:r>
          </a:p>
        </p:txBody>
      </p:sp>
      <p:sp>
        <p:nvSpPr>
          <p:cNvPr id="4" name="Text Placeholder 3">
            <a:extLst>
              <a:ext uri="{FF2B5EF4-FFF2-40B4-BE49-F238E27FC236}">
                <a16:creationId xmlns:a16="http://schemas.microsoft.com/office/drawing/2014/main" id="{CF5D2279-C524-D53D-05F2-F9349F85989D}"/>
              </a:ext>
            </a:extLst>
          </p:cNvPr>
          <p:cNvSpPr>
            <a:spLocks noGrp="1"/>
          </p:cNvSpPr>
          <p:nvPr>
            <p:ph type="body" sz="quarter" idx="15"/>
          </p:nvPr>
        </p:nvSpPr>
        <p:spPr>
          <a:xfrm>
            <a:off x="908231" y="948765"/>
            <a:ext cx="10368598" cy="5118402"/>
          </a:xfrm>
        </p:spPr>
        <p:txBody>
          <a:bodyPr/>
          <a:lstStyle/>
          <a:p>
            <a:pPr marL="0" indent="0">
              <a:buNone/>
            </a:pPr>
            <a:r>
              <a:rPr lang="en-US" b="1" dirty="0"/>
              <a:t>Workers</a:t>
            </a:r>
          </a:p>
          <a:p>
            <a:r>
              <a:rPr lang="en-US" dirty="0"/>
              <a:t>Identify and communicate unstable objects</a:t>
            </a:r>
          </a:p>
          <a:p>
            <a:r>
              <a:rPr lang="en-US" dirty="0"/>
              <a:t>Never place hands, feet, or body in a line of fire</a:t>
            </a:r>
          </a:p>
          <a:p>
            <a:r>
              <a:rPr lang="en-US" dirty="0"/>
              <a:t>Secure materials immediately after placement</a:t>
            </a:r>
          </a:p>
          <a:p>
            <a:r>
              <a:rPr lang="en-US" dirty="0"/>
              <a:t>Stop work if objects appear unstable</a:t>
            </a:r>
          </a:p>
          <a:p>
            <a:r>
              <a:rPr lang="en-US" dirty="0"/>
              <a:t>Respect exclusion zones and barricades</a:t>
            </a:r>
          </a:p>
          <a:p>
            <a:pPr marL="0" indent="0">
              <a:buNone/>
            </a:pPr>
            <a:endParaRPr lang="en-US" b="1" dirty="0"/>
          </a:p>
          <a:p>
            <a:pPr marL="0" indent="0">
              <a:buNone/>
            </a:pPr>
            <a:r>
              <a:rPr lang="en-US" b="1" dirty="0"/>
              <a:t>Supervisors/Leaders</a:t>
            </a:r>
          </a:p>
          <a:p>
            <a:r>
              <a:rPr lang="en-US" dirty="0"/>
              <a:t>Ensure safeguards are in place before work begins</a:t>
            </a:r>
          </a:p>
          <a:p>
            <a:r>
              <a:rPr lang="en-US" dirty="0"/>
              <a:t>Verify materials are stored and secured correctly</a:t>
            </a:r>
          </a:p>
          <a:p>
            <a:r>
              <a:rPr lang="en-US" dirty="0"/>
              <a:t>Reinforce stop-work authority</a:t>
            </a:r>
          </a:p>
          <a:p>
            <a:r>
              <a:rPr lang="en-US" dirty="0"/>
              <a:t>Monitor SIMOPs and changing conditions</a:t>
            </a:r>
          </a:p>
          <a:p>
            <a:r>
              <a:rPr lang="en-US" dirty="0"/>
              <a:t>Lead by example in hazard recognition</a:t>
            </a:r>
            <a:endParaRPr lang="en-CA" dirty="0"/>
          </a:p>
        </p:txBody>
      </p:sp>
    </p:spTree>
    <p:extLst>
      <p:ext uri="{BB962C8B-B14F-4D97-AF65-F5344CB8AC3E}">
        <p14:creationId xmlns:p14="http://schemas.microsoft.com/office/powerpoint/2010/main" val="440838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11E907-A9EA-A11E-711D-72E0ABD3CD3A}"/>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2EEB3996-BD6A-AE14-D35D-AA10ECD05E9A}"/>
              </a:ext>
            </a:extLst>
          </p:cNvPr>
          <p:cNvSpPr>
            <a:spLocks noGrp="1"/>
          </p:cNvSpPr>
          <p:nvPr>
            <p:ph type="subTitle" idx="1"/>
          </p:nvPr>
        </p:nvSpPr>
        <p:spPr>
          <a:xfrm>
            <a:off x="908230" y="149468"/>
            <a:ext cx="10625551" cy="799297"/>
          </a:xfrm>
        </p:spPr>
        <p:txBody>
          <a:bodyPr/>
          <a:lstStyle/>
          <a:p>
            <a:r>
              <a:rPr lang="en-CA" sz="3200" dirty="0"/>
              <a:t>Field Verification: IOGP Questions &amp; Actions</a:t>
            </a:r>
          </a:p>
        </p:txBody>
      </p:sp>
      <p:graphicFrame>
        <p:nvGraphicFramePr>
          <p:cNvPr id="6" name="Table 5">
            <a:extLst>
              <a:ext uri="{FF2B5EF4-FFF2-40B4-BE49-F238E27FC236}">
                <a16:creationId xmlns:a16="http://schemas.microsoft.com/office/drawing/2014/main" id="{E9ADF458-F5A0-70A2-5F6B-FC52D423494F}"/>
              </a:ext>
            </a:extLst>
          </p:cNvPr>
          <p:cNvGraphicFramePr>
            <a:graphicFrameLocks noGrp="1"/>
          </p:cNvGraphicFramePr>
          <p:nvPr/>
        </p:nvGraphicFramePr>
        <p:xfrm>
          <a:off x="712447" y="948764"/>
          <a:ext cx="10860604" cy="4722760"/>
        </p:xfrm>
        <a:graphic>
          <a:graphicData uri="http://schemas.openxmlformats.org/drawingml/2006/table">
            <a:tbl>
              <a:tblPr firstRow="1" bandRow="1">
                <a:tableStyleId>{5C22544A-7EE6-4342-B048-85BDC9FD1C3A}</a:tableStyleId>
              </a:tblPr>
              <a:tblGrid>
                <a:gridCol w="5430302">
                  <a:extLst>
                    <a:ext uri="{9D8B030D-6E8A-4147-A177-3AD203B41FA5}">
                      <a16:colId xmlns:a16="http://schemas.microsoft.com/office/drawing/2014/main" val="2324602241"/>
                    </a:ext>
                  </a:extLst>
                </a:gridCol>
                <a:gridCol w="5430302">
                  <a:extLst>
                    <a:ext uri="{9D8B030D-6E8A-4147-A177-3AD203B41FA5}">
                      <a16:colId xmlns:a16="http://schemas.microsoft.com/office/drawing/2014/main" val="473128354"/>
                    </a:ext>
                  </a:extLst>
                </a:gridCol>
              </a:tblGrid>
              <a:tr h="429967">
                <a:tc>
                  <a:txBody>
                    <a:bodyPr/>
                    <a:lstStyle/>
                    <a:p>
                      <a:r>
                        <a:rPr lang="en-CA" sz="1600" dirty="0"/>
                        <a:t>Hazard Prevention Questions</a:t>
                      </a:r>
                    </a:p>
                  </a:txBody>
                  <a:tcPr/>
                </a:tc>
                <a:tc>
                  <a:txBody>
                    <a:bodyPr/>
                    <a:lstStyle/>
                    <a:p>
                      <a:r>
                        <a:rPr lang="en-CA" sz="1600"/>
                        <a:t>Prevention Actions</a:t>
                      </a:r>
                    </a:p>
                  </a:txBody>
                  <a:tcPr/>
                </a:tc>
                <a:extLst>
                  <a:ext uri="{0D108BD9-81ED-4DB2-BD59-A6C34878D82A}">
                    <a16:rowId xmlns:a16="http://schemas.microsoft.com/office/drawing/2014/main" val="3895306236"/>
                  </a:ext>
                </a:extLst>
              </a:tr>
              <a:tr h="4292793">
                <a:tc>
                  <a:txBody>
                    <a:bodyPr/>
                    <a:lstStyle/>
                    <a:p>
                      <a:pPr marL="285750" indent="-285750">
                        <a:buFont typeface="Arial" panose="020B0604020202020204" pitchFamily="34" charset="0"/>
                        <a:buChar char="•"/>
                      </a:pPr>
                      <a:r>
                        <a:rPr lang="en-US" sz="1600" dirty="0">
                          <a:solidFill>
                            <a:srgbClr val="101820"/>
                          </a:solidFill>
                        </a:rPr>
                        <a:t>Are any items or objects that can roll, slide, or fall adequately secured or restrained? E.g., top heavy pipes, steel sheets, items installed/stored at height, trench walls, or transported items.</a:t>
                      </a:r>
                    </a:p>
                    <a:p>
                      <a:pPr marL="285750" indent="-285750">
                        <a:buFont typeface="Arial" panose="020B0604020202020204" pitchFamily="34" charset="0"/>
                        <a:buChar char="•"/>
                      </a:pPr>
                      <a:r>
                        <a:rPr lang="en-US" sz="1600" dirty="0">
                          <a:solidFill>
                            <a:srgbClr val="101820"/>
                          </a:solidFill>
                        </a:rPr>
                        <a:t>Are exclusion/red zones in place and access controlled where there is potential for drops or uncontrolled movement? E.g., by barriers.</a:t>
                      </a:r>
                    </a:p>
                    <a:p>
                      <a:pPr marL="285750" indent="-285750">
                        <a:buFont typeface="Arial" panose="020B0604020202020204" pitchFamily="34" charset="0"/>
                        <a:buChar char="•"/>
                      </a:pPr>
                      <a:r>
                        <a:rPr lang="en-US" sz="1600" dirty="0">
                          <a:solidFill>
                            <a:srgbClr val="101820"/>
                          </a:solidFill>
                        </a:rPr>
                        <a:t>Do exclusion/red zones consider dropped objects that could potentially bounce, ricochet, or roll after first impact?</a:t>
                      </a:r>
                    </a:p>
                    <a:p>
                      <a:pPr marL="285750" indent="-285750">
                        <a:buFont typeface="Arial" panose="020B0604020202020204" pitchFamily="34" charset="0"/>
                        <a:buChar char="•"/>
                      </a:pPr>
                      <a:r>
                        <a:rPr lang="en-US" sz="1600" dirty="0">
                          <a:solidFill>
                            <a:srgbClr val="101820"/>
                          </a:solidFill>
                        </a:rPr>
                        <a:t>Are loads adequately secured before lifting, loading, unloading, or transporting, on land or by water? E.g., transport head boards, side stanchions.</a:t>
                      </a:r>
                    </a:p>
                    <a:p>
                      <a:pPr marL="285750" indent="-285750">
                        <a:buFont typeface="Arial" panose="020B0604020202020204" pitchFamily="34" charset="0"/>
                        <a:buChar char="•"/>
                      </a:pPr>
                      <a:r>
                        <a:rPr lang="en-US" sz="1600" dirty="0">
                          <a:solidFill>
                            <a:srgbClr val="101820"/>
                          </a:solidFill>
                        </a:rPr>
                        <a:t>Are items to be transported properly packaged to prevent uncontrolled movement? E.g., baskets, cradles, pipe chocks, support saddles, load securing devices.</a:t>
                      </a:r>
                      <a:endParaRPr lang="en-CA" sz="1600" dirty="0">
                        <a:solidFill>
                          <a:srgbClr val="101820"/>
                        </a:solidFill>
                      </a:endParaRPr>
                    </a:p>
                  </a:txBody>
                  <a:tcPr/>
                </a:tc>
                <a:tc>
                  <a:txBody>
                    <a:bodyPr/>
                    <a:lstStyle/>
                    <a:p>
                      <a:pPr marL="285750" indent="-285750">
                        <a:buFont typeface="Arial" panose="020B0604020202020204" pitchFamily="34" charset="0"/>
                        <a:buChar char="•"/>
                      </a:pPr>
                      <a:r>
                        <a:rPr lang="en-US" sz="1600" b="1" dirty="0">
                          <a:solidFill>
                            <a:srgbClr val="101820"/>
                          </a:solidFill>
                        </a:rPr>
                        <a:t>Secure/Restrain Items:</a:t>
                      </a:r>
                    </a:p>
                    <a:p>
                      <a:pPr marL="742950" lvl="1" indent="-285750">
                        <a:buFont typeface="Arial" panose="020B0604020202020204" pitchFamily="34" charset="0"/>
                        <a:buChar char="•"/>
                      </a:pPr>
                      <a:r>
                        <a:rPr lang="en-US" sz="1600" b="0" dirty="0">
                          <a:solidFill>
                            <a:srgbClr val="101820"/>
                          </a:solidFill>
                        </a:rPr>
                        <a:t>Secure/restrain top heavy objects, pipes, steel sheets, items installed/stored at height, trench walls, or transported items that can roll, slide, or fall.</a:t>
                      </a:r>
                    </a:p>
                    <a:p>
                      <a:pPr marL="285750" indent="-285750">
                        <a:buFont typeface="Arial" panose="020B0604020202020204" pitchFamily="34" charset="0"/>
                        <a:buChar char="•"/>
                      </a:pPr>
                      <a:r>
                        <a:rPr lang="en-US" sz="1600" b="1" dirty="0">
                          <a:solidFill>
                            <a:srgbClr val="101820"/>
                          </a:solidFill>
                        </a:rPr>
                        <a:t>Exclusion/Red Zones:</a:t>
                      </a:r>
                    </a:p>
                    <a:p>
                      <a:pPr marL="742950" lvl="1" indent="-285750">
                        <a:buFont typeface="Arial" panose="020B0604020202020204" pitchFamily="34" charset="0"/>
                        <a:buChar char="•"/>
                      </a:pPr>
                      <a:r>
                        <a:rPr lang="en-US" sz="1600" b="0" dirty="0">
                          <a:solidFill>
                            <a:srgbClr val="101820"/>
                          </a:solidFill>
                        </a:rPr>
                        <a:t>Use barriers to control and prevent unauthorized access, accounting for objects that might fall or bounce.</a:t>
                      </a:r>
                    </a:p>
                    <a:p>
                      <a:pPr marL="285750" indent="-285750">
                        <a:buFont typeface="Arial" panose="020B0604020202020204" pitchFamily="34" charset="0"/>
                        <a:buChar char="•"/>
                      </a:pPr>
                      <a:r>
                        <a:rPr lang="en-US" sz="1600" b="1" dirty="0">
                          <a:solidFill>
                            <a:srgbClr val="101820"/>
                          </a:solidFill>
                        </a:rPr>
                        <a:t>Load Security:</a:t>
                      </a:r>
                    </a:p>
                    <a:p>
                      <a:pPr marL="742950" lvl="1" indent="-285750">
                        <a:buFont typeface="Arial" panose="020B0604020202020204" pitchFamily="34" charset="0"/>
                        <a:buChar char="•"/>
                      </a:pPr>
                      <a:r>
                        <a:rPr lang="en-US" sz="1600" b="0" dirty="0">
                          <a:solidFill>
                            <a:srgbClr val="101820"/>
                          </a:solidFill>
                        </a:rPr>
                        <a:t>Ensure loads are secure before lifting, loading, unloading, or transporting.</a:t>
                      </a:r>
                    </a:p>
                    <a:p>
                      <a:pPr marL="285750" indent="-285750">
                        <a:buFont typeface="Arial" panose="020B0604020202020204" pitchFamily="34" charset="0"/>
                        <a:buChar char="•"/>
                      </a:pPr>
                      <a:r>
                        <a:rPr lang="en-US" sz="1600" b="1" dirty="0">
                          <a:solidFill>
                            <a:srgbClr val="101820"/>
                          </a:solidFill>
                        </a:rPr>
                        <a:t>Packaging for Transport and Storage:</a:t>
                      </a:r>
                    </a:p>
                    <a:p>
                      <a:pPr marL="742950" lvl="1" indent="-285750">
                        <a:buFont typeface="Arial" panose="020B0604020202020204" pitchFamily="34" charset="0"/>
                        <a:buChar char="•"/>
                      </a:pPr>
                      <a:r>
                        <a:rPr lang="en-US" sz="1600" b="0" dirty="0">
                          <a:solidFill>
                            <a:srgbClr val="101820"/>
                          </a:solidFill>
                        </a:rPr>
                        <a:t>Use baskets, cradles, chocks, support saddles, or load securing devices.</a:t>
                      </a:r>
                      <a:endParaRPr lang="en-CA" sz="1600" b="0" dirty="0">
                        <a:solidFill>
                          <a:srgbClr val="101820"/>
                        </a:solidFill>
                      </a:endParaRPr>
                    </a:p>
                  </a:txBody>
                  <a:tcPr/>
                </a:tc>
                <a:extLst>
                  <a:ext uri="{0D108BD9-81ED-4DB2-BD59-A6C34878D82A}">
                    <a16:rowId xmlns:a16="http://schemas.microsoft.com/office/drawing/2014/main" val="2779253043"/>
                  </a:ext>
                </a:extLst>
              </a:tr>
            </a:tbl>
          </a:graphicData>
        </a:graphic>
      </p:graphicFrame>
      <p:sp>
        <p:nvSpPr>
          <p:cNvPr id="3" name="TextBox 2">
            <a:extLst>
              <a:ext uri="{FF2B5EF4-FFF2-40B4-BE49-F238E27FC236}">
                <a16:creationId xmlns:a16="http://schemas.microsoft.com/office/drawing/2014/main" id="{E3FD76D3-4EE1-80BE-E7B7-6C1DB20DE8AC}"/>
              </a:ext>
            </a:extLst>
          </p:cNvPr>
          <p:cNvSpPr txBox="1"/>
          <p:nvPr/>
        </p:nvSpPr>
        <p:spPr>
          <a:xfrm>
            <a:off x="1077084" y="5778110"/>
            <a:ext cx="7085198" cy="584775"/>
          </a:xfrm>
          <a:prstGeom prst="rect">
            <a:avLst/>
          </a:prstGeom>
          <a:noFill/>
        </p:spPr>
        <p:txBody>
          <a:bodyPr wrap="square" rtlCol="0">
            <a:spAutoFit/>
          </a:bodyPr>
          <a:lstStyle/>
          <a:p>
            <a:r>
              <a:rPr lang="en-CA" sz="1600">
                <a:solidFill>
                  <a:srgbClr val="101820"/>
                </a:solidFill>
              </a:rPr>
              <a:t>Visit this link for more information: </a:t>
            </a:r>
            <a:r>
              <a:rPr lang="en-CA" sz="1600">
                <a:solidFill>
                  <a:srgbClr val="101820"/>
                </a:solidFill>
                <a:hlinkClick r:id="rId2">
                  <a:extLst>
                    <a:ext uri="{A12FA001-AC4F-418D-AE19-62706E023703}">
                      <ahyp:hlinkClr xmlns:ahyp="http://schemas.microsoft.com/office/drawing/2018/hyperlinkcolor" val="tx"/>
                    </a:ext>
                  </a:extLst>
                </a:hlinkClick>
              </a:rPr>
              <a:t>Life-Saving Rules | IOGP</a:t>
            </a:r>
            <a:endParaRPr lang="en-CA" sz="1600">
              <a:solidFill>
                <a:srgbClr val="101820"/>
              </a:solidFill>
            </a:endParaRPr>
          </a:p>
          <a:p>
            <a:r>
              <a:rPr lang="en-CA" sz="1600">
                <a:solidFill>
                  <a:srgbClr val="101820"/>
                </a:solidFill>
              </a:rPr>
              <a:t>Scroll down to see the publication on Line of Fire</a:t>
            </a:r>
          </a:p>
        </p:txBody>
      </p:sp>
    </p:spTree>
    <p:extLst>
      <p:ext uri="{BB962C8B-B14F-4D97-AF65-F5344CB8AC3E}">
        <p14:creationId xmlns:p14="http://schemas.microsoft.com/office/powerpoint/2010/main" val="12514660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67CE39-DAE3-297D-B10A-19ACB32B2235}"/>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B16559EF-AA80-8655-6448-9EEF918EC125}"/>
              </a:ext>
            </a:extLst>
          </p:cNvPr>
          <p:cNvSpPr>
            <a:spLocks noGrp="1"/>
          </p:cNvSpPr>
          <p:nvPr>
            <p:ph type="subTitle" idx="1"/>
          </p:nvPr>
        </p:nvSpPr>
        <p:spPr/>
        <p:txBody>
          <a:bodyPr/>
          <a:lstStyle/>
          <a:p>
            <a:r>
              <a:rPr lang="en-CA" dirty="0"/>
              <a:t>New Concepts </a:t>
            </a:r>
          </a:p>
        </p:txBody>
      </p:sp>
      <p:sp>
        <p:nvSpPr>
          <p:cNvPr id="4" name="Text Placeholder 3">
            <a:extLst>
              <a:ext uri="{FF2B5EF4-FFF2-40B4-BE49-F238E27FC236}">
                <a16:creationId xmlns:a16="http://schemas.microsoft.com/office/drawing/2014/main" id="{0A6769A2-A71E-8D69-37EC-A95F9516A6C2}"/>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87939D00-5552-A646-06E9-DA92FC6A49BB}"/>
              </a:ext>
            </a:extLst>
          </p:cNvPr>
          <p:cNvGraphicFramePr>
            <a:graphicFrameLocks noGrp="1"/>
          </p:cNvGraphicFramePr>
          <p:nvPr>
            <p:extLst>
              <p:ext uri="{D42A27DB-BD31-4B8C-83A1-F6EECF244321}">
                <p14:modId xmlns:p14="http://schemas.microsoft.com/office/powerpoint/2010/main" val="1711972036"/>
              </p:ext>
            </p:extLst>
          </p:nvPr>
        </p:nvGraphicFramePr>
        <p:xfrm>
          <a:off x="908231" y="1284648"/>
          <a:ext cx="10590085" cy="336280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1869875">
                  <a:extLst>
                    <a:ext uri="{9D8B030D-6E8A-4147-A177-3AD203B41FA5}">
                      <a16:colId xmlns:a16="http://schemas.microsoft.com/office/drawing/2014/main" val="3643448391"/>
                    </a:ext>
                  </a:extLst>
                </a:gridCol>
                <a:gridCol w="4295312">
                  <a:extLst>
                    <a:ext uri="{9D8B030D-6E8A-4147-A177-3AD203B41FA5}">
                      <a16:colId xmlns:a16="http://schemas.microsoft.com/office/drawing/2014/main" val="2992067062"/>
                    </a:ext>
                  </a:extLst>
                </a:gridCol>
                <a:gridCol w="1430503">
                  <a:extLst>
                    <a:ext uri="{9D8B030D-6E8A-4147-A177-3AD203B41FA5}">
                      <a16:colId xmlns:a16="http://schemas.microsoft.com/office/drawing/2014/main" val="4078604131"/>
                    </a:ext>
                  </a:extLst>
                </a:gridCol>
                <a:gridCol w="2597345">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a:t>Concept</a:t>
                      </a:r>
                    </a:p>
                  </a:txBody>
                  <a:tcPr/>
                </a:tc>
                <a:tc>
                  <a:txBody>
                    <a:bodyPr/>
                    <a:lstStyle/>
                    <a:p>
                      <a:r>
                        <a:rPr lang="en-CA" sz="1400"/>
                        <a:t>Description</a:t>
                      </a:r>
                    </a:p>
                  </a:txBody>
                  <a:tcPr/>
                </a:tc>
                <a:tc>
                  <a:txBody>
                    <a:bodyPr/>
                    <a:lstStyle/>
                    <a:p>
                      <a:r>
                        <a:rPr lang="en-CA" sz="1400"/>
                        <a:t>Applicable?</a:t>
                      </a:r>
                    </a:p>
                  </a:txBody>
                  <a:tcPr/>
                </a:tc>
                <a:tc>
                  <a:txBody>
                    <a:bodyPr/>
                    <a:lstStyle/>
                    <a:p>
                      <a:r>
                        <a:rPr lang="en-CA" sz="1400"/>
                        <a:t>Comment</a:t>
                      </a:r>
                    </a:p>
                  </a:txBody>
                  <a:tcPr/>
                </a:tc>
                <a:extLst>
                  <a:ext uri="{0D108BD9-81ED-4DB2-BD59-A6C34878D82A}">
                    <a16:rowId xmlns:a16="http://schemas.microsoft.com/office/drawing/2014/main" val="537559497"/>
                  </a:ext>
                </a:extLst>
              </a:tr>
              <a:tr h="406249">
                <a:tc>
                  <a:txBody>
                    <a:bodyPr/>
                    <a:lstStyle/>
                    <a:p>
                      <a:r>
                        <a:rPr lang="en-CA" sz="1400">
                          <a:solidFill>
                            <a:srgbClr val="101820"/>
                          </a:solidFill>
                        </a:rPr>
                        <a:t>1</a:t>
                      </a:r>
                    </a:p>
                  </a:txBody>
                  <a:tcPr/>
                </a:tc>
                <a:tc>
                  <a:txBody>
                    <a:bodyPr/>
                    <a:lstStyle/>
                    <a:p>
                      <a:r>
                        <a:rPr lang="en-CA" sz="1400">
                          <a:solidFill>
                            <a:srgbClr val="101820"/>
                          </a:solidFill>
                        </a:rPr>
                        <a:t>Energy Wheel</a:t>
                      </a:r>
                    </a:p>
                  </a:txBody>
                  <a:tcPr/>
                </a:tc>
                <a:tc>
                  <a:txBody>
                    <a:bodyPr/>
                    <a:lstStyle/>
                    <a:p>
                      <a:r>
                        <a:rPr lang="en-US" sz="1400" dirty="0">
                          <a:solidFill>
                            <a:srgbClr val="101820"/>
                          </a:solidFill>
                        </a:rPr>
                        <a:t>It is a visual tool used in safety management to help identify, categorize and manage hazards based on the types of energy present in the workplace. It simplifies the hazard recognition process by focusing on the various energy sources that could cause harm if not properly controlled.</a:t>
                      </a:r>
                      <a:endParaRPr lang="en-CA" sz="1400" dirty="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a:solidFill>
                          <a:srgbClr val="101820"/>
                        </a:solidFill>
                      </a:endParaRPr>
                    </a:p>
                  </a:txBody>
                  <a:tcPr/>
                </a:tc>
                <a:extLst>
                  <a:ext uri="{0D108BD9-81ED-4DB2-BD59-A6C34878D82A}">
                    <a16:rowId xmlns:a16="http://schemas.microsoft.com/office/drawing/2014/main" val="3287771450"/>
                  </a:ext>
                </a:extLst>
              </a:tr>
              <a:tr h="406249">
                <a:tc>
                  <a:txBody>
                    <a:bodyPr/>
                    <a:lstStyle/>
                    <a:p>
                      <a:r>
                        <a:rPr lang="en-CA" sz="1400">
                          <a:solidFill>
                            <a:srgbClr val="101820"/>
                          </a:solidFill>
                        </a:rPr>
                        <a:t>2</a:t>
                      </a:r>
                    </a:p>
                  </a:txBody>
                  <a:tcPr/>
                </a:tc>
                <a:tc>
                  <a:txBody>
                    <a:bodyPr/>
                    <a:lstStyle/>
                    <a:p>
                      <a:r>
                        <a:rPr lang="en-CA" sz="1400" dirty="0">
                          <a:solidFill>
                            <a:srgbClr val="101820"/>
                          </a:solidFill>
                        </a:rPr>
                        <a:t>Hierarchy of Control</a:t>
                      </a:r>
                    </a:p>
                  </a:txBody>
                  <a:tcPr/>
                </a:tc>
                <a:tc>
                  <a:txBody>
                    <a:bodyPr/>
                    <a:lstStyle/>
                    <a:p>
                      <a:r>
                        <a:rPr lang="en-US" sz="1400" dirty="0">
                          <a:solidFill>
                            <a:srgbClr val="101820"/>
                          </a:solidFill>
                        </a:rPr>
                        <a:t>It is a systematic approach used to eliminate or minimize hazards associated with energy sources in the workplace. Part of safety management systems, it is commonly applied in industries where people may be exposed to hazardous </a:t>
                      </a:r>
                    </a:p>
                    <a:p>
                      <a:r>
                        <a:rPr lang="en-US" sz="1400" dirty="0">
                          <a:solidFill>
                            <a:srgbClr val="101820"/>
                          </a:solidFill>
                        </a:rPr>
                        <a:t>energy during the operation, maintenance or servicing of equipment.</a:t>
                      </a:r>
                      <a:endParaRPr lang="en-CA" sz="1400" dirty="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1320271078"/>
                  </a:ext>
                </a:extLst>
              </a:tr>
            </a:tbl>
          </a:graphicData>
        </a:graphic>
      </p:graphicFrame>
    </p:spTree>
    <p:extLst>
      <p:ext uri="{BB962C8B-B14F-4D97-AF65-F5344CB8AC3E}">
        <p14:creationId xmlns:p14="http://schemas.microsoft.com/office/powerpoint/2010/main" val="32791281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F4B539-27E1-A57C-296A-7BAA9FC65BF6}"/>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8E756B2C-1BE7-C0D8-D77E-4BD346C694E0}"/>
              </a:ext>
            </a:extLst>
          </p:cNvPr>
          <p:cNvSpPr>
            <a:spLocks noGrp="1"/>
          </p:cNvSpPr>
          <p:nvPr>
            <p:ph type="subTitle" idx="1"/>
          </p:nvPr>
        </p:nvSpPr>
        <p:spPr/>
        <p:txBody>
          <a:bodyPr/>
          <a:lstStyle/>
          <a:p>
            <a:r>
              <a:rPr lang="en-CA"/>
              <a:t>New Concepts </a:t>
            </a:r>
          </a:p>
        </p:txBody>
      </p:sp>
      <p:sp>
        <p:nvSpPr>
          <p:cNvPr id="4" name="Text Placeholder 3">
            <a:extLst>
              <a:ext uri="{FF2B5EF4-FFF2-40B4-BE49-F238E27FC236}">
                <a16:creationId xmlns:a16="http://schemas.microsoft.com/office/drawing/2014/main" id="{0217DC68-0697-958A-FF6D-95C27D40BCAF}"/>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590BE93A-F382-833D-A454-3808A25FDA9D}"/>
              </a:ext>
            </a:extLst>
          </p:cNvPr>
          <p:cNvGraphicFramePr>
            <a:graphicFrameLocks noGrp="1"/>
          </p:cNvGraphicFramePr>
          <p:nvPr>
            <p:extLst>
              <p:ext uri="{D42A27DB-BD31-4B8C-83A1-F6EECF244321}">
                <p14:modId xmlns:p14="http://schemas.microsoft.com/office/powerpoint/2010/main" val="1148505581"/>
              </p:ext>
            </p:extLst>
          </p:nvPr>
        </p:nvGraphicFramePr>
        <p:xfrm>
          <a:off x="908231" y="1284648"/>
          <a:ext cx="10590085" cy="442960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1982071">
                  <a:extLst>
                    <a:ext uri="{9D8B030D-6E8A-4147-A177-3AD203B41FA5}">
                      <a16:colId xmlns:a16="http://schemas.microsoft.com/office/drawing/2014/main" val="3643448391"/>
                    </a:ext>
                  </a:extLst>
                </a:gridCol>
                <a:gridCol w="4183116">
                  <a:extLst>
                    <a:ext uri="{9D8B030D-6E8A-4147-A177-3AD203B41FA5}">
                      <a16:colId xmlns:a16="http://schemas.microsoft.com/office/drawing/2014/main" val="2992067062"/>
                    </a:ext>
                  </a:extLst>
                </a:gridCol>
                <a:gridCol w="1430503">
                  <a:extLst>
                    <a:ext uri="{9D8B030D-6E8A-4147-A177-3AD203B41FA5}">
                      <a16:colId xmlns:a16="http://schemas.microsoft.com/office/drawing/2014/main" val="4078604131"/>
                    </a:ext>
                  </a:extLst>
                </a:gridCol>
                <a:gridCol w="2597345">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a:t>Concept</a:t>
                      </a:r>
                    </a:p>
                  </a:txBody>
                  <a:tcPr/>
                </a:tc>
                <a:tc>
                  <a:txBody>
                    <a:bodyPr/>
                    <a:lstStyle/>
                    <a:p>
                      <a:r>
                        <a:rPr lang="en-CA" sz="1400"/>
                        <a:t>Description</a:t>
                      </a:r>
                    </a:p>
                  </a:txBody>
                  <a:tcPr/>
                </a:tc>
                <a:tc>
                  <a:txBody>
                    <a:bodyPr/>
                    <a:lstStyle/>
                    <a:p>
                      <a:r>
                        <a:rPr lang="en-CA" sz="1400"/>
                        <a:t>Applicable?</a:t>
                      </a:r>
                    </a:p>
                  </a:txBody>
                  <a:tcPr/>
                </a:tc>
                <a:tc>
                  <a:txBody>
                    <a:bodyPr/>
                    <a:lstStyle/>
                    <a:p>
                      <a:r>
                        <a:rPr lang="en-CA" sz="1400"/>
                        <a:t>Comment</a:t>
                      </a:r>
                    </a:p>
                  </a:txBody>
                  <a:tcPr/>
                </a:tc>
                <a:extLst>
                  <a:ext uri="{0D108BD9-81ED-4DB2-BD59-A6C34878D82A}">
                    <a16:rowId xmlns:a16="http://schemas.microsoft.com/office/drawing/2014/main" val="537559497"/>
                  </a:ext>
                </a:extLst>
              </a:tr>
              <a:tr h="406249">
                <a:tc>
                  <a:txBody>
                    <a:bodyPr/>
                    <a:lstStyle/>
                    <a:p>
                      <a:r>
                        <a:rPr lang="en-CA" sz="1400">
                          <a:solidFill>
                            <a:srgbClr val="101820"/>
                          </a:solidFill>
                        </a:rPr>
                        <a:t>3</a:t>
                      </a:r>
                    </a:p>
                  </a:txBody>
                  <a:tcPr/>
                </a:tc>
                <a:tc>
                  <a:txBody>
                    <a:bodyPr/>
                    <a:lstStyle/>
                    <a:p>
                      <a:r>
                        <a:rPr lang="en-CA" sz="1400">
                          <a:solidFill>
                            <a:srgbClr val="101820"/>
                          </a:solidFill>
                        </a:rPr>
                        <a:t>Stuff That Can Kill You (STCKY)</a:t>
                      </a:r>
                    </a:p>
                  </a:txBody>
                  <a:tcPr/>
                </a:tc>
                <a:tc>
                  <a:txBody>
                    <a:bodyPr/>
                    <a:lstStyle/>
                    <a:p>
                      <a:r>
                        <a:rPr lang="en-US" sz="1400" dirty="0">
                          <a:solidFill>
                            <a:srgbClr val="101820"/>
                          </a:solidFill>
                        </a:rPr>
                        <a:t>"Stuff that can kill you" (STCKY) is a safety </a:t>
                      </a:r>
                    </a:p>
                    <a:p>
                      <a:r>
                        <a:rPr lang="en-US" sz="1400" dirty="0">
                          <a:solidFill>
                            <a:srgbClr val="101820"/>
                          </a:solidFill>
                        </a:rPr>
                        <a:t>concept used to identify and manage hazards or conditions in the workplace that pose a significant risk of serious injury or fatality. It emphasizes the importance of recognizing high-risk elements in work environments, which can cause life-threatening, life-altering or life-ending incidents if not properly controlled.</a:t>
                      </a:r>
                      <a:endParaRPr lang="en-CA" sz="1400" dirty="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a:solidFill>
                          <a:srgbClr val="101820"/>
                        </a:solidFill>
                      </a:endParaRPr>
                    </a:p>
                  </a:txBody>
                  <a:tcPr/>
                </a:tc>
                <a:extLst>
                  <a:ext uri="{0D108BD9-81ED-4DB2-BD59-A6C34878D82A}">
                    <a16:rowId xmlns:a16="http://schemas.microsoft.com/office/drawing/2014/main" val="436631440"/>
                  </a:ext>
                </a:extLst>
              </a:tr>
              <a:tr h="406249">
                <a:tc>
                  <a:txBody>
                    <a:bodyPr/>
                    <a:lstStyle/>
                    <a:p>
                      <a:r>
                        <a:rPr lang="en-CA" sz="1400">
                          <a:solidFill>
                            <a:srgbClr val="101820"/>
                          </a:solidFill>
                        </a:rPr>
                        <a:t>4</a:t>
                      </a:r>
                    </a:p>
                  </a:txBody>
                  <a:tcPr/>
                </a:tc>
                <a:tc>
                  <a:txBody>
                    <a:bodyPr/>
                    <a:lstStyle/>
                    <a:p>
                      <a:r>
                        <a:rPr lang="en-CA" sz="1400">
                          <a:solidFill>
                            <a:srgbClr val="101820"/>
                          </a:solidFill>
                        </a:rPr>
                        <a:t>Critical Work</a:t>
                      </a:r>
                    </a:p>
                  </a:txBody>
                  <a:tcPr/>
                </a:tc>
                <a:tc>
                  <a:txBody>
                    <a:bodyPr/>
                    <a:lstStyle/>
                    <a:p>
                      <a:r>
                        <a:rPr lang="en-US" sz="1400" dirty="0">
                          <a:solidFill>
                            <a:srgbClr val="101820"/>
                          </a:solidFill>
                        </a:rPr>
                        <a:t>Critical work refers to tasks or activities in </a:t>
                      </a:r>
                    </a:p>
                    <a:p>
                      <a:r>
                        <a:rPr lang="en-US" sz="1400" dirty="0">
                          <a:solidFill>
                            <a:srgbClr val="101820"/>
                          </a:solidFill>
                        </a:rPr>
                        <a:t>a workplace that involve significant risk </a:t>
                      </a:r>
                    </a:p>
                    <a:p>
                      <a:r>
                        <a:rPr lang="en-US" sz="1400" dirty="0">
                          <a:solidFill>
                            <a:srgbClr val="101820"/>
                          </a:solidFill>
                        </a:rPr>
                        <a:t>to people, property or the environment. </a:t>
                      </a:r>
                    </a:p>
                    <a:p>
                      <a:r>
                        <a:rPr lang="en-US" sz="1400" dirty="0">
                          <a:solidFill>
                            <a:srgbClr val="101820"/>
                          </a:solidFill>
                        </a:rPr>
                        <a:t>These tasks often require precise planning, </a:t>
                      </a:r>
                    </a:p>
                    <a:p>
                      <a:r>
                        <a:rPr lang="en-US" sz="1400" dirty="0">
                          <a:solidFill>
                            <a:srgbClr val="101820"/>
                          </a:solidFill>
                        </a:rPr>
                        <a:t>specialized skills and strict safety measures due to the potential for severe consequences if something goes wrong. In essence, critical work involves critical steps with inherent critical risks that could only be managed by critical safeguards. </a:t>
                      </a:r>
                      <a:endParaRPr lang="en-CA" sz="1400" dirty="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2922659074"/>
                  </a:ext>
                </a:extLst>
              </a:tr>
            </a:tbl>
          </a:graphicData>
        </a:graphic>
      </p:graphicFrame>
    </p:spTree>
    <p:extLst>
      <p:ext uri="{BB962C8B-B14F-4D97-AF65-F5344CB8AC3E}">
        <p14:creationId xmlns:p14="http://schemas.microsoft.com/office/powerpoint/2010/main" val="12576605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54B7A4-6372-E345-2F4C-905A50BE66A2}"/>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294D2F7-C4D2-9F25-B0D6-3807294E1B16}"/>
              </a:ext>
            </a:extLst>
          </p:cNvPr>
          <p:cNvSpPr>
            <a:spLocks noGrp="1"/>
          </p:cNvSpPr>
          <p:nvPr>
            <p:ph type="subTitle" idx="1"/>
          </p:nvPr>
        </p:nvSpPr>
        <p:spPr/>
        <p:txBody>
          <a:bodyPr/>
          <a:lstStyle/>
          <a:p>
            <a:r>
              <a:rPr lang="en-CA"/>
              <a:t>New Concepts</a:t>
            </a:r>
          </a:p>
        </p:txBody>
      </p:sp>
      <p:sp>
        <p:nvSpPr>
          <p:cNvPr id="4" name="Text Placeholder 3">
            <a:extLst>
              <a:ext uri="{FF2B5EF4-FFF2-40B4-BE49-F238E27FC236}">
                <a16:creationId xmlns:a16="http://schemas.microsoft.com/office/drawing/2014/main" id="{908F4A77-60E8-9BE2-0D1D-8103CE11AEB7}"/>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3AC94A87-4824-A90A-1F20-9428C172C741}"/>
              </a:ext>
            </a:extLst>
          </p:cNvPr>
          <p:cNvGraphicFramePr>
            <a:graphicFrameLocks noGrp="1"/>
          </p:cNvGraphicFramePr>
          <p:nvPr>
            <p:extLst>
              <p:ext uri="{D42A27DB-BD31-4B8C-83A1-F6EECF244321}">
                <p14:modId xmlns:p14="http://schemas.microsoft.com/office/powerpoint/2010/main" val="3761468822"/>
              </p:ext>
            </p:extLst>
          </p:nvPr>
        </p:nvGraphicFramePr>
        <p:xfrm>
          <a:off x="908231" y="1284648"/>
          <a:ext cx="10590085" cy="442960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1755971">
                  <a:extLst>
                    <a:ext uri="{9D8B030D-6E8A-4147-A177-3AD203B41FA5}">
                      <a16:colId xmlns:a16="http://schemas.microsoft.com/office/drawing/2014/main" val="3643448391"/>
                    </a:ext>
                  </a:extLst>
                </a:gridCol>
                <a:gridCol w="4409216">
                  <a:extLst>
                    <a:ext uri="{9D8B030D-6E8A-4147-A177-3AD203B41FA5}">
                      <a16:colId xmlns:a16="http://schemas.microsoft.com/office/drawing/2014/main" val="2992067062"/>
                    </a:ext>
                  </a:extLst>
                </a:gridCol>
                <a:gridCol w="1430503">
                  <a:extLst>
                    <a:ext uri="{9D8B030D-6E8A-4147-A177-3AD203B41FA5}">
                      <a16:colId xmlns:a16="http://schemas.microsoft.com/office/drawing/2014/main" val="4078604131"/>
                    </a:ext>
                  </a:extLst>
                </a:gridCol>
                <a:gridCol w="2597345">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a:t>Concept</a:t>
                      </a:r>
                    </a:p>
                  </a:txBody>
                  <a:tcPr/>
                </a:tc>
                <a:tc>
                  <a:txBody>
                    <a:bodyPr/>
                    <a:lstStyle/>
                    <a:p>
                      <a:r>
                        <a:rPr lang="en-CA" sz="1400"/>
                        <a:t>Description</a:t>
                      </a:r>
                    </a:p>
                  </a:txBody>
                  <a:tcPr/>
                </a:tc>
                <a:tc>
                  <a:txBody>
                    <a:bodyPr/>
                    <a:lstStyle/>
                    <a:p>
                      <a:r>
                        <a:rPr lang="en-CA" sz="1400"/>
                        <a:t>Applicable?</a:t>
                      </a:r>
                    </a:p>
                  </a:txBody>
                  <a:tcPr/>
                </a:tc>
                <a:tc>
                  <a:txBody>
                    <a:bodyPr/>
                    <a:lstStyle/>
                    <a:p>
                      <a:r>
                        <a:rPr lang="en-CA" sz="1400"/>
                        <a:t>Comment</a:t>
                      </a:r>
                    </a:p>
                  </a:txBody>
                  <a:tcPr/>
                </a:tc>
                <a:extLst>
                  <a:ext uri="{0D108BD9-81ED-4DB2-BD59-A6C34878D82A}">
                    <a16:rowId xmlns:a16="http://schemas.microsoft.com/office/drawing/2014/main" val="537559497"/>
                  </a:ext>
                </a:extLst>
              </a:tr>
              <a:tr h="406249">
                <a:tc>
                  <a:txBody>
                    <a:bodyPr/>
                    <a:lstStyle/>
                    <a:p>
                      <a:r>
                        <a:rPr lang="en-CA" sz="1400" dirty="0">
                          <a:solidFill>
                            <a:srgbClr val="101820"/>
                          </a:solidFill>
                        </a:rPr>
                        <a:t>5</a:t>
                      </a:r>
                    </a:p>
                  </a:txBody>
                  <a:tcPr/>
                </a:tc>
                <a:tc>
                  <a:txBody>
                    <a:bodyPr/>
                    <a:lstStyle/>
                    <a:p>
                      <a:r>
                        <a:rPr lang="en-CA" sz="1400" dirty="0">
                          <a:solidFill>
                            <a:srgbClr val="101820"/>
                          </a:solidFill>
                        </a:rPr>
                        <a:t>Direct Control</a:t>
                      </a:r>
                    </a:p>
                  </a:txBody>
                  <a:tcPr/>
                </a:tc>
                <a:tc>
                  <a:txBody>
                    <a:bodyPr/>
                    <a:lstStyle/>
                    <a:p>
                      <a:r>
                        <a:rPr lang="en-US" sz="1400" dirty="0">
                          <a:solidFill>
                            <a:srgbClr val="101820"/>
                          </a:solidFill>
                        </a:rPr>
                        <a:t>This refers to the proactive and hands-on supervision, intervention and management of work activities to ensure safety standards and protocols are strictly followed. It involves real-time oversight by competent personnel to minimize risks and immediately address any unsafe conditions </a:t>
                      </a:r>
                    </a:p>
                    <a:p>
                      <a:r>
                        <a:rPr lang="en-US" sz="1400" dirty="0">
                          <a:solidFill>
                            <a:srgbClr val="101820"/>
                          </a:solidFill>
                        </a:rPr>
                        <a:t>or </a:t>
                      </a:r>
                      <a:r>
                        <a:rPr lang="en-US" sz="1400" dirty="0" err="1">
                          <a:solidFill>
                            <a:srgbClr val="101820"/>
                          </a:solidFill>
                        </a:rPr>
                        <a:t>behaviours</a:t>
                      </a:r>
                      <a:r>
                        <a:rPr lang="en-US" sz="1400" dirty="0">
                          <a:solidFill>
                            <a:srgbClr val="101820"/>
                          </a:solidFill>
                        </a:rPr>
                        <a:t>. Direct Controls work even if </a:t>
                      </a:r>
                    </a:p>
                    <a:p>
                      <a:r>
                        <a:rPr lang="en-US" sz="1400" dirty="0">
                          <a:solidFill>
                            <a:srgbClr val="101820"/>
                          </a:solidFill>
                        </a:rPr>
                        <a:t>people make errors.</a:t>
                      </a:r>
                      <a:endParaRPr lang="en-CA" sz="1400" dirty="0">
                        <a:solidFill>
                          <a:srgbClr val="101820"/>
                        </a:solidFill>
                      </a:endParaRPr>
                    </a:p>
                  </a:txBody>
                  <a:tcPr/>
                </a:tc>
                <a:tc>
                  <a:txBody>
                    <a:bodyPr/>
                    <a:lstStyle/>
                    <a:p>
                      <a:pPr algn="ctr"/>
                      <a:r>
                        <a:rPr lang="en-CA" sz="1400">
                          <a:solidFill>
                            <a:srgbClr val="101820"/>
                          </a:solidFill>
                        </a:rPr>
                        <a:t>Yes</a:t>
                      </a:r>
                    </a:p>
                  </a:txBody>
                  <a:tcPr/>
                </a:tc>
                <a:tc>
                  <a:txBody>
                    <a:bodyPr/>
                    <a:lstStyle/>
                    <a:p>
                      <a:r>
                        <a:rPr lang="en-US" sz="1400" dirty="0">
                          <a:solidFill>
                            <a:srgbClr val="101820"/>
                          </a:solidFill>
                        </a:rPr>
                        <a:t>Alternative Controls are specifically designed to mitigate human error. When a Direct Control is not feasible, there must be at least two Alternative Controls, from at least two or more of the </a:t>
                      </a:r>
                    </a:p>
                    <a:p>
                      <a:r>
                        <a:rPr lang="en-US" sz="1400" dirty="0">
                          <a:solidFill>
                            <a:srgbClr val="101820"/>
                          </a:solidFill>
                        </a:rPr>
                        <a:t>available categories.</a:t>
                      </a:r>
                    </a:p>
                    <a:p>
                      <a:endParaRPr lang="en-CA" sz="1400" dirty="0">
                        <a:solidFill>
                          <a:srgbClr val="101820"/>
                        </a:solidFill>
                      </a:endParaRPr>
                    </a:p>
                  </a:txBody>
                  <a:tcPr/>
                </a:tc>
                <a:extLst>
                  <a:ext uri="{0D108BD9-81ED-4DB2-BD59-A6C34878D82A}">
                    <a16:rowId xmlns:a16="http://schemas.microsoft.com/office/drawing/2014/main" val="2158298231"/>
                  </a:ext>
                </a:extLst>
              </a:tr>
              <a:tr h="406249">
                <a:tc>
                  <a:txBody>
                    <a:bodyPr/>
                    <a:lstStyle/>
                    <a:p>
                      <a:r>
                        <a:rPr lang="en-CA" sz="1400">
                          <a:solidFill>
                            <a:srgbClr val="101820"/>
                          </a:solidFill>
                        </a:rPr>
                        <a:t>6</a:t>
                      </a:r>
                    </a:p>
                  </a:txBody>
                  <a:tcPr/>
                </a:tc>
                <a:tc>
                  <a:txBody>
                    <a:bodyPr/>
                    <a:lstStyle/>
                    <a:p>
                      <a:r>
                        <a:rPr lang="en-CA" sz="1400" dirty="0">
                          <a:solidFill>
                            <a:srgbClr val="101820"/>
                          </a:solidFill>
                        </a:rPr>
                        <a:t>High Energy Control Assessment (HECA)</a:t>
                      </a:r>
                    </a:p>
                  </a:txBody>
                  <a:tcPr/>
                </a:tc>
                <a:tc>
                  <a:txBody>
                    <a:bodyPr/>
                    <a:lstStyle/>
                    <a:p>
                      <a:r>
                        <a:rPr lang="en-US" sz="1400" dirty="0">
                          <a:solidFill>
                            <a:srgbClr val="101820"/>
                          </a:solidFill>
                        </a:rPr>
                        <a:t>HECA, also known as energy-based observation, is a structured process used to identify, evaluate and control risks associated with high-energy activities in the workplace. These activities involve significant energy sources — such as mechanical, electrical, chemical or thermal energies — that have the potential to cause catastrophic injuries or damage. HECA ensures that organizations assess and integrate robust safeguards to manage these risks effectively.</a:t>
                      </a:r>
                      <a:endParaRPr lang="en-CA" sz="1400" dirty="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3260990081"/>
                  </a:ext>
                </a:extLst>
              </a:tr>
            </a:tbl>
          </a:graphicData>
        </a:graphic>
      </p:graphicFrame>
    </p:spTree>
    <p:extLst>
      <p:ext uri="{BB962C8B-B14F-4D97-AF65-F5344CB8AC3E}">
        <p14:creationId xmlns:p14="http://schemas.microsoft.com/office/powerpoint/2010/main" val="6652123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664A28-1FB7-C2C4-B010-02EDE70C47A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96855D92-3069-01D2-8374-10B598F5C642}"/>
              </a:ext>
            </a:extLst>
          </p:cNvPr>
          <p:cNvSpPr>
            <a:spLocks noGrp="1"/>
          </p:cNvSpPr>
          <p:nvPr>
            <p:ph type="subTitle" idx="1"/>
          </p:nvPr>
        </p:nvSpPr>
        <p:spPr>
          <a:xfrm>
            <a:off x="908230" y="455101"/>
            <a:ext cx="10962140" cy="799297"/>
          </a:xfrm>
        </p:spPr>
        <p:txBody>
          <a:bodyPr/>
          <a:lstStyle/>
          <a:p>
            <a:r>
              <a:rPr lang="en-CA"/>
              <a:t>Questions &amp; Additional Verifications</a:t>
            </a:r>
          </a:p>
        </p:txBody>
      </p:sp>
      <p:sp>
        <p:nvSpPr>
          <p:cNvPr id="4" name="Text Placeholder 3">
            <a:extLst>
              <a:ext uri="{FF2B5EF4-FFF2-40B4-BE49-F238E27FC236}">
                <a16:creationId xmlns:a16="http://schemas.microsoft.com/office/drawing/2014/main" id="{8B49E8A1-83D0-8F29-5711-83EF1AF97E79}"/>
              </a:ext>
            </a:extLst>
          </p:cNvPr>
          <p:cNvSpPr>
            <a:spLocks noGrp="1"/>
          </p:cNvSpPr>
          <p:nvPr>
            <p:ph type="body" sz="quarter" idx="15"/>
          </p:nvPr>
        </p:nvSpPr>
        <p:spPr>
          <a:xfrm>
            <a:off x="911701" y="1369500"/>
            <a:ext cx="10846710" cy="5323009"/>
          </a:xfrm>
        </p:spPr>
        <p:txBody>
          <a:bodyPr/>
          <a:lstStyle/>
          <a:p>
            <a:pPr marL="0" indent="0">
              <a:buNone/>
            </a:pPr>
            <a:r>
              <a:rPr lang="en-US" b="1" dirty="0"/>
              <a:t>Questions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What objects in today’s work area could roll, slide, or fall?</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What could cause those objects to move unexpectedly?</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What safeguards are in place—and are they adequate?</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What will we do if conditions change?</a:t>
            </a:r>
          </a:p>
          <a:p>
            <a:pPr marL="0" indent="0">
              <a:buNone/>
            </a:pPr>
            <a:endParaRPr lang="en-US" b="1" dirty="0"/>
          </a:p>
          <a:p>
            <a:pPr marL="0" indent="0">
              <a:buNone/>
            </a:pPr>
            <a:r>
              <a:rPr lang="en-US" b="1" dirty="0"/>
              <a:t>Additional Verification Checklist</a:t>
            </a:r>
          </a:p>
          <a:p>
            <a:pPr marL="0" indent="0">
              <a:buNone/>
            </a:pPr>
            <a:r>
              <a:rPr lang="en-US" dirty="0"/>
              <a:t>☐ Materials chocked, blocked, or restrained</a:t>
            </a:r>
          </a:p>
          <a:p>
            <a:pPr marL="0" indent="0">
              <a:buNone/>
            </a:pPr>
            <a:r>
              <a:rPr lang="en-US" dirty="0"/>
              <a:t>☐ No loose items near edges or openings</a:t>
            </a:r>
          </a:p>
          <a:p>
            <a:pPr marL="0" indent="0">
              <a:buNone/>
            </a:pPr>
            <a:r>
              <a:rPr lang="en-US" dirty="0"/>
              <a:t>☐ Exclusion zones clearly marked</a:t>
            </a:r>
          </a:p>
          <a:p>
            <a:pPr marL="0" indent="0">
              <a:buNone/>
            </a:pPr>
            <a:r>
              <a:rPr lang="en-US" dirty="0"/>
              <a:t>☐ Housekeeping maintained</a:t>
            </a:r>
          </a:p>
          <a:p>
            <a:pPr marL="0" indent="0">
              <a:buNone/>
            </a:pPr>
            <a:r>
              <a:rPr lang="en-US" dirty="0"/>
              <a:t>☐ People aware of roll/slide/fall hazards</a:t>
            </a:r>
          </a:p>
          <a:p>
            <a:pPr marL="0" indent="0">
              <a:buNone/>
            </a:pPr>
            <a:endParaRPr lang="en-US" dirty="0"/>
          </a:p>
          <a:p>
            <a:pPr marL="0" indent="0">
              <a:buNone/>
            </a:pPr>
            <a:endParaRPr lang="en-US" dirty="0"/>
          </a:p>
        </p:txBody>
      </p:sp>
      <p:sp>
        <p:nvSpPr>
          <p:cNvPr id="3" name="TextBox 2">
            <a:extLst>
              <a:ext uri="{FF2B5EF4-FFF2-40B4-BE49-F238E27FC236}">
                <a16:creationId xmlns:a16="http://schemas.microsoft.com/office/drawing/2014/main" id="{FDB4C1DF-F841-1397-6BA2-472E94534129}"/>
              </a:ext>
            </a:extLst>
          </p:cNvPr>
          <p:cNvSpPr txBox="1"/>
          <p:nvPr/>
        </p:nvSpPr>
        <p:spPr>
          <a:xfrm>
            <a:off x="8027802" y="3411462"/>
            <a:ext cx="3897235" cy="1323439"/>
          </a:xfrm>
          <a:prstGeom prst="rect">
            <a:avLst/>
          </a:prstGeom>
          <a:noFill/>
        </p:spPr>
        <p:txBody>
          <a:bodyPr wrap="square" rtlCol="0">
            <a:spAutoFit/>
          </a:bodyPr>
          <a:lstStyle/>
          <a:p>
            <a:r>
              <a:rPr lang="en-US" sz="2000" b="1" dirty="0">
                <a:solidFill>
                  <a:srgbClr val="101820"/>
                </a:solidFill>
              </a:rPr>
              <a:t>Key Message:</a:t>
            </a:r>
          </a:p>
          <a:p>
            <a:r>
              <a:rPr lang="en-US" sz="2000" dirty="0">
                <a:solidFill>
                  <a:srgbClr val="101820"/>
                </a:solidFill>
              </a:rPr>
              <a:t>If an object can move—it will. Control gravity before it controls the outcome.</a:t>
            </a:r>
            <a:endParaRPr lang="en-CA" sz="2000" dirty="0">
              <a:solidFill>
                <a:srgbClr val="101820"/>
              </a:solidFill>
            </a:endParaRPr>
          </a:p>
        </p:txBody>
      </p:sp>
    </p:spTree>
    <p:extLst>
      <p:ext uri="{BB962C8B-B14F-4D97-AF65-F5344CB8AC3E}">
        <p14:creationId xmlns:p14="http://schemas.microsoft.com/office/powerpoint/2010/main" val="4130794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4EA45-4722-F2F3-CE04-C986271DABAE}"/>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7CD17F6-F719-9059-6CB1-6802DE8CC252}"/>
              </a:ext>
            </a:extLst>
          </p:cNvPr>
          <p:cNvSpPr>
            <a:spLocks noGrp="1"/>
          </p:cNvSpPr>
          <p:nvPr>
            <p:ph type="subTitle" idx="1"/>
          </p:nvPr>
        </p:nvSpPr>
        <p:spPr/>
        <p:txBody>
          <a:bodyPr/>
          <a:lstStyle/>
          <a:p>
            <a:r>
              <a:rPr lang="en-CA"/>
              <a:t>Purpose</a:t>
            </a:r>
          </a:p>
        </p:txBody>
      </p:sp>
      <p:sp>
        <p:nvSpPr>
          <p:cNvPr id="4" name="Text Placeholder 3">
            <a:extLst>
              <a:ext uri="{FF2B5EF4-FFF2-40B4-BE49-F238E27FC236}">
                <a16:creationId xmlns:a16="http://schemas.microsoft.com/office/drawing/2014/main" id="{1F6DE122-5DAF-9D8F-CBF7-B06222716F86}"/>
              </a:ext>
            </a:extLst>
          </p:cNvPr>
          <p:cNvSpPr>
            <a:spLocks noGrp="1"/>
          </p:cNvSpPr>
          <p:nvPr>
            <p:ph type="body" sz="quarter" idx="15"/>
          </p:nvPr>
        </p:nvSpPr>
        <p:spPr>
          <a:xfrm>
            <a:off x="914753" y="1187031"/>
            <a:ext cx="10368598" cy="4394736"/>
          </a:xfrm>
        </p:spPr>
        <p:txBody>
          <a:bodyPr/>
          <a:lstStyle/>
          <a:p>
            <a:pPr marL="0" indent="0">
              <a:buNone/>
            </a:pPr>
            <a:r>
              <a:rPr lang="en-US" dirty="0"/>
              <a:t>To raise awareness of hazards associated with objects that can:</a:t>
            </a:r>
          </a:p>
          <a:p>
            <a:r>
              <a:rPr lang="en-US" b="1" dirty="0"/>
              <a:t>roll, </a:t>
            </a:r>
          </a:p>
          <a:p>
            <a:r>
              <a:rPr lang="en-US" b="1" dirty="0"/>
              <a:t>slide, or </a:t>
            </a:r>
          </a:p>
          <a:p>
            <a:r>
              <a:rPr lang="en-US" b="1" dirty="0"/>
              <a:t>fall unintentionally</a:t>
            </a:r>
            <a:r>
              <a:rPr lang="en-US" dirty="0"/>
              <a:t>, </a:t>
            </a:r>
          </a:p>
          <a:p>
            <a:pPr marL="0" indent="0">
              <a:buNone/>
            </a:pPr>
            <a:r>
              <a:rPr lang="en-US" dirty="0"/>
              <a:t>and to provide practical safeguards to prevent:</a:t>
            </a:r>
          </a:p>
          <a:p>
            <a:r>
              <a:rPr lang="en-US" b="1" dirty="0"/>
              <a:t>line-of-fire injuries, </a:t>
            </a:r>
          </a:p>
          <a:p>
            <a:r>
              <a:rPr lang="en-US" b="1" dirty="0"/>
              <a:t>dropped object incidents, and </a:t>
            </a:r>
          </a:p>
          <a:p>
            <a:r>
              <a:rPr lang="en-US" b="1" dirty="0"/>
              <a:t>equipment damage</a:t>
            </a:r>
            <a:r>
              <a:rPr lang="en-US" dirty="0"/>
              <a:t>.</a:t>
            </a:r>
            <a:endParaRPr lang="en-CA" dirty="0"/>
          </a:p>
        </p:txBody>
      </p:sp>
      <p:pic>
        <p:nvPicPr>
          <p:cNvPr id="5" name="Picture 4">
            <a:extLst>
              <a:ext uri="{FF2B5EF4-FFF2-40B4-BE49-F238E27FC236}">
                <a16:creationId xmlns:a16="http://schemas.microsoft.com/office/drawing/2014/main" id="{85488F43-78F7-5721-6FB6-ADC6401907B1}"/>
              </a:ext>
            </a:extLst>
          </p:cNvPr>
          <p:cNvPicPr>
            <a:picLocks noChangeAspect="1"/>
          </p:cNvPicPr>
          <p:nvPr/>
        </p:nvPicPr>
        <p:blipFill>
          <a:blip r:embed="rId2"/>
          <a:stretch>
            <a:fillRect/>
          </a:stretch>
        </p:blipFill>
        <p:spPr>
          <a:xfrm>
            <a:off x="6968952" y="1665124"/>
            <a:ext cx="4705384" cy="3438550"/>
          </a:xfrm>
          <a:prstGeom prst="rect">
            <a:avLst/>
          </a:prstGeom>
        </p:spPr>
      </p:pic>
    </p:spTree>
    <p:extLst>
      <p:ext uri="{BB962C8B-B14F-4D97-AF65-F5344CB8AC3E}">
        <p14:creationId xmlns:p14="http://schemas.microsoft.com/office/powerpoint/2010/main" val="548402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CD9EB6-DCBE-2217-FEB4-5036FD992349}"/>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2756F5BC-F874-82F2-CF2A-141CF013C888}"/>
              </a:ext>
            </a:extLst>
          </p:cNvPr>
          <p:cNvSpPr>
            <a:spLocks noGrp="1"/>
          </p:cNvSpPr>
          <p:nvPr>
            <p:ph type="subTitle" idx="1"/>
          </p:nvPr>
        </p:nvSpPr>
        <p:spPr/>
        <p:txBody>
          <a:bodyPr/>
          <a:lstStyle/>
          <a:p>
            <a:r>
              <a:rPr lang="en-CA" dirty="0"/>
              <a:t>Scope</a:t>
            </a:r>
          </a:p>
        </p:txBody>
      </p:sp>
      <p:sp>
        <p:nvSpPr>
          <p:cNvPr id="4" name="Text Placeholder 3">
            <a:extLst>
              <a:ext uri="{FF2B5EF4-FFF2-40B4-BE49-F238E27FC236}">
                <a16:creationId xmlns:a16="http://schemas.microsoft.com/office/drawing/2014/main" id="{CB948C50-F740-C643-3B34-45C1FED8A19D}"/>
              </a:ext>
            </a:extLst>
          </p:cNvPr>
          <p:cNvSpPr>
            <a:spLocks noGrp="1"/>
          </p:cNvSpPr>
          <p:nvPr>
            <p:ph type="body" sz="quarter" idx="15"/>
          </p:nvPr>
        </p:nvSpPr>
        <p:spPr>
          <a:xfrm>
            <a:off x="914753" y="1187031"/>
            <a:ext cx="10368598" cy="4394736"/>
          </a:xfrm>
        </p:spPr>
        <p:txBody>
          <a:bodyPr/>
          <a:lstStyle/>
          <a:p>
            <a:pPr marL="0" indent="0">
              <a:buNone/>
            </a:pPr>
            <a:r>
              <a:rPr lang="en-US" dirty="0"/>
              <a:t>This activity applies to all work activities where materials, tools, equipment, or components may become </a:t>
            </a:r>
            <a:r>
              <a:rPr lang="en-US" b="1" dirty="0"/>
              <a:t>unstable due to gravity, vibration, slope, wind, movement, or poor securing</a:t>
            </a:r>
            <a:r>
              <a:rPr lang="en-US" dirty="0"/>
              <a:t>.</a:t>
            </a:r>
          </a:p>
          <a:p>
            <a:pPr marL="0" indent="0">
              <a:buNone/>
            </a:pPr>
            <a:r>
              <a:rPr lang="en-US" dirty="0"/>
              <a:t>Applicable across:</a:t>
            </a:r>
          </a:p>
          <a:p>
            <a:r>
              <a:rPr lang="en-US" dirty="0"/>
              <a:t>Construction and maintenance</a:t>
            </a:r>
          </a:p>
          <a:p>
            <a:r>
              <a:rPr lang="en-US" dirty="0"/>
              <a:t>Drilling and completions</a:t>
            </a:r>
          </a:p>
          <a:p>
            <a:r>
              <a:rPr lang="en-US" dirty="0"/>
              <a:t>Production and processing facilities</a:t>
            </a:r>
          </a:p>
          <a:p>
            <a:r>
              <a:rPr lang="en-US" dirty="0"/>
              <a:t>Warehousing and material handling</a:t>
            </a:r>
          </a:p>
          <a:p>
            <a:r>
              <a:rPr lang="en-US" dirty="0"/>
              <a:t>Transportation and logistics</a:t>
            </a:r>
          </a:p>
          <a:p>
            <a:pPr marL="0" indent="0">
              <a:buNone/>
            </a:pPr>
            <a:endParaRPr lang="en-CA" dirty="0"/>
          </a:p>
        </p:txBody>
      </p:sp>
    </p:spTree>
    <p:extLst>
      <p:ext uri="{BB962C8B-B14F-4D97-AF65-F5344CB8AC3E}">
        <p14:creationId xmlns:p14="http://schemas.microsoft.com/office/powerpoint/2010/main" val="1586646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076AD-1178-B745-F67C-E5F97D749BC6}"/>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EE89106-9428-1EF8-D091-EC9FACF215DC}"/>
              </a:ext>
            </a:extLst>
          </p:cNvPr>
          <p:cNvSpPr>
            <a:spLocks noGrp="1"/>
          </p:cNvSpPr>
          <p:nvPr>
            <p:ph type="subTitle" idx="1"/>
          </p:nvPr>
        </p:nvSpPr>
        <p:spPr/>
        <p:txBody>
          <a:bodyPr/>
          <a:lstStyle/>
          <a:p>
            <a:r>
              <a:rPr lang="en-CA" dirty="0"/>
              <a:t>Hazard Description</a:t>
            </a:r>
          </a:p>
        </p:txBody>
      </p:sp>
      <p:sp>
        <p:nvSpPr>
          <p:cNvPr id="4" name="Text Placeholder 3">
            <a:extLst>
              <a:ext uri="{FF2B5EF4-FFF2-40B4-BE49-F238E27FC236}">
                <a16:creationId xmlns:a16="http://schemas.microsoft.com/office/drawing/2014/main" id="{34366ABF-BB93-87E4-8094-7389A14B7240}"/>
              </a:ext>
            </a:extLst>
          </p:cNvPr>
          <p:cNvSpPr>
            <a:spLocks noGrp="1"/>
          </p:cNvSpPr>
          <p:nvPr>
            <p:ph type="body" sz="quarter" idx="15"/>
          </p:nvPr>
        </p:nvSpPr>
        <p:spPr>
          <a:xfrm>
            <a:off x="914753" y="1187030"/>
            <a:ext cx="10368598" cy="4725715"/>
          </a:xfrm>
        </p:spPr>
        <p:txBody>
          <a:bodyPr/>
          <a:lstStyle/>
          <a:p>
            <a:pPr>
              <a:buNone/>
            </a:pPr>
            <a:r>
              <a:rPr lang="en-US" dirty="0"/>
              <a:t>Objects can become uncontrolled when they are:</a:t>
            </a:r>
          </a:p>
          <a:p>
            <a:pPr>
              <a:buFont typeface="Arial" panose="020B0604020202020204" pitchFamily="34" charset="0"/>
              <a:buChar char="•"/>
            </a:pPr>
            <a:r>
              <a:rPr lang="en-US" dirty="0"/>
              <a:t>Stored or positioned on </a:t>
            </a:r>
            <a:r>
              <a:rPr lang="en-US" b="1" dirty="0"/>
              <a:t>inclines or uneven surfaces</a:t>
            </a:r>
            <a:endParaRPr lang="en-US" dirty="0"/>
          </a:p>
          <a:p>
            <a:pPr>
              <a:buFont typeface="Arial" panose="020B0604020202020204" pitchFamily="34" charset="0"/>
              <a:buChar char="•"/>
            </a:pPr>
            <a:r>
              <a:rPr lang="en-US" b="1" dirty="0"/>
              <a:t>Stacked, racked, or placed at height</a:t>
            </a:r>
            <a:endParaRPr lang="en-US" dirty="0"/>
          </a:p>
          <a:p>
            <a:pPr>
              <a:buFont typeface="Arial" panose="020B0604020202020204" pitchFamily="34" charset="0"/>
              <a:buChar char="•"/>
            </a:pPr>
            <a:r>
              <a:rPr lang="en-US" dirty="0"/>
              <a:t>Exposed to </a:t>
            </a:r>
            <a:r>
              <a:rPr lang="en-US" b="1" dirty="0"/>
              <a:t>vibration, movement, or weather</a:t>
            </a:r>
            <a:endParaRPr lang="en-US" dirty="0"/>
          </a:p>
          <a:p>
            <a:pPr>
              <a:buFont typeface="Arial" panose="020B0604020202020204" pitchFamily="34" charset="0"/>
              <a:buChar char="•"/>
            </a:pPr>
            <a:r>
              <a:rPr lang="en-US" b="1" dirty="0"/>
              <a:t>Poorly secured, restrained, or supported</a:t>
            </a:r>
            <a:endParaRPr lang="en-US" dirty="0"/>
          </a:p>
          <a:p>
            <a:pPr>
              <a:buFont typeface="Arial" panose="020B0604020202020204" pitchFamily="34" charset="0"/>
              <a:buChar char="•"/>
            </a:pPr>
            <a:r>
              <a:rPr lang="en-US" dirty="0"/>
              <a:t>Impacted by </a:t>
            </a:r>
            <a:r>
              <a:rPr lang="en-US" b="1" dirty="0"/>
              <a:t>vehicle or equipment movement</a:t>
            </a:r>
            <a:endParaRPr lang="en-US" dirty="0"/>
          </a:p>
          <a:p>
            <a:pPr>
              <a:buNone/>
            </a:pPr>
            <a:endParaRPr lang="en-US" dirty="0"/>
          </a:p>
          <a:p>
            <a:pPr>
              <a:buNone/>
            </a:pPr>
            <a:r>
              <a:rPr lang="en-US" dirty="0"/>
              <a:t>Uncontrolled movement can result in:</a:t>
            </a:r>
          </a:p>
          <a:p>
            <a:pPr>
              <a:buFont typeface="Arial" panose="020B0604020202020204" pitchFamily="34" charset="0"/>
              <a:buChar char="•"/>
            </a:pPr>
            <a:r>
              <a:rPr lang="en-US" dirty="0"/>
              <a:t>Struck-by or caught-between injuries</a:t>
            </a:r>
          </a:p>
          <a:p>
            <a:pPr>
              <a:buFont typeface="Arial" panose="020B0604020202020204" pitchFamily="34" charset="0"/>
              <a:buChar char="•"/>
            </a:pPr>
            <a:r>
              <a:rPr lang="en-US" dirty="0"/>
              <a:t>Serious or fatal dropped-object incidents</a:t>
            </a:r>
          </a:p>
          <a:p>
            <a:pPr>
              <a:buFont typeface="Arial" panose="020B0604020202020204" pitchFamily="34" charset="0"/>
              <a:buChar char="•"/>
            </a:pPr>
            <a:r>
              <a:rPr lang="en-US" dirty="0"/>
              <a:t>Damage to equipment and infrastructure</a:t>
            </a:r>
          </a:p>
          <a:p>
            <a:pPr marL="0" indent="0">
              <a:buNone/>
            </a:pPr>
            <a:endParaRPr lang="en-CA" dirty="0"/>
          </a:p>
        </p:txBody>
      </p:sp>
    </p:spTree>
    <p:extLst>
      <p:ext uri="{BB962C8B-B14F-4D97-AF65-F5344CB8AC3E}">
        <p14:creationId xmlns:p14="http://schemas.microsoft.com/office/powerpoint/2010/main" val="7105869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BAF0D47E-E550-7199-9C01-E345A02DC1CD}"/>
              </a:ext>
            </a:extLst>
          </p:cNvPr>
          <p:cNvSpPr>
            <a:spLocks noGrp="1"/>
          </p:cNvSpPr>
          <p:nvPr>
            <p:ph type="subTitle" idx="1"/>
          </p:nvPr>
        </p:nvSpPr>
        <p:spPr>
          <a:xfrm>
            <a:off x="908231" y="149468"/>
            <a:ext cx="9788524" cy="799297"/>
          </a:xfrm>
        </p:spPr>
        <p:txBody>
          <a:bodyPr/>
          <a:lstStyle/>
          <a:p>
            <a:r>
              <a:rPr lang="en-US" err="1"/>
              <a:t>LoF</a:t>
            </a:r>
            <a:r>
              <a:rPr lang="en-US"/>
              <a:t> injury reduction campaign</a:t>
            </a:r>
            <a:endParaRPr lang="en-CA"/>
          </a:p>
        </p:txBody>
      </p:sp>
      <p:sp>
        <p:nvSpPr>
          <p:cNvPr id="4" name="Text Placeholder 3">
            <a:extLst>
              <a:ext uri="{FF2B5EF4-FFF2-40B4-BE49-F238E27FC236}">
                <a16:creationId xmlns:a16="http://schemas.microsoft.com/office/drawing/2014/main" id="{DDA9EE09-9359-947F-8722-E639C39740F7}"/>
              </a:ext>
            </a:extLst>
          </p:cNvPr>
          <p:cNvSpPr>
            <a:spLocks noGrp="1"/>
          </p:cNvSpPr>
          <p:nvPr>
            <p:ph type="body" sz="quarter" idx="15"/>
          </p:nvPr>
        </p:nvSpPr>
        <p:spPr>
          <a:xfrm>
            <a:off x="908231" y="1205466"/>
            <a:ext cx="10019690" cy="1531681"/>
          </a:xfrm>
        </p:spPr>
        <p:txBody>
          <a:bodyPr/>
          <a:lstStyle/>
          <a:p>
            <a:pPr marL="0" indent="0">
              <a:spcBef>
                <a:spcPts val="600"/>
              </a:spcBef>
              <a:buNone/>
            </a:pPr>
            <a:r>
              <a:rPr lang="en-CA" dirty="0"/>
              <a:t>You are in the line of fire when you are at risk of coming into contact with a force your body cannot endure. </a:t>
            </a:r>
          </a:p>
          <a:p>
            <a:pPr marL="0" indent="0">
              <a:spcBef>
                <a:spcPts val="600"/>
              </a:spcBef>
              <a:buNone/>
            </a:pPr>
            <a:endParaRPr lang="en-US" dirty="0"/>
          </a:p>
          <a:p>
            <a:pPr marL="0" indent="0">
              <a:spcBef>
                <a:spcPts val="600"/>
              </a:spcBef>
              <a:buNone/>
            </a:pPr>
            <a:r>
              <a:rPr lang="en-US" dirty="0"/>
              <a:t>Uncontrolled Roll, Slide or Fall Potential hazards are</a:t>
            </a:r>
            <a:r>
              <a:rPr lang="en-CA" dirty="0"/>
              <a:t>:</a:t>
            </a:r>
          </a:p>
          <a:p>
            <a:pPr marL="0" indent="0">
              <a:buNone/>
            </a:pPr>
            <a:endParaRPr lang="en-CA" dirty="0"/>
          </a:p>
        </p:txBody>
      </p:sp>
      <p:sp>
        <p:nvSpPr>
          <p:cNvPr id="9" name="Rectangle: Diagonal Corners Rounded 8">
            <a:extLst>
              <a:ext uri="{FF2B5EF4-FFF2-40B4-BE49-F238E27FC236}">
                <a16:creationId xmlns:a16="http://schemas.microsoft.com/office/drawing/2014/main" id="{870970F9-8360-0D7E-E1C7-5B7429E12D67}"/>
              </a:ext>
            </a:extLst>
          </p:cNvPr>
          <p:cNvSpPr/>
          <p:nvPr/>
        </p:nvSpPr>
        <p:spPr>
          <a:xfrm>
            <a:off x="1092198" y="5121545"/>
            <a:ext cx="7013223" cy="978463"/>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sp>
        <p:nvSpPr>
          <p:cNvPr id="10" name="Content Placeholder 4">
            <a:extLst>
              <a:ext uri="{FF2B5EF4-FFF2-40B4-BE49-F238E27FC236}">
                <a16:creationId xmlns:a16="http://schemas.microsoft.com/office/drawing/2014/main" id="{C285533A-3B0A-7852-3974-9A8C10AC38F5}"/>
              </a:ext>
            </a:extLst>
          </p:cNvPr>
          <p:cNvSpPr txBox="1">
            <a:spLocks/>
          </p:cNvSpPr>
          <p:nvPr/>
        </p:nvSpPr>
        <p:spPr>
          <a:xfrm>
            <a:off x="2737052" y="2965473"/>
            <a:ext cx="5668694" cy="3743059"/>
          </a:xfrm>
          <a:prstGeom prst="rect">
            <a:avLst/>
          </a:prstGeom>
        </p:spPr>
        <p:txBody>
          <a:bodyPr vert="horz" lIns="91440" tIns="45720" rIns="91440" bIns="45720" rtlCol="0" anchor="t">
            <a:noAutofit/>
          </a:bodyPr>
          <a:lstStyle>
            <a:lvl1pPr marL="182875" indent="-182875" algn="l" defTabSz="914377" rtl="0" eaLnBrk="1" latinLnBrk="0" hangingPunct="1">
              <a:lnSpc>
                <a:spcPct val="90000"/>
              </a:lnSpc>
              <a:spcBef>
                <a:spcPts val="1200"/>
              </a:spcBef>
              <a:buClr>
                <a:srgbClr val="1C5B98"/>
              </a:buClr>
              <a:buFont typeface="Wingdings 2" pitchFamily="18" charset="2"/>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783" indent="-182875" algn="l" defTabSz="914377" rtl="0" eaLnBrk="1" latinLnBrk="0" hangingPunct="1">
              <a:lnSpc>
                <a:spcPct val="90000"/>
              </a:lnSpc>
              <a:spcBef>
                <a:spcPts val="251"/>
              </a:spcBef>
              <a:spcAft>
                <a:spcPts val="251"/>
              </a:spcAft>
              <a:buClr>
                <a:srgbClr val="1C5B98"/>
              </a:buClr>
              <a:buFont typeface="Wingdings 2" pitchFamily="18" charset="2"/>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2971" indent="-182875" algn="l" defTabSz="914377" rtl="0" eaLnBrk="1" latinLnBrk="0" hangingPunct="1">
              <a:lnSpc>
                <a:spcPct val="90000"/>
              </a:lnSpc>
              <a:spcBef>
                <a:spcPts val="251"/>
              </a:spcBef>
              <a:spcAft>
                <a:spcPts val="251"/>
              </a:spcAft>
              <a:buClr>
                <a:srgbClr val="1C5B98"/>
              </a:buClr>
              <a:buFont typeface="Wingdings 2" pitchFamily="18" charset="2"/>
              <a:buChar char=""/>
              <a:defRPr sz="16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160" indent="-182875" algn="l" defTabSz="914377" rtl="0" eaLnBrk="1" latinLnBrk="0" hangingPunct="1">
              <a:lnSpc>
                <a:spcPct val="90000"/>
              </a:lnSpc>
              <a:spcBef>
                <a:spcPts val="251"/>
              </a:spcBef>
              <a:spcAft>
                <a:spcPts val="251"/>
              </a:spcAft>
              <a:buClr>
                <a:srgbClr val="1C5B98"/>
              </a:buClr>
              <a:buFont typeface="Wingdings 2" pitchFamily="18" charset="2"/>
              <a:buChar char=""/>
              <a:defRPr sz="14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349" indent="-182875" algn="l" defTabSz="914377" rtl="0" eaLnBrk="1" latinLnBrk="0" hangingPunct="1">
              <a:lnSpc>
                <a:spcPct val="90000"/>
              </a:lnSpc>
              <a:spcBef>
                <a:spcPts val="251"/>
              </a:spcBef>
              <a:spcAft>
                <a:spcPts val="251"/>
              </a:spcAft>
              <a:buClr>
                <a:srgbClr val="1C5B98"/>
              </a:buClr>
              <a:buFont typeface="Wingdings 2" pitchFamily="18" charset="2"/>
              <a:buChar char=""/>
              <a:defRPr sz="14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726"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8914"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103"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00000"/>
              </a:lnSpc>
              <a:spcBef>
                <a:spcPts val="600"/>
              </a:spcBef>
              <a:buNone/>
            </a:pPr>
            <a:r>
              <a:rPr lang="en-CA" sz="1600" b="1" dirty="0">
                <a:solidFill>
                  <a:srgbClr val="005295"/>
                </a:solidFill>
                <a:latin typeface="Trebuchet MS"/>
                <a:cs typeface="Arial"/>
              </a:rPr>
              <a:t>Stored Energy</a:t>
            </a:r>
            <a:br>
              <a:rPr lang="en-CA" sz="1600" b="1" dirty="0">
                <a:latin typeface="Trebuchet MS" panose="020B0603020202020204" pitchFamily="34" charset="0"/>
              </a:rPr>
            </a:br>
            <a:r>
              <a:rPr lang="en-CA" sz="1600" dirty="0">
                <a:solidFill>
                  <a:srgbClr val="00002F"/>
                </a:solidFill>
                <a:latin typeface="Trebuchet MS"/>
                <a:cs typeface="Arial"/>
              </a:rPr>
              <a:t>Contact with stored energy</a:t>
            </a:r>
            <a:br>
              <a:rPr lang="en-CA" sz="1600" dirty="0">
                <a:latin typeface="Trebuchet MS" panose="020B0603020202020204" pitchFamily="34" charset="0"/>
              </a:rPr>
            </a:br>
            <a:r>
              <a:rPr lang="en-CA" sz="1600" dirty="0">
                <a:solidFill>
                  <a:srgbClr val="00002F"/>
                </a:solidFill>
                <a:latin typeface="Trebuchet MS"/>
                <a:cs typeface="Arial"/>
              </a:rPr>
              <a:t>Includes pressure releases</a:t>
            </a:r>
          </a:p>
          <a:p>
            <a:pPr marL="0" indent="0">
              <a:lnSpc>
                <a:spcPct val="100000"/>
              </a:lnSpc>
              <a:spcBef>
                <a:spcPts val="600"/>
              </a:spcBef>
              <a:buNone/>
            </a:pPr>
            <a:br>
              <a:rPr lang="en-CA" sz="1600" dirty="0">
                <a:latin typeface="Trebuchet MS" panose="020B0603020202020204" pitchFamily="34" charset="0"/>
              </a:rPr>
            </a:br>
            <a:r>
              <a:rPr lang="en-CA" sz="1600" b="1" dirty="0">
                <a:solidFill>
                  <a:srgbClr val="1C5B98"/>
                </a:solidFill>
                <a:latin typeface="Trebuchet MS"/>
                <a:cs typeface="Arial"/>
              </a:rPr>
              <a:t>Striking Hazards</a:t>
            </a:r>
            <a:br>
              <a:rPr lang="en-CA" sz="1600" b="1" dirty="0">
                <a:latin typeface="Trebuchet MS" panose="020B0603020202020204" pitchFamily="34" charset="0"/>
              </a:rPr>
            </a:br>
            <a:r>
              <a:rPr lang="en-CA" sz="1600" dirty="0">
                <a:solidFill>
                  <a:srgbClr val="00002F"/>
                </a:solidFill>
                <a:latin typeface="Trebuchet MS"/>
                <a:cs typeface="Arial"/>
              </a:rPr>
              <a:t>Struck by or striking against an object</a:t>
            </a:r>
            <a:br>
              <a:rPr lang="en-CA" sz="1600" dirty="0">
                <a:latin typeface="Trebuchet MS" panose="020B0603020202020204" pitchFamily="34" charset="0"/>
              </a:rPr>
            </a:br>
            <a:r>
              <a:rPr lang="en-CA" sz="1600" dirty="0">
                <a:solidFill>
                  <a:srgbClr val="00002F"/>
                </a:solidFill>
                <a:latin typeface="Trebuchet MS"/>
                <a:cs typeface="Arial"/>
              </a:rPr>
              <a:t>Includes dropped objects</a:t>
            </a:r>
            <a:endParaRPr lang="en-US" sz="1600" dirty="0">
              <a:solidFill>
                <a:srgbClr val="00002F"/>
              </a:solidFill>
              <a:latin typeface="Trebuchet MS"/>
              <a:cs typeface="Arial"/>
            </a:endParaRPr>
          </a:p>
          <a:p>
            <a:pPr marL="0" indent="0">
              <a:lnSpc>
                <a:spcPct val="100000"/>
              </a:lnSpc>
              <a:spcBef>
                <a:spcPts val="600"/>
              </a:spcBef>
              <a:buNone/>
            </a:pPr>
            <a:endParaRPr lang="en-US" sz="1600" dirty="0">
              <a:solidFill>
                <a:srgbClr val="4C4C4C"/>
              </a:solidFill>
              <a:latin typeface="Trebuchet MS" panose="020B0603020202020204" pitchFamily="34" charset="0"/>
            </a:endParaRPr>
          </a:p>
          <a:p>
            <a:pPr marL="0" indent="0">
              <a:lnSpc>
                <a:spcPct val="100000"/>
              </a:lnSpc>
              <a:spcBef>
                <a:spcPts val="600"/>
              </a:spcBef>
              <a:buNone/>
            </a:pPr>
            <a:r>
              <a:rPr lang="en-CA" sz="1600" b="1" dirty="0">
                <a:solidFill>
                  <a:srgbClr val="1C5B98"/>
                </a:solidFill>
                <a:latin typeface="Trebuchet MS"/>
                <a:cs typeface="Arial"/>
              </a:rPr>
              <a:t>Crushing Hazards</a:t>
            </a:r>
            <a:br>
              <a:rPr lang="en-CA" sz="1600" dirty="0">
                <a:latin typeface="Trebuchet MS" panose="020B0603020202020204" pitchFamily="34" charset="0"/>
              </a:rPr>
            </a:br>
            <a:r>
              <a:rPr lang="en-CA" sz="1600" dirty="0">
                <a:solidFill>
                  <a:srgbClr val="00002F"/>
                </a:solidFill>
                <a:latin typeface="Trebuchet MS"/>
                <a:cs typeface="Arial"/>
              </a:rPr>
              <a:t>Caught in, on or between an object</a:t>
            </a:r>
            <a:br>
              <a:rPr lang="en-CA" sz="1600" dirty="0">
                <a:solidFill>
                  <a:srgbClr val="00002F"/>
                </a:solidFill>
                <a:latin typeface="Trebuchet MS"/>
                <a:cs typeface="Arial"/>
              </a:rPr>
            </a:br>
            <a:r>
              <a:rPr lang="en-CA" sz="1600" dirty="0">
                <a:solidFill>
                  <a:srgbClr val="00002F"/>
                </a:solidFill>
                <a:latin typeface="Trebuchet MS"/>
                <a:cs typeface="Arial"/>
              </a:rPr>
              <a:t>Includes hand injuries</a:t>
            </a:r>
          </a:p>
        </p:txBody>
      </p:sp>
      <p:sp>
        <p:nvSpPr>
          <p:cNvPr id="3" name="Rectangle: Diagonal Corners Rounded 2">
            <a:extLst>
              <a:ext uri="{FF2B5EF4-FFF2-40B4-BE49-F238E27FC236}">
                <a16:creationId xmlns:a16="http://schemas.microsoft.com/office/drawing/2014/main" id="{6D19D9E3-A5E6-DBA4-2C84-2ED22E4BBBCD}"/>
              </a:ext>
            </a:extLst>
          </p:cNvPr>
          <p:cNvSpPr/>
          <p:nvPr/>
        </p:nvSpPr>
        <p:spPr>
          <a:xfrm>
            <a:off x="1092199" y="4004816"/>
            <a:ext cx="7013223" cy="978463"/>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pic>
        <p:nvPicPr>
          <p:cNvPr id="8" name="Picture 7">
            <a:extLst>
              <a:ext uri="{FF2B5EF4-FFF2-40B4-BE49-F238E27FC236}">
                <a16:creationId xmlns:a16="http://schemas.microsoft.com/office/drawing/2014/main" id="{3F0F179C-460F-3CC0-7E19-B874446EE10C}"/>
              </a:ext>
            </a:extLst>
          </p:cNvPr>
          <p:cNvPicPr>
            <a:picLocks noChangeAspect="1"/>
          </p:cNvPicPr>
          <p:nvPr/>
        </p:nvPicPr>
        <p:blipFill>
          <a:blip r:embed="rId2"/>
          <a:srcRect/>
          <a:stretch/>
        </p:blipFill>
        <p:spPr>
          <a:xfrm>
            <a:off x="1526752" y="2946887"/>
            <a:ext cx="898813" cy="898813"/>
          </a:xfrm>
          <a:prstGeom prst="rect">
            <a:avLst/>
          </a:prstGeom>
        </p:spPr>
      </p:pic>
      <p:pic>
        <p:nvPicPr>
          <p:cNvPr id="14" name="Picture 13">
            <a:extLst>
              <a:ext uri="{FF2B5EF4-FFF2-40B4-BE49-F238E27FC236}">
                <a16:creationId xmlns:a16="http://schemas.microsoft.com/office/drawing/2014/main" id="{4DC6389A-98AE-A970-977F-A8F63193616C}"/>
              </a:ext>
            </a:extLst>
          </p:cNvPr>
          <p:cNvPicPr>
            <a:picLocks noChangeAspect="1"/>
          </p:cNvPicPr>
          <p:nvPr/>
        </p:nvPicPr>
        <p:blipFill>
          <a:blip r:embed="rId3"/>
          <a:srcRect/>
          <a:stretch/>
        </p:blipFill>
        <p:spPr>
          <a:xfrm>
            <a:off x="1527457" y="4044640"/>
            <a:ext cx="898813" cy="898813"/>
          </a:xfrm>
          <a:prstGeom prst="rect">
            <a:avLst/>
          </a:prstGeom>
        </p:spPr>
      </p:pic>
      <p:pic>
        <p:nvPicPr>
          <p:cNvPr id="15" name="Picture 14">
            <a:extLst>
              <a:ext uri="{FF2B5EF4-FFF2-40B4-BE49-F238E27FC236}">
                <a16:creationId xmlns:a16="http://schemas.microsoft.com/office/drawing/2014/main" id="{201F3E59-3112-D4BF-0E17-13FE5B3F86BA}"/>
              </a:ext>
            </a:extLst>
          </p:cNvPr>
          <p:cNvPicPr>
            <a:picLocks noChangeAspect="1"/>
          </p:cNvPicPr>
          <p:nvPr/>
        </p:nvPicPr>
        <p:blipFill>
          <a:blip r:embed="rId4"/>
          <a:srcRect/>
          <a:stretch/>
        </p:blipFill>
        <p:spPr>
          <a:xfrm>
            <a:off x="1537915" y="5161371"/>
            <a:ext cx="898813" cy="898813"/>
          </a:xfrm>
          <a:prstGeom prst="rect">
            <a:avLst/>
          </a:prstGeom>
        </p:spPr>
      </p:pic>
    </p:spTree>
    <p:extLst>
      <p:ext uri="{BB962C8B-B14F-4D97-AF65-F5344CB8AC3E}">
        <p14:creationId xmlns:p14="http://schemas.microsoft.com/office/powerpoint/2010/main" val="24751667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0136149-E4BC-DD4F-C737-7D9AA0913074}"/>
              </a:ext>
            </a:extLst>
          </p:cNvPr>
          <p:cNvSpPr>
            <a:spLocks noGrp="1"/>
          </p:cNvSpPr>
          <p:nvPr>
            <p:ph type="body" sz="quarter" idx="15"/>
          </p:nvPr>
        </p:nvSpPr>
        <p:spPr>
          <a:xfrm>
            <a:off x="914753" y="1152286"/>
            <a:ext cx="8563339" cy="5299314"/>
          </a:xfrm>
        </p:spPr>
        <p:txBody>
          <a:bodyPr/>
          <a:lstStyle/>
          <a:p>
            <a:pPr marL="0" indent="0">
              <a:buNone/>
            </a:pPr>
            <a:r>
              <a:rPr lang="en-US" dirty="0"/>
              <a:t>This overview includes materials that relate to the Line of Fire Life Saving Rule and some that do not. The Life Saving Rule focuses on body positioning.</a:t>
            </a:r>
          </a:p>
          <a:p>
            <a:pPr marL="0" indent="0">
              <a:buNone/>
            </a:pPr>
            <a:endParaRPr lang="en-US" dirty="0"/>
          </a:p>
          <a:p>
            <a:pPr marL="0" indent="0">
              <a:buNone/>
            </a:pPr>
            <a:r>
              <a:rPr lang="en-US" dirty="0"/>
              <a:t>This rule indicates:</a:t>
            </a:r>
          </a:p>
          <a:p>
            <a:pPr marL="0" indent="0">
              <a:buNone/>
            </a:pPr>
            <a:r>
              <a:rPr lang="en-US" dirty="0"/>
              <a:t>Keep yourself and others out of the line of fire</a:t>
            </a:r>
          </a:p>
          <a:p>
            <a:r>
              <a:rPr lang="en-US" dirty="0"/>
              <a:t>I position myself to avoid:</a:t>
            </a:r>
          </a:p>
          <a:p>
            <a:pPr lvl="1"/>
            <a:r>
              <a:rPr lang="en-US" dirty="0"/>
              <a:t>Moving objects</a:t>
            </a:r>
          </a:p>
          <a:p>
            <a:pPr lvl="1"/>
            <a:r>
              <a:rPr lang="en-US" dirty="0"/>
              <a:t>Vehicles</a:t>
            </a:r>
          </a:p>
          <a:p>
            <a:pPr lvl="1"/>
            <a:r>
              <a:rPr lang="en-US" dirty="0"/>
              <a:t>Pressure releases</a:t>
            </a:r>
          </a:p>
          <a:p>
            <a:pPr lvl="1"/>
            <a:r>
              <a:rPr lang="en-US" dirty="0"/>
              <a:t>Dropped objects</a:t>
            </a:r>
          </a:p>
          <a:p>
            <a:r>
              <a:rPr lang="en-US" dirty="0"/>
              <a:t>I establish and obey barriers and exclusion zones</a:t>
            </a:r>
          </a:p>
          <a:p>
            <a:r>
              <a:rPr lang="en-US" dirty="0"/>
              <a:t>I take action to secure loose objects and </a:t>
            </a:r>
            <a:br>
              <a:rPr lang="en-US" dirty="0"/>
            </a:br>
            <a:r>
              <a:rPr lang="en-US" dirty="0"/>
              <a:t>report potential dropped objects</a:t>
            </a:r>
          </a:p>
          <a:p>
            <a:pPr marL="0" indent="0">
              <a:buNone/>
            </a:pPr>
            <a:endParaRPr lang="en-CA" dirty="0"/>
          </a:p>
        </p:txBody>
      </p:sp>
      <p:sp>
        <p:nvSpPr>
          <p:cNvPr id="2" name="Subtitle 1">
            <a:extLst>
              <a:ext uri="{FF2B5EF4-FFF2-40B4-BE49-F238E27FC236}">
                <a16:creationId xmlns:a16="http://schemas.microsoft.com/office/drawing/2014/main" id="{C5837308-B7F4-BD4A-570A-A9B05303142C}"/>
              </a:ext>
            </a:extLst>
          </p:cNvPr>
          <p:cNvSpPr>
            <a:spLocks noGrp="1"/>
          </p:cNvSpPr>
          <p:nvPr>
            <p:ph type="subTitle" idx="1"/>
          </p:nvPr>
        </p:nvSpPr>
        <p:spPr/>
        <p:txBody>
          <a:bodyPr/>
          <a:lstStyle/>
          <a:p>
            <a:r>
              <a:rPr lang="en-US"/>
              <a:t>Line of Fire Life Saving Rule</a:t>
            </a:r>
            <a:endParaRPr lang="en-CA"/>
          </a:p>
        </p:txBody>
      </p:sp>
      <p:sp>
        <p:nvSpPr>
          <p:cNvPr id="5" name="Rectangle: Diagonal Corners Rounded 4">
            <a:extLst>
              <a:ext uri="{FF2B5EF4-FFF2-40B4-BE49-F238E27FC236}">
                <a16:creationId xmlns:a16="http://schemas.microsoft.com/office/drawing/2014/main" id="{B48324E0-1785-CFA2-B7D6-98A8EC2758D1}"/>
              </a:ext>
            </a:extLst>
          </p:cNvPr>
          <p:cNvSpPr/>
          <p:nvPr/>
        </p:nvSpPr>
        <p:spPr>
          <a:xfrm>
            <a:off x="1092199" y="3640347"/>
            <a:ext cx="6680201" cy="325793"/>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pic>
        <p:nvPicPr>
          <p:cNvPr id="6" name="Picture 5">
            <a:extLst>
              <a:ext uri="{FF2B5EF4-FFF2-40B4-BE49-F238E27FC236}">
                <a16:creationId xmlns:a16="http://schemas.microsoft.com/office/drawing/2014/main" id="{3AB973D1-BF4E-39B6-04B4-CF0C72F964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53578" y="2535637"/>
            <a:ext cx="2550897" cy="2550897"/>
          </a:xfrm>
          <a:prstGeom prst="rect">
            <a:avLst/>
          </a:prstGeom>
        </p:spPr>
      </p:pic>
      <p:sp>
        <p:nvSpPr>
          <p:cNvPr id="8" name="Rectangle: Diagonal Corners Rounded 7">
            <a:extLst>
              <a:ext uri="{FF2B5EF4-FFF2-40B4-BE49-F238E27FC236}">
                <a16:creationId xmlns:a16="http://schemas.microsoft.com/office/drawing/2014/main" id="{031A7824-CD65-1D97-B0DF-229CA438D5A5}"/>
              </a:ext>
            </a:extLst>
          </p:cNvPr>
          <p:cNvSpPr/>
          <p:nvPr/>
        </p:nvSpPr>
        <p:spPr>
          <a:xfrm>
            <a:off x="914753" y="4616451"/>
            <a:ext cx="6857647" cy="1365250"/>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33105048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6497B5D-62CF-F805-C806-2618F69B565E}"/>
              </a:ext>
            </a:extLst>
          </p:cNvPr>
          <p:cNvSpPr>
            <a:spLocks noGrp="1"/>
          </p:cNvSpPr>
          <p:nvPr>
            <p:ph type="subTitle" idx="1"/>
          </p:nvPr>
        </p:nvSpPr>
        <p:spPr>
          <a:xfrm>
            <a:off x="908231" y="142519"/>
            <a:ext cx="9162870" cy="799297"/>
          </a:xfrm>
        </p:spPr>
        <p:txBody>
          <a:bodyPr/>
          <a:lstStyle/>
          <a:p>
            <a:r>
              <a:rPr lang="en-CA"/>
              <a:t>Related Life Saving Rules</a:t>
            </a:r>
          </a:p>
        </p:txBody>
      </p:sp>
      <p:pic>
        <p:nvPicPr>
          <p:cNvPr id="5" name="Picture 4">
            <a:extLst>
              <a:ext uri="{FF2B5EF4-FFF2-40B4-BE49-F238E27FC236}">
                <a16:creationId xmlns:a16="http://schemas.microsoft.com/office/drawing/2014/main" id="{40871DAA-6058-51C7-C4FF-0C69DECEC74B}"/>
              </a:ext>
            </a:extLst>
          </p:cNvPr>
          <p:cNvPicPr>
            <a:picLocks noChangeAspect="1"/>
          </p:cNvPicPr>
          <p:nvPr/>
        </p:nvPicPr>
        <p:blipFill>
          <a:blip r:embed="rId2"/>
          <a:srcRect b="29861"/>
          <a:stretch>
            <a:fillRect/>
          </a:stretch>
        </p:blipFill>
        <p:spPr>
          <a:xfrm>
            <a:off x="767344" y="1880861"/>
            <a:ext cx="1613782" cy="1804693"/>
          </a:xfrm>
          <a:prstGeom prst="rect">
            <a:avLst/>
          </a:prstGeom>
        </p:spPr>
      </p:pic>
      <p:sp>
        <p:nvSpPr>
          <p:cNvPr id="8" name="TextBox 7">
            <a:extLst>
              <a:ext uri="{FF2B5EF4-FFF2-40B4-BE49-F238E27FC236}">
                <a16:creationId xmlns:a16="http://schemas.microsoft.com/office/drawing/2014/main" id="{15534B58-D4D0-8B84-70D8-410F7CEB8D70}"/>
              </a:ext>
            </a:extLst>
          </p:cNvPr>
          <p:cNvSpPr txBox="1"/>
          <p:nvPr/>
        </p:nvSpPr>
        <p:spPr>
          <a:xfrm>
            <a:off x="418535" y="3731440"/>
            <a:ext cx="2311400" cy="369332"/>
          </a:xfrm>
          <a:prstGeom prst="rect">
            <a:avLst/>
          </a:prstGeom>
          <a:noFill/>
        </p:spPr>
        <p:txBody>
          <a:bodyPr wrap="square" rtlCol="0">
            <a:spAutoFit/>
          </a:bodyPr>
          <a:lstStyle/>
          <a:p>
            <a:pPr algn="ctr"/>
            <a:r>
              <a:rPr lang="en-CA">
                <a:solidFill>
                  <a:srgbClr val="000000"/>
                </a:solidFill>
              </a:rPr>
              <a:t>FIT FOR DUTY</a:t>
            </a:r>
          </a:p>
        </p:txBody>
      </p:sp>
      <p:pic>
        <p:nvPicPr>
          <p:cNvPr id="7" name="Picture 4" descr="A close up of a sign&#10;&#10;Description automatically generated">
            <a:extLst>
              <a:ext uri="{FF2B5EF4-FFF2-40B4-BE49-F238E27FC236}">
                <a16:creationId xmlns:a16="http://schemas.microsoft.com/office/drawing/2014/main" id="{48AC331B-A6A4-12AF-7E9E-DE278DDAE6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9066" y="1878501"/>
            <a:ext cx="1613782" cy="187224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11">
            <a:extLst>
              <a:ext uri="{FF2B5EF4-FFF2-40B4-BE49-F238E27FC236}">
                <a16:creationId xmlns:a16="http://schemas.microsoft.com/office/drawing/2014/main" id="{B6F0B570-B3B6-4BAF-93AC-3876DA3F9FB1}"/>
              </a:ext>
            </a:extLst>
          </p:cNvPr>
          <p:cNvSpPr txBox="1"/>
          <p:nvPr/>
        </p:nvSpPr>
        <p:spPr>
          <a:xfrm>
            <a:off x="2570257" y="3731440"/>
            <a:ext cx="2311400" cy="646331"/>
          </a:xfrm>
          <a:prstGeom prst="rect">
            <a:avLst/>
          </a:prstGeom>
          <a:noFill/>
        </p:spPr>
        <p:txBody>
          <a:bodyPr wrap="square" rtlCol="0">
            <a:spAutoFit/>
          </a:bodyPr>
          <a:lstStyle>
            <a:defPPr>
              <a:defRPr lang="en-US"/>
            </a:defPPr>
            <a:lvl1pPr marL="0" algn="l" defTabSz="914400" rtl="0" eaLnBrk="1" latinLnBrk="0" hangingPunct="1">
              <a:defRPr sz="1800" kern="1200">
                <a:solidFill>
                  <a:srgbClr val="FFFFFF"/>
                </a:solidFill>
                <a:latin typeface="Trebuchet MS"/>
              </a:defRPr>
            </a:lvl1pPr>
            <a:lvl2pPr marL="457200" algn="l" defTabSz="914400" rtl="0" eaLnBrk="1" latinLnBrk="0" hangingPunct="1">
              <a:defRPr sz="1800" kern="1200">
                <a:solidFill>
                  <a:srgbClr val="FFFFFF"/>
                </a:solidFill>
                <a:latin typeface="Trebuchet MS"/>
              </a:defRPr>
            </a:lvl2pPr>
            <a:lvl3pPr marL="914400" algn="l" defTabSz="914400" rtl="0" eaLnBrk="1" latinLnBrk="0" hangingPunct="1">
              <a:defRPr sz="1800" kern="1200">
                <a:solidFill>
                  <a:srgbClr val="FFFFFF"/>
                </a:solidFill>
                <a:latin typeface="Trebuchet MS"/>
              </a:defRPr>
            </a:lvl3pPr>
            <a:lvl4pPr marL="1371600" algn="l" defTabSz="914400" rtl="0" eaLnBrk="1" latinLnBrk="0" hangingPunct="1">
              <a:defRPr sz="1800" kern="1200">
                <a:solidFill>
                  <a:srgbClr val="FFFFFF"/>
                </a:solidFill>
                <a:latin typeface="Trebuchet MS"/>
              </a:defRPr>
            </a:lvl4pPr>
            <a:lvl5pPr marL="1828800" algn="l" defTabSz="914400" rtl="0" eaLnBrk="1" latinLnBrk="0" hangingPunct="1">
              <a:defRPr sz="1800" kern="1200">
                <a:solidFill>
                  <a:srgbClr val="FFFFFF"/>
                </a:solidFill>
                <a:latin typeface="Trebuchet MS"/>
              </a:defRPr>
            </a:lvl5pPr>
            <a:lvl6pPr marL="2286000" algn="l" defTabSz="914400" rtl="0" eaLnBrk="1" latinLnBrk="0" hangingPunct="1">
              <a:defRPr sz="1800" kern="1200">
                <a:solidFill>
                  <a:srgbClr val="FFFFFF"/>
                </a:solidFill>
                <a:latin typeface="Trebuchet MS"/>
              </a:defRPr>
            </a:lvl6pPr>
            <a:lvl7pPr marL="2743200" algn="l" defTabSz="914400" rtl="0" eaLnBrk="1" latinLnBrk="0" hangingPunct="1">
              <a:defRPr sz="1800" kern="1200">
                <a:solidFill>
                  <a:srgbClr val="FFFFFF"/>
                </a:solidFill>
                <a:latin typeface="Trebuchet MS"/>
              </a:defRPr>
            </a:lvl7pPr>
            <a:lvl8pPr marL="3200400" algn="l" defTabSz="914400" rtl="0" eaLnBrk="1" latinLnBrk="0" hangingPunct="1">
              <a:defRPr sz="1800" kern="1200">
                <a:solidFill>
                  <a:srgbClr val="FFFFFF"/>
                </a:solidFill>
                <a:latin typeface="Trebuchet MS"/>
              </a:defRPr>
            </a:lvl8pPr>
            <a:lvl9pPr marL="3657600" algn="l" defTabSz="914400" rtl="0" eaLnBrk="1" latinLnBrk="0" hangingPunct="1">
              <a:defRPr sz="1800" kern="1200">
                <a:solidFill>
                  <a:srgbClr val="FFFFFF"/>
                </a:solidFill>
                <a:latin typeface="Trebuchet MS"/>
              </a:defRPr>
            </a:lvl9pPr>
          </a:lstStyle>
          <a:p>
            <a:pPr algn="ctr"/>
            <a:r>
              <a:rPr lang="en-US" dirty="0">
                <a:solidFill>
                  <a:srgbClr val="000000"/>
                </a:solidFill>
              </a:rPr>
              <a:t>S</a:t>
            </a:r>
            <a:r>
              <a:rPr lang="en-CA" dirty="0">
                <a:solidFill>
                  <a:srgbClr val="000000"/>
                </a:solidFill>
              </a:rPr>
              <a:t>AFE MECHANICAL LIFTING</a:t>
            </a:r>
          </a:p>
        </p:txBody>
      </p:sp>
      <p:pic>
        <p:nvPicPr>
          <p:cNvPr id="13" name="Picture 12" descr="A white checklist with a checkmark, depicting completed tasks.&#10;&#10;AI-generated content may be incorrect.">
            <a:extLst>
              <a:ext uri="{FF2B5EF4-FFF2-40B4-BE49-F238E27FC236}">
                <a16:creationId xmlns:a16="http://schemas.microsoft.com/office/drawing/2014/main" id="{29E4B8E8-E0E4-9E02-242C-8ABD367AC777}"/>
              </a:ext>
            </a:extLst>
          </p:cNvPr>
          <p:cNvPicPr>
            <a:picLocks noChangeAspect="1"/>
          </p:cNvPicPr>
          <p:nvPr/>
        </p:nvPicPr>
        <p:blipFill>
          <a:blip r:embed="rId4"/>
          <a:stretch>
            <a:fillRect/>
          </a:stretch>
        </p:blipFill>
        <p:spPr>
          <a:xfrm>
            <a:off x="5123203" y="1878501"/>
            <a:ext cx="1696697" cy="1765112"/>
          </a:xfrm>
          <a:prstGeom prst="rect">
            <a:avLst/>
          </a:prstGeom>
        </p:spPr>
      </p:pic>
      <p:sp>
        <p:nvSpPr>
          <p:cNvPr id="14" name="TextBox 8">
            <a:extLst>
              <a:ext uri="{FF2B5EF4-FFF2-40B4-BE49-F238E27FC236}">
                <a16:creationId xmlns:a16="http://schemas.microsoft.com/office/drawing/2014/main" id="{DB8257ED-C9BF-8F1C-900C-CE184E7F9CDE}"/>
              </a:ext>
            </a:extLst>
          </p:cNvPr>
          <p:cNvSpPr txBox="1"/>
          <p:nvPr/>
        </p:nvSpPr>
        <p:spPr>
          <a:xfrm>
            <a:off x="4815851" y="3750741"/>
            <a:ext cx="231140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dirty="0">
                <a:solidFill>
                  <a:srgbClr val="000000"/>
                </a:solidFill>
              </a:rPr>
              <a:t>WORK AUTHORIZATION</a:t>
            </a:r>
          </a:p>
        </p:txBody>
      </p:sp>
    </p:spTree>
    <p:extLst>
      <p:ext uri="{BB962C8B-B14F-4D97-AF65-F5344CB8AC3E}">
        <p14:creationId xmlns:p14="http://schemas.microsoft.com/office/powerpoint/2010/main" val="12165850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86567-E213-F9BF-0AEF-3D52B428C957}"/>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1BD3AFA9-8211-1DB1-D761-350BCD8308E4}"/>
              </a:ext>
            </a:extLst>
          </p:cNvPr>
          <p:cNvSpPr>
            <a:spLocks noGrp="1"/>
          </p:cNvSpPr>
          <p:nvPr>
            <p:ph type="subTitle" idx="1"/>
          </p:nvPr>
        </p:nvSpPr>
        <p:spPr/>
        <p:txBody>
          <a:bodyPr/>
          <a:lstStyle/>
          <a:p>
            <a:r>
              <a:rPr lang="en-CA"/>
              <a:t>High-Risk Objects</a:t>
            </a:r>
          </a:p>
        </p:txBody>
      </p:sp>
      <p:sp>
        <p:nvSpPr>
          <p:cNvPr id="5" name="TextBox 4">
            <a:extLst>
              <a:ext uri="{FF2B5EF4-FFF2-40B4-BE49-F238E27FC236}">
                <a16:creationId xmlns:a16="http://schemas.microsoft.com/office/drawing/2014/main" id="{675F1A31-9F83-7E64-6186-D6228A1985B9}"/>
              </a:ext>
            </a:extLst>
          </p:cNvPr>
          <p:cNvSpPr txBox="1"/>
          <p:nvPr/>
        </p:nvSpPr>
        <p:spPr>
          <a:xfrm>
            <a:off x="1509678" y="2266294"/>
            <a:ext cx="7959976" cy="707886"/>
          </a:xfrm>
          <a:prstGeom prst="rect">
            <a:avLst/>
          </a:prstGeom>
          <a:noFill/>
        </p:spPr>
        <p:txBody>
          <a:bodyPr wrap="square" rtlCol="0">
            <a:spAutoFit/>
          </a:bodyPr>
          <a:lstStyle/>
          <a:p>
            <a:r>
              <a:rPr lang="en-CA" sz="4000" b="1">
                <a:solidFill>
                  <a:srgbClr val="005C9B"/>
                </a:solidFill>
                <a:latin typeface="Verdana" panose="020B0604030504040204" pitchFamily="34" charset="0"/>
                <a:ea typeface="Verdana" panose="020B0604030504040204" pitchFamily="34" charset="0"/>
              </a:rPr>
              <a:t>Potential Consequences</a:t>
            </a:r>
          </a:p>
        </p:txBody>
      </p:sp>
      <p:sp>
        <p:nvSpPr>
          <p:cNvPr id="7" name="Text Placeholder 3">
            <a:extLst>
              <a:ext uri="{FF2B5EF4-FFF2-40B4-BE49-F238E27FC236}">
                <a16:creationId xmlns:a16="http://schemas.microsoft.com/office/drawing/2014/main" id="{CF05C10E-732E-DB38-ED29-4A1AA43FC1B1}"/>
              </a:ext>
            </a:extLst>
          </p:cNvPr>
          <p:cNvSpPr txBox="1">
            <a:spLocks/>
          </p:cNvSpPr>
          <p:nvPr/>
        </p:nvSpPr>
        <p:spPr>
          <a:xfrm>
            <a:off x="1777752" y="5237588"/>
            <a:ext cx="10368598" cy="2089103"/>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a:p>
        </p:txBody>
      </p:sp>
      <p:graphicFrame>
        <p:nvGraphicFramePr>
          <p:cNvPr id="3" name="Table 2">
            <a:extLst>
              <a:ext uri="{FF2B5EF4-FFF2-40B4-BE49-F238E27FC236}">
                <a16:creationId xmlns:a16="http://schemas.microsoft.com/office/drawing/2014/main" id="{E8E5E1C8-8299-AD7F-842A-7B676616D373}"/>
              </a:ext>
            </a:extLst>
          </p:cNvPr>
          <p:cNvGraphicFramePr>
            <a:graphicFrameLocks noGrp="1"/>
          </p:cNvGraphicFramePr>
          <p:nvPr>
            <p:extLst>
              <p:ext uri="{D42A27DB-BD31-4B8C-83A1-F6EECF244321}">
                <p14:modId xmlns:p14="http://schemas.microsoft.com/office/powerpoint/2010/main" val="430773428"/>
              </p:ext>
            </p:extLst>
          </p:nvPr>
        </p:nvGraphicFramePr>
        <p:xfrm>
          <a:off x="903180" y="1313006"/>
          <a:ext cx="10314647" cy="3107650"/>
        </p:xfrm>
        <a:graphic>
          <a:graphicData uri="http://schemas.openxmlformats.org/drawingml/2006/table">
            <a:tbl>
              <a:tblPr firstRow="1" bandRow="1">
                <a:tableStyleId>{5C22544A-7EE6-4342-B048-85BDC9FD1C3A}</a:tableStyleId>
              </a:tblPr>
              <a:tblGrid>
                <a:gridCol w="5159849">
                  <a:extLst>
                    <a:ext uri="{9D8B030D-6E8A-4147-A177-3AD203B41FA5}">
                      <a16:colId xmlns:a16="http://schemas.microsoft.com/office/drawing/2014/main" val="1960922119"/>
                    </a:ext>
                  </a:extLst>
                </a:gridCol>
                <a:gridCol w="5154798">
                  <a:extLst>
                    <a:ext uri="{9D8B030D-6E8A-4147-A177-3AD203B41FA5}">
                      <a16:colId xmlns:a16="http://schemas.microsoft.com/office/drawing/2014/main" val="3980881855"/>
                    </a:ext>
                  </a:extLst>
                </a:gridCol>
              </a:tblGrid>
              <a:tr h="429030">
                <a:tc>
                  <a:txBody>
                    <a:bodyPr/>
                    <a:lstStyle/>
                    <a:p>
                      <a:r>
                        <a:rPr lang="en-CA" sz="2400">
                          <a:latin typeface="+mj-lt"/>
                        </a:rPr>
                        <a:t>Examples</a:t>
                      </a:r>
                    </a:p>
                  </a:txBody>
                  <a:tcPr/>
                </a:tc>
                <a:tc>
                  <a:txBody>
                    <a:bodyPr/>
                    <a:lstStyle/>
                    <a:p>
                      <a:r>
                        <a:rPr lang="en-CA" sz="2400">
                          <a:latin typeface="+mj-lt"/>
                        </a:rPr>
                        <a:t>Potential Consequences</a:t>
                      </a:r>
                    </a:p>
                  </a:txBody>
                  <a:tcPr/>
                </a:tc>
                <a:extLst>
                  <a:ext uri="{0D108BD9-81ED-4DB2-BD59-A6C34878D82A}">
                    <a16:rowId xmlns:a16="http://schemas.microsoft.com/office/drawing/2014/main" val="1389292788"/>
                  </a:ext>
                </a:extLst>
              </a:tr>
              <a:tr h="2650450">
                <a:tc>
                  <a:txBody>
                    <a:bodyPr/>
                    <a:lstStyle/>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mj-lt"/>
                          <a:ea typeface="Verdana" panose="020B0604030504040204" pitchFamily="34" charset="0"/>
                        </a:rPr>
                        <a:t>Pipe, casing, tubing, and round stock</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mj-lt"/>
                          <a:ea typeface="Verdana" panose="020B0604030504040204" pitchFamily="34" charset="0"/>
                        </a:rPr>
                        <a:t>Pallets, drums, totes, and cylinders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mj-lt"/>
                          <a:ea typeface="Verdana" panose="020B0604030504040204" pitchFamily="34" charset="0"/>
                        </a:rPr>
                        <a:t>Tools, rigging gear, and components at height</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mj-lt"/>
                          <a:ea typeface="Verdana" panose="020B0604030504040204" pitchFamily="34" charset="0"/>
                        </a:rPr>
                        <a:t>Materials staged near edges or openings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mj-lt"/>
                          <a:ea typeface="Verdana" panose="020B0604030504040204" pitchFamily="34" charset="0"/>
                        </a:rPr>
                        <a:t>Equipment parts during lifting or maintenance</a:t>
                      </a:r>
                    </a:p>
                  </a:txBody>
                  <a:tcPr/>
                </a:tc>
                <a:tc>
                  <a:txBody>
                    <a:bodyPr/>
                    <a:lstStyle/>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CA" sz="2000" b="0" i="0" u="none" strike="noStrike" kern="1200" cap="none" spc="0" normalizeH="0" baseline="0" noProof="0" dirty="0">
                          <a:ln>
                            <a:noFill/>
                          </a:ln>
                          <a:solidFill>
                            <a:srgbClr val="000000"/>
                          </a:solidFill>
                          <a:effectLst/>
                          <a:uLnTx/>
                          <a:uFillTx/>
                          <a:latin typeface="+mj-lt"/>
                          <a:ea typeface="Verdana" panose="020B0604030504040204" pitchFamily="34" charset="0"/>
                          <a:cs typeface="+mn-cs"/>
                        </a:rPr>
                        <a:t>Fatal or serious injuries (head, torso, crush injuries)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CA" sz="2000" b="0" i="0" u="none" strike="noStrike" kern="1200" cap="none" spc="0" normalizeH="0" baseline="0" noProof="0" dirty="0">
                          <a:ln>
                            <a:noFill/>
                          </a:ln>
                          <a:solidFill>
                            <a:srgbClr val="000000"/>
                          </a:solidFill>
                          <a:effectLst/>
                          <a:uLnTx/>
                          <a:uFillTx/>
                          <a:latin typeface="+mj-lt"/>
                          <a:ea typeface="Verdana" panose="020B0604030504040204" pitchFamily="34" charset="0"/>
                          <a:cs typeface="+mn-cs"/>
                        </a:rPr>
                        <a:t>Dropped objects striking people below</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CA" sz="2000" b="0" i="0" u="none" strike="noStrike" kern="1200" cap="none" spc="0" normalizeH="0" baseline="0" noProof="0" dirty="0">
                          <a:ln>
                            <a:noFill/>
                          </a:ln>
                          <a:solidFill>
                            <a:srgbClr val="000000"/>
                          </a:solidFill>
                          <a:effectLst/>
                          <a:uLnTx/>
                          <a:uFillTx/>
                          <a:latin typeface="+mj-lt"/>
                          <a:ea typeface="Verdana" panose="020B0604030504040204" pitchFamily="34" charset="0"/>
                          <a:cs typeface="+mn-cs"/>
                        </a:rPr>
                        <a:t>Equipment failure or loss of containment</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CA" sz="2000" b="0" i="0" u="none" strike="noStrike" kern="1200" cap="none" spc="0" normalizeH="0" baseline="0" noProof="0" dirty="0">
                          <a:ln>
                            <a:noFill/>
                          </a:ln>
                          <a:solidFill>
                            <a:srgbClr val="000000"/>
                          </a:solidFill>
                          <a:effectLst/>
                          <a:uLnTx/>
                          <a:uFillTx/>
                          <a:latin typeface="+mj-lt"/>
                          <a:ea typeface="Verdana" panose="020B0604030504040204" pitchFamily="34" charset="0"/>
                          <a:cs typeface="+mn-cs"/>
                        </a:rPr>
                        <a:t>Production downtime and regulatory exposure</a:t>
                      </a:r>
                      <a:endParaRPr kumimoji="0" lang="en-CA" sz="2000" b="0" i="0" u="none" strike="noStrike" kern="1200" cap="none" spc="0" normalizeH="0" baseline="0" dirty="0">
                        <a:ln>
                          <a:noFill/>
                        </a:ln>
                        <a:solidFill>
                          <a:srgbClr val="000000"/>
                        </a:solidFill>
                        <a:effectLst/>
                        <a:uLnTx/>
                        <a:uFillTx/>
                        <a:latin typeface="+mj-lt"/>
                        <a:ea typeface="Verdana" panose="020B0604030504040204" pitchFamily="34" charset="0"/>
                        <a:cs typeface="+mn-cs"/>
                      </a:endParaRPr>
                    </a:p>
                  </a:txBody>
                  <a:tcPr/>
                </a:tc>
                <a:extLst>
                  <a:ext uri="{0D108BD9-81ED-4DB2-BD59-A6C34878D82A}">
                    <a16:rowId xmlns:a16="http://schemas.microsoft.com/office/drawing/2014/main" val="1327000487"/>
                  </a:ext>
                </a:extLst>
              </a:tr>
            </a:tbl>
          </a:graphicData>
        </a:graphic>
      </p:graphicFrame>
    </p:spTree>
    <p:extLst>
      <p:ext uri="{BB962C8B-B14F-4D97-AF65-F5344CB8AC3E}">
        <p14:creationId xmlns:p14="http://schemas.microsoft.com/office/powerpoint/2010/main" val="40659531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901E27-CB5C-1E32-154D-89AD8BE24B44}"/>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B2D9330D-D38C-50CB-7EEF-3B54108D439F}"/>
              </a:ext>
            </a:extLst>
          </p:cNvPr>
          <p:cNvSpPr>
            <a:spLocks noGrp="1"/>
          </p:cNvSpPr>
          <p:nvPr>
            <p:ph type="subTitle" idx="1"/>
          </p:nvPr>
        </p:nvSpPr>
        <p:spPr/>
        <p:txBody>
          <a:bodyPr/>
          <a:lstStyle/>
          <a:p>
            <a:r>
              <a:rPr lang="en-CA" dirty="0"/>
              <a:t>Key Risk Factors</a:t>
            </a:r>
          </a:p>
        </p:txBody>
      </p:sp>
      <p:sp>
        <p:nvSpPr>
          <p:cNvPr id="4" name="Text Placeholder 3">
            <a:extLst>
              <a:ext uri="{FF2B5EF4-FFF2-40B4-BE49-F238E27FC236}">
                <a16:creationId xmlns:a16="http://schemas.microsoft.com/office/drawing/2014/main" id="{3549D374-85B4-1011-CD95-49722A4CD375}"/>
              </a:ext>
            </a:extLst>
          </p:cNvPr>
          <p:cNvSpPr>
            <a:spLocks noGrp="1"/>
          </p:cNvSpPr>
          <p:nvPr>
            <p:ph type="body" sz="quarter" idx="15"/>
          </p:nvPr>
        </p:nvSpPr>
        <p:spPr>
          <a:xfrm>
            <a:off x="914753" y="1187031"/>
            <a:ext cx="10368598" cy="4394736"/>
          </a:xfrm>
        </p:spPr>
        <p:txBody>
          <a:bodyPr/>
          <a:lstStyle/>
          <a:p>
            <a:r>
              <a:rPr lang="en-US" dirty="0"/>
              <a:t>Sloped or uneven ground</a:t>
            </a:r>
          </a:p>
          <a:p>
            <a:r>
              <a:rPr lang="en-US" dirty="0"/>
              <a:t>Poor housekeeping and congestion</a:t>
            </a:r>
          </a:p>
          <a:p>
            <a:r>
              <a:rPr lang="en-US" dirty="0"/>
              <a:t>Inadequate blocking, chocking, or restraints</a:t>
            </a:r>
          </a:p>
          <a:p>
            <a:r>
              <a:rPr lang="en-US" dirty="0"/>
              <a:t>Lack of edge protection or toe boards</a:t>
            </a:r>
          </a:p>
          <a:p>
            <a:r>
              <a:rPr lang="en-US" dirty="0"/>
              <a:t>Simultaneous Operations (SIMOPS) increasing exposure</a:t>
            </a:r>
          </a:p>
          <a:p>
            <a:pPr marL="0" indent="0">
              <a:buNone/>
            </a:pPr>
            <a:endParaRPr lang="en-CA" dirty="0"/>
          </a:p>
        </p:txBody>
      </p:sp>
    </p:spTree>
    <p:extLst>
      <p:ext uri="{BB962C8B-B14F-4D97-AF65-F5344CB8AC3E}">
        <p14:creationId xmlns:p14="http://schemas.microsoft.com/office/powerpoint/2010/main" val="343321133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Nuo8j7Zr"/>
  <p:tag name="ARTICULATE_PROJECT_OPEN" val="0"/>
  <p:tag name="ARTICULATE_SLIDE_COUNT" val="6"/>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1">
      <a:dk1>
        <a:srgbClr val="FFFFFF"/>
      </a:dk1>
      <a:lt1>
        <a:srgbClr val="FFFFFF"/>
      </a:lt1>
      <a:dk2>
        <a:srgbClr val="FFFFFF"/>
      </a:dk2>
      <a:lt2>
        <a:srgbClr val="FFFFFF"/>
      </a:lt2>
      <a:accent1>
        <a:srgbClr val="005D9C"/>
      </a:accent1>
      <a:accent2>
        <a:srgbClr val="FFB81C"/>
      </a:accent2>
      <a:accent3>
        <a:srgbClr val="283349"/>
      </a:accent3>
      <a:accent4>
        <a:srgbClr val="B2B3B2"/>
      </a:accent4>
      <a:accent5>
        <a:srgbClr val="ECEBEA"/>
      </a:accent5>
      <a:accent6>
        <a:srgbClr val="101820"/>
      </a:accent6>
      <a:hlink>
        <a:srgbClr val="FFFFFF"/>
      </a:hlink>
      <a:folHlink>
        <a:srgbClr val="FFFFFF"/>
      </a:folHlink>
    </a:clrScheme>
    <a:fontScheme name="Custom 1">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E360E7E922B5248A2B1E1FB888F982B" ma:contentTypeVersion="11" ma:contentTypeDescription="Create a new document." ma:contentTypeScope="" ma:versionID="9231d61ed220f3b146b69b9a22d80eeb">
  <xsd:schema xmlns:xsd="http://www.w3.org/2001/XMLSchema" xmlns:xs="http://www.w3.org/2001/XMLSchema" xmlns:p="http://schemas.microsoft.com/office/2006/metadata/properties" xmlns:ns2="5e7b71af-3b39-4211-bbc7-25ff657f4f16" xmlns:ns3="4053ab9e-d8d3-4337-a2f9-a3742efbd312" targetNamespace="http://schemas.microsoft.com/office/2006/metadata/properties" ma:root="true" ma:fieldsID="c4415c68b170b103e5c31a4f7f5ff8a7" ns2:_="" ns3:_="">
    <xsd:import namespace="5e7b71af-3b39-4211-bbc7-25ff657f4f16"/>
    <xsd:import namespace="4053ab9e-d8d3-4337-a2f9-a3742efbd31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7b71af-3b39-4211-bbc7-25ff657f4f16"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d13e9677-5dd7-42cb-8846-6328edf4876f"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053ab9e-d8d3-4337-a2f9-a3742efbd31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22863542-ffd6-4a5d-a6f9-7b9ef3fcb08a}" ma:internalName="TaxCatchAll" ma:showField="CatchAllData" ma:web="4053ab9e-d8d3-4337-a2f9-a3742efbd31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e7b71af-3b39-4211-bbc7-25ff657f4f16">
      <Terms xmlns="http://schemas.microsoft.com/office/infopath/2007/PartnerControls"/>
    </lcf76f155ced4ddcb4097134ff3c332f>
    <TaxCatchAll xmlns="4053ab9e-d8d3-4337-a2f9-a3742efbd31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9A8DC55-1904-4D91-A4EA-9B0E682204FE}">
  <ds:schemaRefs>
    <ds:schemaRef ds:uri="4053ab9e-d8d3-4337-a2f9-a3742efbd312"/>
    <ds:schemaRef ds:uri="5e7b71af-3b39-4211-bbc7-25ff657f4f1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9805710-66AB-47E5-80EB-C0E0A5EFB5B9}">
  <ds:schemaRefs>
    <ds:schemaRef ds:uri="http://schemas.microsoft.com/office/infopath/2007/PartnerControls"/>
    <ds:schemaRef ds:uri="5e7b71af-3b39-4211-bbc7-25ff657f4f16"/>
    <ds:schemaRef ds:uri="http://purl.org/dc/dcmitype/"/>
    <ds:schemaRef ds:uri="4053ab9e-d8d3-4337-a2f9-a3742efbd312"/>
    <ds:schemaRef ds:uri="http://schemas.microsoft.com/office/2006/metadata/properties"/>
    <ds:schemaRef ds:uri="http://schemas.microsoft.com/office/2006/documentManagement/types"/>
    <ds:schemaRef ds:uri="http://schemas.openxmlformats.org/package/2006/metadata/core-properties"/>
    <ds:schemaRef ds:uri="http://purl.org/dc/terms/"/>
    <ds:schemaRef ds:uri="http://www.w3.org/XML/1998/namespace"/>
    <ds:schemaRef ds:uri="http://purl.org/dc/elements/1.1/"/>
  </ds:schemaRefs>
</ds:datastoreItem>
</file>

<file path=customXml/itemProps3.xml><?xml version="1.0" encoding="utf-8"?>
<ds:datastoreItem xmlns:ds="http://schemas.openxmlformats.org/officeDocument/2006/customXml" ds:itemID="{4E0FC65B-49C5-4AB4-B8C3-5478A8FC6BC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29</TotalTime>
  <Words>1519</Words>
  <Application>Microsoft Office PowerPoint</Application>
  <PresentationFormat>Widescreen</PresentationFormat>
  <Paragraphs>192</Paragraphs>
  <Slides>16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Aptos</vt:lpstr>
      <vt:lpstr>Arial</vt:lpstr>
      <vt:lpstr>Courier New</vt:lpstr>
      <vt:lpstr>Trebuchet MS</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Bailey Forbes</dc:creator>
  <cp:lastModifiedBy>Rahaf Hakimeh</cp:lastModifiedBy>
  <cp:revision>3</cp:revision>
  <dcterms:created xsi:type="dcterms:W3CDTF">2025-01-06T22:59:05Z</dcterms:created>
  <dcterms:modified xsi:type="dcterms:W3CDTF">2026-03-24T19:40:45Z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edc8913-6360-4b9e-90c5-03ba899fdf86_Enabled">
    <vt:lpwstr>true</vt:lpwstr>
  </property>
  <property fmtid="{D5CDD505-2E9C-101B-9397-08002B2CF9AE}" pid="3" name="MSIP_Label_7edc8913-6360-4b9e-90c5-03ba899fdf86_SetDate">
    <vt:lpwstr>2025-02-25T16:00:57Z</vt:lpwstr>
  </property>
  <property fmtid="{D5CDD505-2E9C-101B-9397-08002B2CF9AE}" pid="4" name="MSIP_Label_7edc8913-6360-4b9e-90c5-03ba899fdf86_Method">
    <vt:lpwstr>Standard</vt:lpwstr>
  </property>
  <property fmtid="{D5CDD505-2E9C-101B-9397-08002B2CF9AE}" pid="5" name="MSIP_Label_7edc8913-6360-4b9e-90c5-03ba899fdf86_Name">
    <vt:lpwstr>defa4170-0d19-0005-0004-bc88714345d2</vt:lpwstr>
  </property>
  <property fmtid="{D5CDD505-2E9C-101B-9397-08002B2CF9AE}" pid="6" name="MSIP_Label_7edc8913-6360-4b9e-90c5-03ba899fdf86_SiteId">
    <vt:lpwstr>9e6d8a0e-86d7-4ef4-ac34-dd4aae172901</vt:lpwstr>
  </property>
  <property fmtid="{D5CDD505-2E9C-101B-9397-08002B2CF9AE}" pid="7" name="MSIP_Label_7edc8913-6360-4b9e-90c5-03ba899fdf86_ActionId">
    <vt:lpwstr>d2db849f-a20e-4097-b276-a29e04830ae9</vt:lpwstr>
  </property>
  <property fmtid="{D5CDD505-2E9C-101B-9397-08002B2CF9AE}" pid="8" name="MSIP_Label_7edc8913-6360-4b9e-90c5-03ba899fdf86_ContentBits">
    <vt:lpwstr>0</vt:lpwstr>
  </property>
  <property fmtid="{D5CDD505-2E9C-101B-9397-08002B2CF9AE}" pid="9" name="MSIP_Label_7edc8913-6360-4b9e-90c5-03ba899fdf86_Tag">
    <vt:lpwstr>10, 3, 0, 1</vt:lpwstr>
  </property>
  <property fmtid="{D5CDD505-2E9C-101B-9397-08002B2CF9AE}" pid="10" name="ContentTypeId">
    <vt:lpwstr>0x010100BE360E7E922B5248A2B1E1FB888F982B</vt:lpwstr>
  </property>
  <property fmtid="{D5CDD505-2E9C-101B-9397-08002B2CF9AE}" pid="11" name="MediaServiceImageTags">
    <vt:lpwstr/>
  </property>
  <property fmtid="{D5CDD505-2E9C-101B-9397-08002B2CF9AE}" pid="12" name="ArticulateGUID">
    <vt:lpwstr>F3A6220F-753F-454A-AECE-D9984F67C777</vt:lpwstr>
  </property>
  <property fmtid="{D5CDD505-2E9C-101B-9397-08002B2CF9AE}" pid="13" name="ArticulatePath">
    <vt:lpwstr>https://energysafetycanada.sharepoint.com/sites/CommunicationsTeam/New Brand Assets/Templates/PPT Template</vt:lpwstr>
  </property>
</Properties>
</file>