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handoutMasterIdLst>
    <p:handoutMasterId r:id="rId28"/>
  </p:handoutMasterIdLst>
  <p:sldIdLst>
    <p:sldId id="269" r:id="rId5"/>
    <p:sldId id="293" r:id="rId6"/>
    <p:sldId id="308" r:id="rId7"/>
    <p:sldId id="294" r:id="rId8"/>
    <p:sldId id="295" r:id="rId9"/>
    <p:sldId id="310" r:id="rId10"/>
    <p:sldId id="296" r:id="rId11"/>
    <p:sldId id="257" r:id="rId12"/>
    <p:sldId id="258" r:id="rId13"/>
    <p:sldId id="311" r:id="rId14"/>
    <p:sldId id="312" r:id="rId15"/>
    <p:sldId id="298" r:id="rId16"/>
    <p:sldId id="305" r:id="rId17"/>
    <p:sldId id="299" r:id="rId18"/>
    <p:sldId id="304" r:id="rId19"/>
    <p:sldId id="306" r:id="rId20"/>
    <p:sldId id="301" r:id="rId21"/>
    <p:sldId id="302" r:id="rId22"/>
    <p:sldId id="303" r:id="rId23"/>
    <p:sldId id="313" r:id="rId24"/>
    <p:sldId id="309" r:id="rId25"/>
    <p:sldId id="307"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81C"/>
    <a:srgbClr val="005C9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EBCAF2-2FDD-4BE9-A813-2B836B21487F}" v="3" dt="2026-03-24T19:27:11.2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194"/>
    <p:restoredTop sz="96247" autoAdjust="0"/>
  </p:normalViewPr>
  <p:slideViewPr>
    <p:cSldViewPr snapToGrid="0">
      <p:cViewPr varScale="1">
        <p:scale>
          <a:sx n="121" d="100"/>
          <a:sy n="121" d="100"/>
        </p:scale>
        <p:origin x="82" y="91"/>
      </p:cViewPr>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custSel addSld delSld modSld sldOrd">
      <pc:chgData name="Abbey Adeogun" userId="69f714ad-ea07-4ede-a590-b650ee343590" providerId="ADAL" clId="{F077BC18-4AD4-4704-A46B-F831DABCC749}" dt="2026-03-04T16:46:28.937" v="778" actId="404"/>
      <pc:docMkLst>
        <pc:docMk/>
      </pc:docMkLst>
      <pc:sldChg chg="addSp delSp modSp add mod">
        <pc:chgData name="Abbey Adeogun" userId="69f714ad-ea07-4ede-a590-b650ee343590" providerId="ADAL" clId="{F077BC18-4AD4-4704-A46B-F831DABCC749}" dt="2026-03-04T14:48:20.002" v="714" actId="1076"/>
        <pc:sldMkLst>
          <pc:docMk/>
          <pc:sldMk cId="75958104" sldId="258"/>
        </pc:sldMkLst>
        <pc:spChg chg="add mod">
          <ac:chgData name="Abbey Adeogun" userId="69f714ad-ea07-4ede-a590-b650ee343590" providerId="ADAL" clId="{F077BC18-4AD4-4704-A46B-F831DABCC749}" dt="2026-03-04T14:48:20.002" v="714" actId="1076"/>
          <ac:spMkLst>
            <pc:docMk/>
            <pc:sldMk cId="75958104" sldId="258"/>
            <ac:spMk id="7" creationId="{E54E2914-1569-6A15-3B45-B97BF0380D78}"/>
          </ac:spMkLst>
        </pc:spChg>
        <pc:spChg chg="add mod">
          <ac:chgData name="Abbey Adeogun" userId="69f714ad-ea07-4ede-a590-b650ee343590" providerId="ADAL" clId="{F077BC18-4AD4-4704-A46B-F831DABCC749}" dt="2026-03-04T14:48:20.002" v="714" actId="1076"/>
          <ac:spMkLst>
            <pc:docMk/>
            <pc:sldMk cId="75958104" sldId="258"/>
            <ac:spMk id="11" creationId="{068D0831-7A8F-C59E-8330-8ECCE5CEC27F}"/>
          </ac:spMkLst>
        </pc:spChg>
        <pc:spChg chg="add mod">
          <ac:chgData name="Abbey Adeogun" userId="69f714ad-ea07-4ede-a590-b650ee343590" providerId="ADAL" clId="{F077BC18-4AD4-4704-A46B-F831DABCC749}" dt="2026-03-04T14:48:20.002" v="714" actId="1076"/>
          <ac:spMkLst>
            <pc:docMk/>
            <pc:sldMk cId="75958104" sldId="258"/>
            <ac:spMk id="14" creationId="{6BC0FFC2-3844-6CA3-C610-4BAC370AAB64}"/>
          </ac:spMkLst>
        </pc:spChg>
        <pc:spChg chg="add mod">
          <ac:chgData name="Abbey Adeogun" userId="69f714ad-ea07-4ede-a590-b650ee343590" providerId="ADAL" clId="{F077BC18-4AD4-4704-A46B-F831DABCC749}" dt="2026-03-04T14:48:20.002" v="714" actId="1076"/>
          <ac:spMkLst>
            <pc:docMk/>
            <pc:sldMk cId="75958104" sldId="258"/>
            <ac:spMk id="16" creationId="{FD96375E-CF86-DB2C-5AFF-5ECD14FDD8D6}"/>
          </ac:spMkLst>
        </pc:spChg>
        <pc:picChg chg="add mod">
          <ac:chgData name="Abbey Adeogun" userId="69f714ad-ea07-4ede-a590-b650ee343590" providerId="ADAL" clId="{F077BC18-4AD4-4704-A46B-F831DABCC749}" dt="2026-03-04T14:48:20.002" v="714" actId="1076"/>
          <ac:picMkLst>
            <pc:docMk/>
            <pc:sldMk cId="75958104" sldId="258"/>
            <ac:picMk id="4" creationId="{320A4C17-9361-778E-B6A8-5B3E89683919}"/>
          </ac:picMkLst>
        </pc:picChg>
        <pc:picChg chg="add mod">
          <ac:chgData name="Abbey Adeogun" userId="69f714ad-ea07-4ede-a590-b650ee343590" providerId="ADAL" clId="{F077BC18-4AD4-4704-A46B-F831DABCC749}" dt="2026-03-04T14:48:20.002" v="714" actId="1076"/>
          <ac:picMkLst>
            <pc:docMk/>
            <pc:sldMk cId="75958104" sldId="258"/>
            <ac:picMk id="9" creationId="{85BA4D98-E673-129F-E967-1186975D1768}"/>
          </ac:picMkLst>
        </pc:picChg>
        <pc:picChg chg="add mod">
          <ac:chgData name="Abbey Adeogun" userId="69f714ad-ea07-4ede-a590-b650ee343590" providerId="ADAL" clId="{F077BC18-4AD4-4704-A46B-F831DABCC749}" dt="2026-03-04T14:48:20.002" v="714" actId="1076"/>
          <ac:picMkLst>
            <pc:docMk/>
            <pc:sldMk cId="75958104" sldId="258"/>
            <ac:picMk id="13" creationId="{CD6E09DA-9C16-1A62-39F7-F192417D0BA5}"/>
          </ac:picMkLst>
        </pc:picChg>
        <pc:picChg chg="add mod">
          <ac:chgData name="Abbey Adeogun" userId="69f714ad-ea07-4ede-a590-b650ee343590" providerId="ADAL" clId="{F077BC18-4AD4-4704-A46B-F831DABCC749}" dt="2026-03-04T14:48:20.002" v="714" actId="1076"/>
          <ac:picMkLst>
            <pc:docMk/>
            <pc:sldMk cId="75958104" sldId="258"/>
            <ac:picMk id="15" creationId="{710EA716-79E2-DBF3-4ADC-B7A8BDAD57B4}"/>
          </ac:picMkLst>
        </pc:picChg>
      </pc:sldChg>
      <pc:sldChg chg="modSp add mod">
        <pc:chgData name="Abbey Adeogun" userId="69f714ad-ea07-4ede-a590-b650ee343590" providerId="ADAL" clId="{F077BC18-4AD4-4704-A46B-F831DABCC749}" dt="2026-03-04T14:49:23.356" v="715"/>
        <pc:sldMkLst>
          <pc:docMk/>
          <pc:sldMk cId="665212300" sldId="303"/>
        </pc:sldMkLst>
        <pc:graphicFrameChg chg="mod modGraphic">
          <ac:chgData name="Abbey Adeogun" userId="69f714ad-ea07-4ede-a590-b650ee343590" providerId="ADAL" clId="{F077BC18-4AD4-4704-A46B-F831DABCC749}" dt="2026-03-04T14:49:23.356" v="715"/>
          <ac:graphicFrameMkLst>
            <pc:docMk/>
            <pc:sldMk cId="665212300" sldId="303"/>
            <ac:graphicFrameMk id="3" creationId="{3AC94A87-4824-A90A-1F20-9428C172C741}"/>
          </ac:graphicFrameMkLst>
        </pc:graphicFrameChg>
      </pc:sldChg>
      <pc:sldChg chg="modSp mod">
        <pc:chgData name="Abbey Adeogun" userId="69f714ad-ea07-4ede-a590-b650ee343590" providerId="ADAL" clId="{F077BC18-4AD4-4704-A46B-F831DABCC749}" dt="2026-03-04T16:46:28.937" v="778" actId="404"/>
        <pc:sldMkLst>
          <pc:docMk/>
          <pc:sldMk cId="3757852152" sldId="305"/>
        </pc:sldMkLst>
        <pc:spChg chg="mod">
          <ac:chgData name="Abbey Adeogun" userId="69f714ad-ea07-4ede-a590-b650ee343590" providerId="ADAL" clId="{F077BC18-4AD4-4704-A46B-F831DABCC749}" dt="2026-03-04T16:46:28.937" v="778" actId="404"/>
          <ac:spMkLst>
            <pc:docMk/>
            <pc:sldMk cId="3757852152" sldId="305"/>
            <ac:spMk id="3" creationId="{B15E28EA-7BE6-DD01-5569-1AD4A37536A3}"/>
          </ac:spMkLst>
        </pc:spChg>
      </pc:sldChg>
    </pc:docChg>
  </pc:docChgLst>
  <pc:docChgLst>
    <pc:chgData name="Rahaf Hakimeh" userId="5d407a7e-ca8b-4097-9884-0184707c77e2" providerId="ADAL" clId="{B2E2206C-98C1-42BC-A0E7-D15ABD6CD87C}"/>
    <pc:docChg chg="undo custSel modSld">
      <pc:chgData name="Rahaf Hakimeh" userId="5d407a7e-ca8b-4097-9884-0184707c77e2" providerId="ADAL" clId="{B2E2206C-98C1-42BC-A0E7-D15ABD6CD87C}" dt="2026-03-24T19:27:50.288" v="15" actId="14734"/>
      <pc:docMkLst>
        <pc:docMk/>
      </pc:docMkLst>
      <pc:sldChg chg="modSp mod">
        <pc:chgData name="Rahaf Hakimeh" userId="5d407a7e-ca8b-4097-9884-0184707c77e2" providerId="ADAL" clId="{B2E2206C-98C1-42BC-A0E7-D15ABD6CD87C}" dt="2026-03-24T19:26:53.222" v="1" actId="13926"/>
        <pc:sldMkLst>
          <pc:docMk/>
          <pc:sldMk cId="3279128162" sldId="301"/>
        </pc:sldMkLst>
        <pc:spChg chg="mod">
          <ac:chgData name="Rahaf Hakimeh" userId="5d407a7e-ca8b-4097-9884-0184707c77e2" providerId="ADAL" clId="{B2E2206C-98C1-42BC-A0E7-D15ABD6CD87C}" dt="2026-03-24T19:26:53.222" v="1" actId="13926"/>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27:01.841" v="3" actId="13926"/>
        <pc:sldMkLst>
          <pc:docMk/>
          <pc:sldMk cId="1257660515" sldId="302"/>
        </pc:sldMkLst>
        <pc:spChg chg="mod">
          <ac:chgData name="Rahaf Hakimeh" userId="5d407a7e-ca8b-4097-9884-0184707c77e2" providerId="ADAL" clId="{B2E2206C-98C1-42BC-A0E7-D15ABD6CD87C}" dt="2026-03-24T19:27:01.841" v="3"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27:50.288" v="15" actId="14734"/>
        <pc:sldMkLst>
          <pc:docMk/>
          <pc:sldMk cId="665212300" sldId="303"/>
        </pc:sldMkLst>
        <pc:spChg chg="mod">
          <ac:chgData name="Rahaf Hakimeh" userId="5d407a7e-ca8b-4097-9884-0184707c77e2" providerId="ADAL" clId="{B2E2206C-98C1-42BC-A0E7-D15ABD6CD87C}" dt="2026-03-24T19:27:14.216" v="5"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27:50.288" v="15" actId="14734"/>
          <ac:graphicFrameMkLst>
            <pc:docMk/>
            <pc:sldMk cId="665212300" sldId="303"/>
            <ac:graphicFrameMk id="3" creationId="{3AC94A87-4824-A90A-1F20-9428C172C74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dirty="0"/>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dirty="0"/>
              <a:t>Click to add </a:t>
            </a:r>
            <a:r>
              <a:rPr lang="en-US" dirty="0" err="1"/>
              <a:t>SubHeader</a:t>
            </a:r>
            <a:endParaRPr lang="en-US" dirty="0"/>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dirty="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429234"/>
          </a:xfrm>
        </p:spPr>
        <p:txBody>
          <a:bodyPr lIns="91440" tIns="45720" rIns="91440" bIns="45720" anchor="t"/>
          <a:lstStyle/>
          <a:p>
            <a:r>
              <a:rPr lang="en-US" sz="2800" dirty="0">
                <a:latin typeface="Verdana"/>
                <a:ea typeface="Verdana"/>
              </a:rPr>
              <a:t>Natural Environmental Events/Extreme Weather Activity Package</a:t>
            </a:r>
          </a:p>
          <a:p>
            <a:endParaRPr lang="en-CA" dirty="0"/>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8BB12-BDFB-34BA-7653-CA3BBAE5F93D}"/>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DB5922D8-9003-057F-5E3A-D69CF3B2FBB4}"/>
              </a:ext>
            </a:extLst>
          </p:cNvPr>
          <p:cNvSpPr>
            <a:spLocks noGrp="1"/>
          </p:cNvSpPr>
          <p:nvPr>
            <p:ph type="subTitle" idx="1"/>
          </p:nvPr>
        </p:nvSpPr>
        <p:spPr/>
        <p:txBody>
          <a:bodyPr/>
          <a:lstStyle/>
          <a:p>
            <a:r>
              <a:rPr lang="en-CA" dirty="0"/>
              <a:t>Early Warning Signs</a:t>
            </a:r>
          </a:p>
        </p:txBody>
      </p:sp>
      <p:sp>
        <p:nvSpPr>
          <p:cNvPr id="4" name="Text Placeholder 3">
            <a:extLst>
              <a:ext uri="{FF2B5EF4-FFF2-40B4-BE49-F238E27FC236}">
                <a16:creationId xmlns:a16="http://schemas.microsoft.com/office/drawing/2014/main" id="{D30CF3FA-AAE6-1E4A-769E-27B78A64FE94}"/>
              </a:ext>
            </a:extLst>
          </p:cNvPr>
          <p:cNvSpPr>
            <a:spLocks noGrp="1"/>
          </p:cNvSpPr>
          <p:nvPr>
            <p:ph type="body" sz="quarter" idx="15"/>
          </p:nvPr>
        </p:nvSpPr>
        <p:spPr>
          <a:xfrm>
            <a:off x="914753" y="1187030"/>
            <a:ext cx="10368598" cy="4725715"/>
          </a:xfrm>
        </p:spPr>
        <p:txBody>
          <a:bodyPr/>
          <a:lstStyle/>
          <a:p>
            <a:r>
              <a:rPr lang="en-US" dirty="0"/>
              <a:t>Weather alerts or warnings issued</a:t>
            </a:r>
          </a:p>
          <a:p>
            <a:r>
              <a:rPr lang="en-US" dirty="0"/>
              <a:t>Rapid temperature changes</a:t>
            </a:r>
          </a:p>
          <a:p>
            <a:r>
              <a:rPr lang="en-US" dirty="0"/>
              <a:t>Increasing wind speeds or gusts</a:t>
            </a:r>
          </a:p>
          <a:p>
            <a:r>
              <a:rPr lang="en-US" dirty="0"/>
              <a:t>Darkening skies or approaching storm clouds</a:t>
            </a:r>
          </a:p>
          <a:p>
            <a:r>
              <a:rPr lang="en-US" dirty="0"/>
              <a:t>Water pooling or rising water levels</a:t>
            </a:r>
          </a:p>
          <a:p>
            <a:r>
              <a:rPr lang="en-US" dirty="0"/>
              <a:t>Reduced visibility due to fog, snow, or smoke</a:t>
            </a:r>
          </a:p>
          <a:p>
            <a:r>
              <a:rPr lang="en-US" dirty="0"/>
              <a:t>Equipment or structures swaying or shifting</a:t>
            </a:r>
          </a:p>
          <a:p>
            <a:r>
              <a:rPr lang="en-US" dirty="0"/>
              <a:t>Worker discomfort, fatigue, confusion, or physical distress</a:t>
            </a:r>
          </a:p>
        </p:txBody>
      </p:sp>
    </p:spTree>
    <p:extLst>
      <p:ext uri="{BB962C8B-B14F-4D97-AF65-F5344CB8AC3E}">
        <p14:creationId xmlns:p14="http://schemas.microsoft.com/office/powerpoint/2010/main" val="676408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8DC98-E4C1-9C79-9E8F-19498E6CF45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FE87CAAD-5842-4324-DE6B-13AAE548ABF4}"/>
              </a:ext>
            </a:extLst>
          </p:cNvPr>
          <p:cNvSpPr>
            <a:spLocks noGrp="1"/>
          </p:cNvSpPr>
          <p:nvPr>
            <p:ph type="subTitle" idx="1"/>
          </p:nvPr>
        </p:nvSpPr>
        <p:spPr>
          <a:xfrm>
            <a:off x="914753" y="237755"/>
            <a:ext cx="10669965" cy="799297"/>
          </a:xfrm>
        </p:spPr>
        <p:txBody>
          <a:bodyPr/>
          <a:lstStyle/>
          <a:p>
            <a:r>
              <a:rPr lang="en-CA" sz="3200" dirty="0"/>
              <a:t>High-Risk Activities during Extreme Weather </a:t>
            </a:r>
          </a:p>
        </p:txBody>
      </p:sp>
      <p:sp>
        <p:nvSpPr>
          <p:cNvPr id="4" name="Text Placeholder 3">
            <a:extLst>
              <a:ext uri="{FF2B5EF4-FFF2-40B4-BE49-F238E27FC236}">
                <a16:creationId xmlns:a16="http://schemas.microsoft.com/office/drawing/2014/main" id="{B2847061-E948-7AE7-8419-CE3A360EEB6C}"/>
              </a:ext>
            </a:extLst>
          </p:cNvPr>
          <p:cNvSpPr>
            <a:spLocks noGrp="1"/>
          </p:cNvSpPr>
          <p:nvPr>
            <p:ph type="body" sz="quarter" idx="15"/>
          </p:nvPr>
        </p:nvSpPr>
        <p:spPr>
          <a:xfrm>
            <a:off x="914753" y="1187030"/>
            <a:ext cx="10368598" cy="4725715"/>
          </a:xfrm>
        </p:spPr>
        <p:txBody>
          <a:bodyPr/>
          <a:lstStyle/>
          <a:p>
            <a:r>
              <a:rPr lang="en-US" dirty="0"/>
              <a:t>Lifting and hoisting operations</a:t>
            </a:r>
          </a:p>
          <a:p>
            <a:r>
              <a:rPr lang="en-US" dirty="0"/>
              <a:t>Working at heights</a:t>
            </a:r>
          </a:p>
          <a:p>
            <a:r>
              <a:rPr lang="en-US" dirty="0"/>
              <a:t>Vehicle and mobile equipment operation</a:t>
            </a:r>
          </a:p>
          <a:p>
            <a:r>
              <a:rPr lang="en-US" dirty="0"/>
              <a:t>Hot work during dry or high-wind conditions</a:t>
            </a:r>
          </a:p>
          <a:p>
            <a:r>
              <a:rPr lang="en-US" dirty="0"/>
              <a:t>Confined or enclosed space work</a:t>
            </a:r>
          </a:p>
          <a:p>
            <a:r>
              <a:rPr lang="en-US" dirty="0"/>
              <a:t>Electrical work</a:t>
            </a:r>
          </a:p>
          <a:p>
            <a:r>
              <a:rPr lang="en-US" dirty="0"/>
              <a:t>Ground disturbance or excavation</a:t>
            </a:r>
          </a:p>
          <a:p>
            <a:r>
              <a:rPr lang="en-US" dirty="0"/>
              <a:t>Remote or isolated work</a:t>
            </a:r>
          </a:p>
          <a:p>
            <a:pPr marL="0" indent="0">
              <a:buNone/>
            </a:pPr>
            <a:endParaRPr lang="en-US" dirty="0"/>
          </a:p>
          <a:p>
            <a:pPr marL="0" indent="0">
              <a:buNone/>
            </a:pPr>
            <a:r>
              <a:rPr lang="en-US" dirty="0"/>
              <a:t>What are potential consequences?</a:t>
            </a:r>
          </a:p>
        </p:txBody>
      </p:sp>
    </p:spTree>
    <p:extLst>
      <p:ext uri="{BB962C8B-B14F-4D97-AF65-F5344CB8AC3E}">
        <p14:creationId xmlns:p14="http://schemas.microsoft.com/office/powerpoint/2010/main" val="287523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9228708" cy="4394736"/>
          </a:xfrm>
        </p:spPr>
        <p:txBody>
          <a:bodyPr/>
          <a:lstStyle/>
          <a:p>
            <a:pPr marL="0" indent="0">
              <a:buNone/>
            </a:pPr>
            <a:r>
              <a:rPr lang="en-US" b="1" dirty="0"/>
              <a:t>Engineering Controls</a:t>
            </a:r>
          </a:p>
          <a:p>
            <a:r>
              <a:rPr lang="en-US" dirty="0"/>
              <a:t>Weather-rated equipment and shelters</a:t>
            </a:r>
          </a:p>
          <a:p>
            <a:r>
              <a:rPr lang="en-US" dirty="0"/>
              <a:t>Wind shields, barriers, and drainage systems</a:t>
            </a:r>
          </a:p>
          <a:p>
            <a:r>
              <a:rPr lang="en-US" dirty="0"/>
              <a:t>Ground stabilization and erosion controls</a:t>
            </a:r>
          </a:p>
          <a:p>
            <a:r>
              <a:rPr lang="en-US" dirty="0"/>
              <a:t>Heating, cooling, or ventilation systems</a:t>
            </a:r>
          </a:p>
          <a:p>
            <a:r>
              <a:rPr lang="en-US" dirty="0"/>
              <a:t>Lightning protection and grounding</a:t>
            </a:r>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7897900" y="1349878"/>
            <a:ext cx="3611173"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dirty="0"/>
              <a:t>Required Controls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t>Administrative Controls</a:t>
            </a:r>
          </a:p>
          <a:p>
            <a:r>
              <a:rPr lang="en-US" sz="1800" dirty="0"/>
              <a:t>Weather monitoring and alert systems</a:t>
            </a:r>
          </a:p>
          <a:p>
            <a:r>
              <a:rPr lang="en-US" sz="1800" dirty="0"/>
              <a:t>Defined weather thresholds for work stoppage</a:t>
            </a:r>
          </a:p>
          <a:p>
            <a:r>
              <a:rPr lang="en-US" sz="1800" dirty="0"/>
              <a:t>Site-specific severe weather plans</a:t>
            </a:r>
          </a:p>
          <a:p>
            <a:r>
              <a:rPr lang="en-US" sz="1800" dirty="0"/>
              <a:t>Adjusted work/rest cycles</a:t>
            </a:r>
          </a:p>
          <a:p>
            <a:r>
              <a:rPr lang="en-US" sz="1800" dirty="0"/>
              <a:t>Pre-job hazard assessments considering weather</a:t>
            </a:r>
          </a:p>
          <a:p>
            <a:r>
              <a:rPr lang="en-US" sz="1800" dirty="0"/>
              <a:t>Clear stop-work authority</a:t>
            </a:r>
          </a:p>
          <a:p>
            <a:r>
              <a:rPr lang="en-US" sz="1800" dirty="0"/>
              <a:t>Consider Direct Controls or Alternative Controls</a:t>
            </a:r>
          </a:p>
          <a:p>
            <a:pPr marL="0" indent="0">
              <a:buFont typeface="Arial" panose="020B0604020202020204" pitchFamily="34" charset="0"/>
              <a:buNone/>
            </a:pPr>
            <a:endParaRPr lang="en-US" sz="1800" b="1" dirty="0"/>
          </a:p>
          <a:p>
            <a:pPr marL="0" indent="0">
              <a:buFont typeface="Arial" panose="020B0604020202020204" pitchFamily="34" charset="0"/>
              <a:buNone/>
            </a:pPr>
            <a:r>
              <a:rPr lang="en-US" sz="1800" b="1" dirty="0"/>
              <a:t>PPE (Last Line of Defense)</a:t>
            </a:r>
          </a:p>
          <a:p>
            <a:r>
              <a:rPr lang="en-US" sz="1800" dirty="0"/>
              <a:t>Weather-appropriate clothing and footwear</a:t>
            </a:r>
          </a:p>
          <a:p>
            <a:r>
              <a:rPr lang="en-US" sz="1800" dirty="0"/>
              <a:t>Thermal or cooling PPE as required</a:t>
            </a:r>
          </a:p>
          <a:p>
            <a:r>
              <a:rPr lang="en-US" sz="1800" dirty="0"/>
              <a:t>High-visibility clothing in low visibility</a:t>
            </a:r>
          </a:p>
          <a:p>
            <a:r>
              <a:rPr lang="en-US" sz="1800" dirty="0"/>
              <a:t>Respiratory protection for smoke or poor air quality</a:t>
            </a:r>
          </a:p>
        </p:txBody>
      </p:sp>
    </p:spTree>
    <p:extLst>
      <p:ext uri="{BB962C8B-B14F-4D97-AF65-F5344CB8AC3E}">
        <p14:creationId xmlns:p14="http://schemas.microsoft.com/office/powerpoint/2010/main" val="375785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4"/>
            <a:ext cx="8033970" cy="5565547"/>
          </a:xfrm>
        </p:spPr>
        <p:txBody>
          <a:bodyPr/>
          <a:lstStyle/>
          <a:p>
            <a:pPr marL="0" indent="0">
              <a:buNone/>
            </a:pPr>
            <a:r>
              <a:rPr lang="en-US" b="1" dirty="0"/>
              <a:t>Workers</a:t>
            </a:r>
          </a:p>
          <a:p>
            <a:r>
              <a:rPr lang="en-US" dirty="0"/>
              <a:t>Remain situationally aware</a:t>
            </a:r>
          </a:p>
          <a:p>
            <a:r>
              <a:rPr lang="en-US" dirty="0"/>
              <a:t>Report changing weather conditions</a:t>
            </a:r>
          </a:p>
          <a:p>
            <a:r>
              <a:rPr lang="en-US" dirty="0"/>
              <a:t>Use required PPE and controls</a:t>
            </a:r>
          </a:p>
          <a:p>
            <a:r>
              <a:rPr lang="en-US" dirty="0"/>
              <a:t>Stop work when conditions exceed safe limits</a:t>
            </a:r>
          </a:p>
          <a:p>
            <a:r>
              <a:rPr lang="en-US" dirty="0"/>
              <a:t>Look out for signs of environmental stress in coworkers</a:t>
            </a:r>
          </a:p>
          <a:p>
            <a:pPr marL="0" indent="0">
              <a:buNone/>
            </a:pPr>
            <a:r>
              <a:rPr lang="en-US" b="1" dirty="0"/>
              <a:t>Leaders</a:t>
            </a:r>
          </a:p>
          <a:p>
            <a:r>
              <a:rPr lang="en-US" dirty="0"/>
              <a:t>Monitor weather forecasts and real-time conditions</a:t>
            </a:r>
          </a:p>
          <a:p>
            <a:r>
              <a:rPr lang="en-US" dirty="0"/>
              <a:t>Communicate hazards and control changes</a:t>
            </a:r>
          </a:p>
          <a:p>
            <a:r>
              <a:rPr lang="en-US" dirty="0"/>
              <a:t>Enforce work stoppage criteria</a:t>
            </a:r>
          </a:p>
          <a:p>
            <a:r>
              <a:rPr lang="en-US" dirty="0"/>
              <a:t>Ensure emergency response readiness</a:t>
            </a:r>
          </a:p>
          <a:p>
            <a:r>
              <a:rPr lang="en-US" dirty="0"/>
              <a:t>Support stop-work decisions without repercussion</a:t>
            </a:r>
          </a:p>
        </p:txBody>
      </p:sp>
    </p:spTree>
    <p:extLst>
      <p:ext uri="{BB962C8B-B14F-4D97-AF65-F5344CB8AC3E}">
        <p14:creationId xmlns:p14="http://schemas.microsoft.com/office/powerpoint/2010/main" val="44083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dirty="0"/>
              <a:t>Stop Work Triggers</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11701" y="1342343"/>
            <a:ext cx="10368598" cy="3993482"/>
          </a:xfrm>
        </p:spPr>
        <p:txBody>
          <a:bodyPr/>
          <a:lstStyle/>
          <a:p>
            <a:pPr marL="0" indent="0">
              <a:buNone/>
            </a:pPr>
            <a:r>
              <a:rPr lang="en-US" dirty="0"/>
              <a:t>Work must stop when:</a:t>
            </a:r>
          </a:p>
          <a:p>
            <a:r>
              <a:rPr lang="en-US" dirty="0"/>
              <a:t>Weather conditions exceed defined safe limits</a:t>
            </a:r>
          </a:p>
          <a:p>
            <a:r>
              <a:rPr lang="en-US" dirty="0"/>
              <a:t>Visibility is insufficient to perform work safely</a:t>
            </a:r>
          </a:p>
          <a:p>
            <a:r>
              <a:rPr lang="en-US" dirty="0"/>
              <a:t>Wind speeds compromise lifting, heights, or stability</a:t>
            </a:r>
          </a:p>
          <a:p>
            <a:r>
              <a:rPr lang="en-US" dirty="0"/>
              <a:t>Ground conditions become unstable</a:t>
            </a:r>
          </a:p>
          <a:p>
            <a:r>
              <a:rPr lang="en-US" dirty="0"/>
              <a:t>Lightning is within the defined exclusion zone</a:t>
            </a:r>
          </a:p>
          <a:p>
            <a:r>
              <a:rPr lang="en-US" dirty="0"/>
              <a:t>People show signs of heat or cold stress</a:t>
            </a:r>
          </a:p>
          <a:p>
            <a:pPr marL="0" indent="0">
              <a:buNone/>
            </a:pPr>
            <a:endParaRPr lang="en-US" b="1" dirty="0"/>
          </a:p>
          <a:p>
            <a:pPr marL="0" indent="0">
              <a:buNone/>
            </a:pPr>
            <a:r>
              <a:rPr lang="en-US" b="1" dirty="0"/>
              <a:t>Remember: </a:t>
            </a:r>
            <a:r>
              <a:rPr lang="en-US" dirty="0"/>
              <a:t>No task is so urgent that it cannot be done safely.</a:t>
            </a:r>
          </a:p>
          <a:p>
            <a:pPr marL="0" indent="0">
              <a:buNone/>
            </a:pPr>
            <a:endParaRPr lang="en-US" dirty="0"/>
          </a:p>
        </p:txBody>
      </p:sp>
    </p:spTree>
    <p:extLst>
      <p:ext uri="{BB962C8B-B14F-4D97-AF65-F5344CB8AC3E}">
        <p14:creationId xmlns:p14="http://schemas.microsoft.com/office/powerpoint/2010/main" val="3403256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908230" y="149468"/>
            <a:ext cx="10782625" cy="799297"/>
          </a:xfrm>
        </p:spPr>
        <p:txBody>
          <a:bodyPr/>
          <a:lstStyle/>
          <a:p>
            <a:r>
              <a:rPr lang="en-CA" sz="320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1421821018"/>
              </p:ext>
            </p:extLst>
          </p:nvPr>
        </p:nvGraphicFramePr>
        <p:xfrm>
          <a:off x="665698" y="758030"/>
          <a:ext cx="10860604" cy="4612225"/>
        </p:xfrm>
        <a:graphic>
          <a:graphicData uri="http://schemas.openxmlformats.org/drawingml/2006/table">
            <a:tbl>
              <a:tblPr firstRow="1" bandRow="1">
                <a:tableStyleId>{5C22544A-7EE6-4342-B048-85BDC9FD1C3A}</a:tableStyleId>
              </a:tblPr>
              <a:tblGrid>
                <a:gridCol w="5430302">
                  <a:extLst>
                    <a:ext uri="{9D8B030D-6E8A-4147-A177-3AD203B41FA5}">
                      <a16:colId xmlns:a16="http://schemas.microsoft.com/office/drawing/2014/main" val="2324602241"/>
                    </a:ext>
                  </a:extLst>
                </a:gridCol>
                <a:gridCol w="5430302">
                  <a:extLst>
                    <a:ext uri="{9D8B030D-6E8A-4147-A177-3AD203B41FA5}">
                      <a16:colId xmlns:a16="http://schemas.microsoft.com/office/drawing/2014/main" val="473128354"/>
                    </a:ext>
                  </a:extLst>
                </a:gridCol>
              </a:tblGrid>
              <a:tr h="375505">
                <a:tc>
                  <a:txBody>
                    <a:bodyPr/>
                    <a:lstStyle/>
                    <a:p>
                      <a:r>
                        <a:rPr lang="en-CA"/>
                        <a:t>Hazard Prevention Questions</a:t>
                      </a:r>
                    </a:p>
                  </a:txBody>
                  <a:tcPr/>
                </a:tc>
                <a:tc>
                  <a:txBody>
                    <a:bodyPr/>
                    <a:lstStyle/>
                    <a:p>
                      <a:r>
                        <a:rPr lang="en-CA"/>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dirty="0">
                          <a:solidFill>
                            <a:srgbClr val="101820"/>
                          </a:solidFill>
                        </a:rPr>
                        <a:t>Have you considered the effects of weather conditions and natural events when determining how and when to conduct tasks? E.g., tides, waves, wind, earthquake, landslide, lightening, snow, ice, flooding, wildfire, storm.</a:t>
                      </a:r>
                    </a:p>
                    <a:p>
                      <a:pPr marL="285750" indent="-285750">
                        <a:buFont typeface="Arial" panose="020B0604020202020204" pitchFamily="34" charset="0"/>
                        <a:buChar char="•"/>
                      </a:pPr>
                      <a:r>
                        <a:rPr lang="en-US" sz="1600" dirty="0">
                          <a:solidFill>
                            <a:srgbClr val="101820"/>
                          </a:solidFill>
                        </a:rPr>
                        <a:t>Are there Safeguards in place to ensure people are not endangered by extreme weather conditions or natural events? E.g., stop work conditions, shelter available, securing loose items.</a:t>
                      </a:r>
                    </a:p>
                    <a:p>
                      <a:pPr marL="285750" indent="-285750">
                        <a:buFont typeface="Arial" panose="020B0604020202020204" pitchFamily="34" charset="0"/>
                        <a:buChar char="•"/>
                      </a:pPr>
                      <a:r>
                        <a:rPr lang="en-US" sz="1600" dirty="0">
                          <a:solidFill>
                            <a:srgbClr val="101820"/>
                          </a:solidFill>
                        </a:rPr>
                        <a:t>Are permanent and temporary structures designed, effectively secured, and maintained, for natural events or extreme weather?</a:t>
                      </a:r>
                    </a:p>
                    <a:p>
                      <a:pPr marL="285750" indent="-285750">
                        <a:buFont typeface="Arial" panose="020B0604020202020204" pitchFamily="34" charset="0"/>
                        <a:buChar char="•"/>
                      </a:pPr>
                      <a:r>
                        <a:rPr lang="en-US" sz="1600" dirty="0">
                          <a:solidFill>
                            <a:srgbClr val="101820"/>
                          </a:solidFill>
                        </a:rPr>
                        <a:t>Have natural hazards been identified, and response and recovery plans put in place to manage these?</a:t>
                      </a:r>
                    </a:p>
                  </a:txBody>
                  <a:tcPr/>
                </a:tc>
                <a:tc>
                  <a:txBody>
                    <a:bodyPr/>
                    <a:lstStyle/>
                    <a:p>
                      <a:pPr marL="0" indent="0">
                        <a:buFont typeface="Arial" panose="020B0604020202020204" pitchFamily="34" charset="0"/>
                        <a:buNone/>
                      </a:pPr>
                      <a:r>
                        <a:rPr lang="en-US" sz="1600" b="1" dirty="0">
                          <a:solidFill>
                            <a:srgbClr val="101820"/>
                          </a:solidFill>
                        </a:rPr>
                        <a:t>Task Planning:</a:t>
                      </a:r>
                    </a:p>
                    <a:p>
                      <a:pPr marL="285750" indent="-285750">
                        <a:buFont typeface="Arial" panose="020B0604020202020204" pitchFamily="34" charset="0"/>
                        <a:buChar char="•"/>
                      </a:pPr>
                      <a:r>
                        <a:rPr lang="en-US" sz="1600" b="0" dirty="0">
                          <a:solidFill>
                            <a:srgbClr val="101820"/>
                          </a:solidFill>
                        </a:rPr>
                        <a:t>Consider extreme weather and natural events when determining how and when to conduct tasks. E.g., tides, waves, wind, earthquake, landslide, lightening, snow, ice, flooding, wildfire, storm.</a:t>
                      </a:r>
                    </a:p>
                    <a:p>
                      <a:pPr marL="0" indent="0">
                        <a:buFont typeface="Arial" panose="020B0604020202020204" pitchFamily="34" charset="0"/>
                        <a:buNone/>
                      </a:pPr>
                      <a:r>
                        <a:rPr lang="en-US" sz="1600" b="1" dirty="0">
                          <a:solidFill>
                            <a:srgbClr val="101820"/>
                          </a:solidFill>
                        </a:rPr>
                        <a:t>Safety Safeguards:</a:t>
                      </a:r>
                    </a:p>
                    <a:p>
                      <a:pPr marL="285750" indent="-285750">
                        <a:buFont typeface="Arial" panose="020B0604020202020204" pitchFamily="34" charset="0"/>
                        <a:buChar char="•"/>
                      </a:pPr>
                      <a:r>
                        <a:rPr lang="en-US" sz="1600" b="0" dirty="0">
                          <a:solidFill>
                            <a:srgbClr val="101820"/>
                          </a:solidFill>
                        </a:rPr>
                        <a:t>Ensure Safeguards are in place to protect people during extreme weather conditions or natural events. E.g., stop work conditions, shelter available, securing loose items.</a:t>
                      </a:r>
                    </a:p>
                    <a:p>
                      <a:pPr marL="0" indent="0">
                        <a:buFont typeface="Arial" panose="020B0604020202020204" pitchFamily="34" charset="0"/>
                        <a:buNone/>
                      </a:pPr>
                      <a:r>
                        <a:rPr lang="en-US" sz="1600" b="1" dirty="0">
                          <a:solidFill>
                            <a:srgbClr val="101820"/>
                          </a:solidFill>
                        </a:rPr>
                        <a:t>Structural Safety:</a:t>
                      </a:r>
                    </a:p>
                    <a:p>
                      <a:pPr marL="285750" indent="-285750">
                        <a:buFont typeface="Arial" panose="020B0604020202020204" pitchFamily="34" charset="0"/>
                        <a:buChar char="•"/>
                      </a:pPr>
                      <a:r>
                        <a:rPr lang="en-US" sz="1600" b="0" dirty="0">
                          <a:solidFill>
                            <a:srgbClr val="101820"/>
                          </a:solidFill>
                        </a:rPr>
                        <a:t>Verify permanent and temporary structures are designed, effectively secured, and maintained, for extreme weather.</a:t>
                      </a:r>
                    </a:p>
                    <a:p>
                      <a:pPr marL="0" indent="0">
                        <a:buFont typeface="Arial" panose="020B0604020202020204" pitchFamily="34" charset="0"/>
                        <a:buNone/>
                      </a:pPr>
                      <a:r>
                        <a:rPr lang="en-US" sz="1600" b="1" dirty="0">
                          <a:solidFill>
                            <a:srgbClr val="101820"/>
                          </a:solidFill>
                        </a:rPr>
                        <a:t>Hazard Management:</a:t>
                      </a:r>
                    </a:p>
                    <a:p>
                      <a:pPr marL="285750" indent="-285750">
                        <a:buFont typeface="Arial" panose="020B0604020202020204" pitchFamily="34" charset="0"/>
                        <a:buChar char="•"/>
                      </a:pPr>
                      <a:r>
                        <a:rPr lang="en-US" sz="1600" b="0" dirty="0">
                          <a:solidFill>
                            <a:srgbClr val="101820"/>
                          </a:solidFill>
                        </a:rPr>
                        <a:t>Identify hazards from natural events and extreme weather, and establish response and recovery plans.</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08230" y="5871509"/>
            <a:ext cx="7085198" cy="584775"/>
          </a:xfrm>
          <a:prstGeom prst="rect">
            <a:avLst/>
          </a:prstGeom>
          <a:noFill/>
        </p:spPr>
        <p:txBody>
          <a:bodyPr wrap="square" rtlCol="0">
            <a:spAutoFit/>
          </a:bodyPr>
          <a:lstStyle/>
          <a:p>
            <a:r>
              <a:rPr lang="en-CA" sz="1600" dirty="0">
                <a:solidFill>
                  <a:srgbClr val="101820"/>
                </a:solidFill>
              </a:rPr>
              <a:t>Visit this link for more information: </a:t>
            </a:r>
            <a:r>
              <a:rPr lang="en-CA" sz="1600" dirty="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dirty="0">
              <a:solidFill>
                <a:srgbClr val="101820"/>
              </a:solidFill>
            </a:endParaRPr>
          </a:p>
          <a:p>
            <a:r>
              <a:rPr lang="en-CA" sz="1600" dirty="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dirty="0"/>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27935673"/>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1</a:t>
                      </a:r>
                    </a:p>
                  </a:txBody>
                  <a:tcPr/>
                </a:tc>
                <a:tc>
                  <a:txBody>
                    <a:bodyPr/>
                    <a:lstStyle/>
                    <a:p>
                      <a:r>
                        <a:rPr lang="en-CA" sz="1400">
                          <a:solidFill>
                            <a:srgbClr val="101820"/>
                          </a:solidFill>
                        </a:rPr>
                        <a:t>Energy Wheel</a:t>
                      </a:r>
                    </a:p>
                  </a:txBody>
                  <a:tcPr/>
                </a:tc>
                <a:tc>
                  <a:txBody>
                    <a:bodyPr/>
                    <a:lstStyle/>
                    <a:p>
                      <a:r>
                        <a:rPr lang="en-US" sz="1400" dirty="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a:solidFill>
                            <a:srgbClr val="101820"/>
                          </a:solidFill>
                        </a:rPr>
                        <a:t>2</a:t>
                      </a:r>
                    </a:p>
                  </a:txBody>
                  <a:tcPr/>
                </a:tc>
                <a:tc>
                  <a:txBody>
                    <a:bodyPr/>
                    <a:lstStyle/>
                    <a:p>
                      <a:r>
                        <a:rPr lang="en-CA" sz="1400" dirty="0">
                          <a:solidFill>
                            <a:srgbClr val="101820"/>
                          </a:solidFill>
                        </a:rPr>
                        <a:t>Hierarchy of Control</a:t>
                      </a:r>
                    </a:p>
                  </a:txBody>
                  <a:tcPr/>
                </a:tc>
                <a:tc>
                  <a:txBody>
                    <a:bodyPr/>
                    <a:lstStyle/>
                    <a:p>
                      <a:r>
                        <a:rPr lang="en-US" sz="1400" dirty="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dirty="0">
                          <a:solidFill>
                            <a:srgbClr val="101820"/>
                          </a:solidFill>
                        </a:rPr>
                        <a:t>energy during the operation, maintenance or servicing of equipment.</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extLst>
              <p:ext uri="{D42A27DB-BD31-4B8C-83A1-F6EECF244321}">
                <p14:modId xmlns:p14="http://schemas.microsoft.com/office/powerpoint/2010/main" val="1231809589"/>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3</a:t>
                      </a:r>
                    </a:p>
                  </a:txBody>
                  <a:tcPr/>
                </a:tc>
                <a:tc>
                  <a:txBody>
                    <a:bodyPr/>
                    <a:lstStyle/>
                    <a:p>
                      <a:r>
                        <a:rPr lang="en-CA" sz="1400">
                          <a:solidFill>
                            <a:srgbClr val="101820"/>
                          </a:solidFill>
                        </a:rPr>
                        <a:t>Stuff That Can Kill You (STCKY)</a:t>
                      </a:r>
                    </a:p>
                  </a:txBody>
                  <a:tcPr/>
                </a:tc>
                <a:tc>
                  <a:txBody>
                    <a:bodyPr/>
                    <a:lstStyle/>
                    <a:p>
                      <a:r>
                        <a:rPr lang="en-US" sz="1400" dirty="0">
                          <a:solidFill>
                            <a:srgbClr val="101820"/>
                          </a:solidFill>
                        </a:rPr>
                        <a:t>"Stuff that can kill you" (STCKY) is a safety </a:t>
                      </a:r>
                    </a:p>
                    <a:p>
                      <a:r>
                        <a:rPr lang="en-US" sz="1400" dirty="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a:solidFill>
                            <a:srgbClr val="101820"/>
                          </a:solidFill>
                        </a:rPr>
                        <a:t>4</a:t>
                      </a:r>
                    </a:p>
                  </a:txBody>
                  <a:tcPr/>
                </a:tc>
                <a:tc>
                  <a:txBody>
                    <a:bodyPr/>
                    <a:lstStyle/>
                    <a:p>
                      <a:r>
                        <a:rPr lang="en-CA" sz="1400">
                          <a:solidFill>
                            <a:srgbClr val="101820"/>
                          </a:solidFill>
                        </a:rPr>
                        <a:t>Critical Work</a:t>
                      </a:r>
                    </a:p>
                  </a:txBody>
                  <a:tcPr/>
                </a:tc>
                <a:tc>
                  <a:txBody>
                    <a:bodyPr/>
                    <a:lstStyle/>
                    <a:p>
                      <a:r>
                        <a:rPr lang="en-US" sz="1400" dirty="0">
                          <a:solidFill>
                            <a:srgbClr val="101820"/>
                          </a:solidFill>
                        </a:rPr>
                        <a:t>Critical work refers to tasks or activities in </a:t>
                      </a:r>
                    </a:p>
                    <a:p>
                      <a:r>
                        <a:rPr lang="en-US" sz="1400" dirty="0">
                          <a:solidFill>
                            <a:srgbClr val="101820"/>
                          </a:solidFill>
                        </a:rPr>
                        <a:t>a workplace that involve significant risk </a:t>
                      </a:r>
                    </a:p>
                    <a:p>
                      <a:r>
                        <a:rPr lang="en-US" sz="1400" dirty="0">
                          <a:solidFill>
                            <a:srgbClr val="101820"/>
                          </a:solidFill>
                        </a:rPr>
                        <a:t>to people, property or the environment. </a:t>
                      </a:r>
                    </a:p>
                    <a:p>
                      <a:r>
                        <a:rPr lang="en-US" sz="1400" dirty="0">
                          <a:solidFill>
                            <a:srgbClr val="101820"/>
                          </a:solidFill>
                        </a:rPr>
                        <a:t>These tasks often require precise planning, </a:t>
                      </a:r>
                    </a:p>
                    <a:p>
                      <a:r>
                        <a:rPr lang="en-US" sz="1400" dirty="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Safeguards. </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dirty="0"/>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2634907890"/>
              </p:ext>
            </p:extLst>
          </p:nvPr>
        </p:nvGraphicFramePr>
        <p:xfrm>
          <a:off x="908231" y="1284648"/>
          <a:ext cx="10590085" cy="44296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444225">
                  <a:extLst>
                    <a:ext uri="{9D8B030D-6E8A-4147-A177-3AD203B41FA5}">
                      <a16:colId xmlns:a16="http://schemas.microsoft.com/office/drawing/2014/main" val="3643448391"/>
                    </a:ext>
                  </a:extLst>
                </a:gridCol>
                <a:gridCol w="4647675">
                  <a:extLst>
                    <a:ext uri="{9D8B030D-6E8A-4147-A177-3AD203B41FA5}">
                      <a16:colId xmlns:a16="http://schemas.microsoft.com/office/drawing/2014/main" val="2992067062"/>
                    </a:ext>
                  </a:extLst>
                </a:gridCol>
                <a:gridCol w="1248629">
                  <a:extLst>
                    <a:ext uri="{9D8B030D-6E8A-4147-A177-3AD203B41FA5}">
                      <a16:colId xmlns:a16="http://schemas.microsoft.com/office/drawing/2014/main" val="4078604131"/>
                    </a:ext>
                  </a:extLst>
                </a:gridCol>
                <a:gridCol w="2852506">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5</a:t>
                      </a:r>
                    </a:p>
                  </a:txBody>
                  <a:tcPr/>
                </a:tc>
                <a:tc>
                  <a:txBody>
                    <a:bodyPr/>
                    <a:lstStyle/>
                    <a:p>
                      <a:r>
                        <a:rPr lang="en-CA" sz="1400" dirty="0">
                          <a:solidFill>
                            <a:srgbClr val="101820"/>
                          </a:solidFill>
                        </a:rPr>
                        <a:t>Direct Control</a:t>
                      </a:r>
                    </a:p>
                  </a:txBody>
                  <a:tcPr/>
                </a:tc>
                <a:tc>
                  <a:txBody>
                    <a:bodyPr/>
                    <a:lstStyle/>
                    <a:p>
                      <a:r>
                        <a:rPr lang="en-US" sz="1400" dirty="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dirty="0">
                          <a:solidFill>
                            <a:srgbClr val="101820"/>
                          </a:solidFill>
                        </a:rPr>
                        <a:t>or </a:t>
                      </a:r>
                      <a:r>
                        <a:rPr lang="en-US" sz="1400" dirty="0" err="1">
                          <a:solidFill>
                            <a:srgbClr val="101820"/>
                          </a:solidFill>
                        </a:rPr>
                        <a:t>behaviours</a:t>
                      </a:r>
                      <a:r>
                        <a:rPr lang="en-US" sz="1400" dirty="0">
                          <a:solidFill>
                            <a:srgbClr val="101820"/>
                          </a:solidFill>
                        </a:rPr>
                        <a:t>. Direct Controls work even if </a:t>
                      </a:r>
                    </a:p>
                    <a:p>
                      <a:r>
                        <a:rPr lang="en-US" sz="1400" dirty="0">
                          <a:solidFill>
                            <a:srgbClr val="101820"/>
                          </a:solidFill>
                        </a:rPr>
                        <a:t>people make errors.</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r>
                        <a:rPr lang="en-US" sz="1400" dirty="0">
                          <a:solidFill>
                            <a:srgbClr val="101820"/>
                          </a:solidFill>
                        </a:rPr>
                        <a:t>Alternative Controls are specifically designed to mitigate human error. When a Direct Control is not feasible, there must be at least two Alternative Controls, from at least two or more of the </a:t>
                      </a:r>
                    </a:p>
                    <a:p>
                      <a:r>
                        <a:rPr lang="en-US" sz="1400">
                          <a:solidFill>
                            <a:srgbClr val="101820"/>
                          </a:solidFill>
                        </a:rPr>
                        <a:t>available categories.</a:t>
                      </a:r>
                    </a:p>
                    <a:p>
                      <a:endParaRPr lang="en-CA" sz="140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a:solidFill>
                            <a:srgbClr val="101820"/>
                          </a:solidFill>
                        </a:rPr>
                        <a:t>6</a:t>
                      </a:r>
                    </a:p>
                  </a:txBody>
                  <a:tcPr/>
                </a:tc>
                <a:tc>
                  <a:txBody>
                    <a:bodyPr/>
                    <a:lstStyle/>
                    <a:p>
                      <a:r>
                        <a:rPr lang="en-CA" sz="1400" dirty="0">
                          <a:solidFill>
                            <a:srgbClr val="101820"/>
                          </a:solidFill>
                        </a:rPr>
                        <a:t>High Energy Control Assessment (HECA)</a:t>
                      </a:r>
                    </a:p>
                  </a:txBody>
                  <a:tcPr/>
                </a:tc>
                <a:tc>
                  <a:txBody>
                    <a:bodyPr/>
                    <a:lstStyle/>
                    <a:p>
                      <a:r>
                        <a:rPr lang="en-US" sz="1400" dirty="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Safeguards to manage these risks effectively.</a:t>
                      </a:r>
                      <a:endParaRPr lang="en-CA" sz="1400" dirty="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dirty="0"/>
              <a:t>To prevent injuries, fatalities, and operational disruptions caused by natural environmental events and extreme weather conditions by </a:t>
            </a:r>
          </a:p>
          <a:p>
            <a:r>
              <a:rPr lang="en-US" dirty="0"/>
              <a:t>improving hazard recognition, </a:t>
            </a:r>
          </a:p>
          <a:p>
            <a:r>
              <a:rPr lang="en-US" dirty="0"/>
              <a:t>risk assessment, </a:t>
            </a:r>
          </a:p>
          <a:p>
            <a:r>
              <a:rPr lang="en-US" dirty="0"/>
              <a:t>decision-making, and </a:t>
            </a:r>
          </a:p>
          <a:p>
            <a:r>
              <a:rPr lang="en-US" dirty="0"/>
              <a:t>field-level Safeguards.</a:t>
            </a:r>
          </a:p>
        </p:txBody>
      </p:sp>
      <p:pic>
        <p:nvPicPr>
          <p:cNvPr id="6" name="Picture 5">
            <a:extLst>
              <a:ext uri="{FF2B5EF4-FFF2-40B4-BE49-F238E27FC236}">
                <a16:creationId xmlns:a16="http://schemas.microsoft.com/office/drawing/2014/main" id="{4AC7F415-889C-9ECC-F008-6FC5643C0989}"/>
              </a:ext>
            </a:extLst>
          </p:cNvPr>
          <p:cNvPicPr>
            <a:picLocks noChangeAspect="1"/>
          </p:cNvPicPr>
          <p:nvPr/>
        </p:nvPicPr>
        <p:blipFill>
          <a:blip r:embed="rId2"/>
          <a:stretch>
            <a:fillRect/>
          </a:stretch>
        </p:blipFill>
        <p:spPr>
          <a:xfrm>
            <a:off x="3964413" y="3581982"/>
            <a:ext cx="3063549" cy="2997525"/>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0EB3C-9E7B-30AB-3F26-CF1BC772439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4ED846E-D8E0-3DD3-0542-6770466A8AD6}"/>
              </a:ext>
            </a:extLst>
          </p:cNvPr>
          <p:cNvSpPr>
            <a:spLocks noGrp="1"/>
          </p:cNvSpPr>
          <p:nvPr>
            <p:ph type="subTitle" idx="1"/>
          </p:nvPr>
        </p:nvSpPr>
        <p:spPr/>
        <p:txBody>
          <a:bodyPr/>
          <a:lstStyle/>
          <a:p>
            <a:r>
              <a:rPr lang="en-CA" dirty="0"/>
              <a:t>Additional Considerations</a:t>
            </a:r>
          </a:p>
        </p:txBody>
      </p:sp>
      <p:sp>
        <p:nvSpPr>
          <p:cNvPr id="4" name="Text Placeholder 3">
            <a:extLst>
              <a:ext uri="{FF2B5EF4-FFF2-40B4-BE49-F238E27FC236}">
                <a16:creationId xmlns:a16="http://schemas.microsoft.com/office/drawing/2014/main" id="{784DB8C1-F1B5-EC22-E55B-502A0915A878}"/>
              </a:ext>
            </a:extLst>
          </p:cNvPr>
          <p:cNvSpPr>
            <a:spLocks noGrp="1"/>
          </p:cNvSpPr>
          <p:nvPr>
            <p:ph type="body" sz="quarter" idx="15"/>
          </p:nvPr>
        </p:nvSpPr>
        <p:spPr>
          <a:xfrm>
            <a:off x="908231" y="948764"/>
            <a:ext cx="8033970" cy="5565547"/>
          </a:xfrm>
        </p:spPr>
        <p:txBody>
          <a:bodyPr/>
          <a:lstStyle/>
          <a:p>
            <a:pPr marL="0" indent="0">
              <a:buNone/>
            </a:pPr>
            <a:r>
              <a:rPr lang="en-US" b="1" dirty="0"/>
              <a:t>Emergency Response Considerations</a:t>
            </a:r>
          </a:p>
          <a:p>
            <a:r>
              <a:rPr lang="en-US" dirty="0"/>
              <a:t>Evacuation routes identified and accessible</a:t>
            </a:r>
          </a:p>
          <a:p>
            <a:r>
              <a:rPr lang="en-US" dirty="0"/>
              <a:t>Shelter locations known and communicated</a:t>
            </a:r>
          </a:p>
          <a:p>
            <a:r>
              <a:rPr lang="en-US" dirty="0"/>
              <a:t>Emergency communications tested</a:t>
            </a:r>
          </a:p>
          <a:p>
            <a:r>
              <a:rPr lang="en-US" dirty="0"/>
              <a:t>Muster points clearly defined</a:t>
            </a:r>
          </a:p>
          <a:p>
            <a:r>
              <a:rPr lang="en-US" dirty="0"/>
              <a:t>First aid resources appropriate for environmental exposure</a:t>
            </a:r>
          </a:p>
          <a:p>
            <a:pPr marL="0" indent="0">
              <a:buNone/>
            </a:pPr>
            <a:endParaRPr lang="en-US" b="1" dirty="0"/>
          </a:p>
          <a:p>
            <a:pPr marL="0" indent="0">
              <a:buNone/>
            </a:pPr>
            <a:r>
              <a:rPr lang="en-US" b="1" dirty="0"/>
              <a:t>Learning from Incidents</a:t>
            </a:r>
          </a:p>
          <a:p>
            <a:pPr marL="0" indent="0">
              <a:buNone/>
            </a:pPr>
            <a:r>
              <a:rPr lang="en-US" dirty="0"/>
              <a:t>Many serious incidents occur when:</a:t>
            </a:r>
          </a:p>
          <a:p>
            <a:r>
              <a:rPr lang="en-US" dirty="0"/>
              <a:t>Weather warnings are ignored</a:t>
            </a:r>
          </a:p>
          <a:p>
            <a:r>
              <a:rPr lang="en-US" dirty="0"/>
              <a:t>Work continues “to finish the job”</a:t>
            </a:r>
          </a:p>
          <a:p>
            <a:r>
              <a:rPr lang="en-US" dirty="0"/>
              <a:t>Conditions change faster than planned</a:t>
            </a:r>
          </a:p>
          <a:p>
            <a:r>
              <a:rPr lang="en-US" dirty="0"/>
              <a:t>Stop-work authority is not exercised</a:t>
            </a:r>
          </a:p>
          <a:p>
            <a:r>
              <a:rPr lang="en-US" dirty="0"/>
              <a:t>Proactive decisions prevent reactive consequences.</a:t>
            </a:r>
          </a:p>
        </p:txBody>
      </p:sp>
    </p:spTree>
    <p:extLst>
      <p:ext uri="{BB962C8B-B14F-4D97-AF65-F5344CB8AC3E}">
        <p14:creationId xmlns:p14="http://schemas.microsoft.com/office/powerpoint/2010/main" val="1486538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a:t>Questions &amp; Additional Verifications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10368598" cy="5323009"/>
          </a:xfrm>
        </p:spPr>
        <p:txBody>
          <a:bodyPr/>
          <a:lstStyle/>
          <a:p>
            <a:pPr marL="0" indent="0">
              <a:buNone/>
            </a:pPr>
            <a:r>
              <a:rPr lang="en-US" b="1" dirty="0"/>
              <a:t>Questions</a:t>
            </a:r>
          </a:p>
          <a:p>
            <a:r>
              <a:rPr lang="en-US" dirty="0"/>
              <a:t>What weather conditions could impact today’s work?</a:t>
            </a:r>
          </a:p>
          <a:p>
            <a:r>
              <a:rPr lang="en-US" dirty="0"/>
              <a:t>How quickly could conditions change?</a:t>
            </a:r>
          </a:p>
          <a:p>
            <a:r>
              <a:rPr lang="en-US" dirty="0"/>
              <a:t>What is our stop-work trigger?</a:t>
            </a:r>
          </a:p>
          <a:p>
            <a:r>
              <a:rPr lang="en-US" dirty="0"/>
              <a:t>Where do we go if conditions deteriorate?</a:t>
            </a:r>
          </a:p>
          <a:p>
            <a:r>
              <a:rPr lang="en-US" dirty="0"/>
              <a:t>Who is responsible for monitoring the weather?</a:t>
            </a:r>
          </a:p>
          <a:p>
            <a:pPr marL="0" indent="0">
              <a:buNone/>
            </a:pPr>
            <a:endParaRPr lang="en-US" dirty="0"/>
          </a:p>
        </p:txBody>
      </p:sp>
    </p:spTree>
    <p:extLst>
      <p:ext uri="{BB962C8B-B14F-4D97-AF65-F5344CB8AC3E}">
        <p14:creationId xmlns:p14="http://schemas.microsoft.com/office/powerpoint/2010/main" val="41307948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6917A-1C10-00B0-0EFF-C3D07E34DF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3C4C7D-6B6C-5574-2C76-E9AD39B7FB71}"/>
              </a:ext>
            </a:extLst>
          </p:cNvPr>
          <p:cNvSpPr>
            <a:spLocks noGrp="1"/>
          </p:cNvSpPr>
          <p:nvPr>
            <p:ph type="subTitle" idx="1"/>
          </p:nvPr>
        </p:nvSpPr>
        <p:spPr>
          <a:xfrm>
            <a:off x="908230" y="455101"/>
            <a:ext cx="10962140" cy="799297"/>
          </a:xfrm>
        </p:spPr>
        <p:txBody>
          <a:bodyPr/>
          <a:lstStyle/>
          <a:p>
            <a:r>
              <a:rPr lang="en-CA"/>
              <a:t>Final Thoughts</a:t>
            </a:r>
          </a:p>
        </p:txBody>
      </p:sp>
      <p:sp>
        <p:nvSpPr>
          <p:cNvPr id="4" name="Text Placeholder 3">
            <a:extLst>
              <a:ext uri="{FF2B5EF4-FFF2-40B4-BE49-F238E27FC236}">
                <a16:creationId xmlns:a16="http://schemas.microsoft.com/office/drawing/2014/main" id="{21C7198D-4D41-C2DE-9D24-B3A02E279E02}"/>
              </a:ext>
            </a:extLst>
          </p:cNvPr>
          <p:cNvSpPr>
            <a:spLocks noGrp="1"/>
          </p:cNvSpPr>
          <p:nvPr>
            <p:ph type="body" sz="quarter" idx="15"/>
          </p:nvPr>
        </p:nvSpPr>
        <p:spPr>
          <a:xfrm>
            <a:off x="911701" y="1369501"/>
            <a:ext cx="10368598" cy="4935932"/>
          </a:xfrm>
        </p:spPr>
        <p:txBody>
          <a:bodyPr/>
          <a:lstStyle/>
          <a:p>
            <a:pPr marL="0" indent="0">
              <a:buNone/>
            </a:pPr>
            <a:r>
              <a:rPr lang="en-US" b="1" dirty="0"/>
              <a:t>Key Takeaways</a:t>
            </a:r>
          </a:p>
          <a:p>
            <a:r>
              <a:rPr lang="en-US" dirty="0"/>
              <a:t>Weather is a dynamic hazard—conditions can change rapidly</a:t>
            </a:r>
          </a:p>
          <a:p>
            <a:r>
              <a:rPr lang="en-US" dirty="0"/>
              <a:t>Environmental events often create hidden line of fire exposures</a:t>
            </a:r>
          </a:p>
          <a:p>
            <a:r>
              <a:rPr lang="en-US" dirty="0"/>
              <a:t>Early recognition and decisive action save lives</a:t>
            </a:r>
          </a:p>
          <a:p>
            <a:r>
              <a:rPr lang="en-US" dirty="0"/>
              <a:t>Stop work is a leadership action, not a failure</a:t>
            </a:r>
          </a:p>
          <a:p>
            <a:pPr marL="0" indent="0">
              <a:buNone/>
            </a:pPr>
            <a:endParaRPr lang="en-US" dirty="0"/>
          </a:p>
        </p:txBody>
      </p:sp>
    </p:spTree>
    <p:extLst>
      <p:ext uri="{BB962C8B-B14F-4D97-AF65-F5344CB8AC3E}">
        <p14:creationId xmlns:p14="http://schemas.microsoft.com/office/powerpoint/2010/main" val="3340923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3" y="205567"/>
            <a:ext cx="9162870" cy="799297"/>
          </a:xfrm>
        </p:spPr>
        <p:txBody>
          <a:bodyPr/>
          <a:lstStyle/>
          <a:p>
            <a:r>
              <a:rPr lang="en-CA"/>
              <a:t>Scope</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10368598" cy="4394736"/>
          </a:xfrm>
        </p:spPr>
        <p:txBody>
          <a:bodyPr/>
          <a:lstStyle/>
          <a:p>
            <a:pPr marL="0" indent="0">
              <a:buNone/>
            </a:pPr>
            <a:r>
              <a:rPr lang="en-US" dirty="0"/>
              <a:t>This activity package applies to all </a:t>
            </a:r>
          </a:p>
          <a:p>
            <a:r>
              <a:rPr lang="en-US" dirty="0"/>
              <a:t>workers, </a:t>
            </a:r>
          </a:p>
          <a:p>
            <a:r>
              <a:rPr lang="en-US" dirty="0"/>
              <a:t>leaders, </a:t>
            </a:r>
          </a:p>
          <a:p>
            <a:r>
              <a:rPr lang="en-US" dirty="0"/>
              <a:t>contractors, and </a:t>
            </a:r>
          </a:p>
          <a:p>
            <a:r>
              <a:rPr lang="en-US" dirty="0"/>
              <a:t>visitors </a:t>
            </a:r>
          </a:p>
          <a:p>
            <a:pPr marL="0" indent="0">
              <a:buNone/>
            </a:pPr>
            <a:r>
              <a:rPr lang="en-US" dirty="0"/>
              <a:t>who may be exposed to changing or extreme environmental conditions during field operations, including outdoor and partially enclosed work environments.</a:t>
            </a:r>
          </a:p>
        </p:txBody>
      </p:sp>
    </p:spTree>
    <p:extLst>
      <p:ext uri="{BB962C8B-B14F-4D97-AF65-F5344CB8AC3E}">
        <p14:creationId xmlns:p14="http://schemas.microsoft.com/office/powerpoint/2010/main" val="994163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dirty="0"/>
              <a:t>Why This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dirty="0"/>
              <a:t>Natural environmental events can:</a:t>
            </a:r>
          </a:p>
          <a:p>
            <a:r>
              <a:rPr lang="en-US" dirty="0"/>
              <a:t>Rapidly change site conditions without warning</a:t>
            </a:r>
          </a:p>
          <a:p>
            <a:r>
              <a:rPr lang="en-US" dirty="0"/>
              <a:t>Create line of fire exposures (struck-by, caught-between, fall, collapse, exposure)</a:t>
            </a:r>
          </a:p>
          <a:p>
            <a:r>
              <a:rPr lang="en-US" dirty="0"/>
              <a:t>Degrade visibility, traction, stability, and communication</a:t>
            </a:r>
          </a:p>
          <a:p>
            <a:r>
              <a:rPr lang="en-US" dirty="0"/>
              <a:t>Increase fatigue, heat/cold stress, and decision-making errors</a:t>
            </a:r>
          </a:p>
          <a:p>
            <a:pPr marL="0" indent="0">
              <a:buNone/>
            </a:pPr>
            <a:endParaRPr lang="en-US" b="1" dirty="0"/>
          </a:p>
          <a:p>
            <a:pPr marL="0" indent="0">
              <a:buNone/>
            </a:pPr>
            <a:r>
              <a:rPr lang="en-US" b="1" dirty="0"/>
              <a:t>Key message: </a:t>
            </a:r>
          </a:p>
          <a:p>
            <a:pPr marL="0" indent="0">
              <a:buNone/>
            </a:pPr>
            <a:r>
              <a:rPr lang="en-US" dirty="0"/>
              <a:t>Weather does not cause incidents—failure to recognize, plan, and respond to weather hazards does.</a:t>
            </a:r>
          </a:p>
        </p:txBody>
      </p:sp>
    </p:spTree>
    <p:extLst>
      <p:ext uri="{BB962C8B-B14F-4D97-AF65-F5344CB8AC3E}">
        <p14:creationId xmlns:p14="http://schemas.microsoft.com/office/powerpoint/2010/main" val="158664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dirty="0"/>
              <a:t>Common Hazards</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marL="0"/>
            <a:r>
              <a:rPr lang="en-US" dirty="0"/>
              <a:t>Extreme cold, heat, or wind chill</a:t>
            </a:r>
          </a:p>
          <a:p>
            <a:pPr marL="0"/>
            <a:r>
              <a:rPr lang="en-US" dirty="0"/>
              <a:t>Heat waves and high humidity</a:t>
            </a:r>
          </a:p>
          <a:p>
            <a:pPr marL="0"/>
            <a:r>
              <a:rPr lang="en-US" dirty="0"/>
              <a:t>High winds and gusts</a:t>
            </a:r>
          </a:p>
          <a:p>
            <a:pPr marL="0"/>
            <a:r>
              <a:rPr lang="en-US" dirty="0"/>
              <a:t>Heavy rain, flooding, flash floods</a:t>
            </a:r>
          </a:p>
          <a:p>
            <a:pPr marL="0"/>
            <a:r>
              <a:rPr lang="en-US" dirty="0"/>
              <a:t>Snowstorms, blizzards, freezing rain, ice</a:t>
            </a:r>
          </a:p>
          <a:p>
            <a:pPr marL="0"/>
            <a:r>
              <a:rPr lang="en-US" dirty="0"/>
              <a:t>Lightning and electrical storms</a:t>
            </a:r>
          </a:p>
          <a:p>
            <a:pPr marL="0"/>
            <a:r>
              <a:rPr lang="en-US" dirty="0"/>
              <a:t>Wildfires and smoke exposure</a:t>
            </a:r>
          </a:p>
          <a:p>
            <a:pPr marL="0"/>
            <a:r>
              <a:rPr lang="en-US" dirty="0"/>
              <a:t>Poor air quality</a:t>
            </a:r>
          </a:p>
          <a:p>
            <a:pPr marL="0"/>
            <a:r>
              <a:rPr lang="en-US" dirty="0"/>
              <a:t>Fog and reduced visibility</a:t>
            </a:r>
          </a:p>
          <a:p>
            <a:pPr marL="0"/>
            <a:r>
              <a:rPr lang="en-US" dirty="0"/>
              <a:t>Earth movement (mudslides, erosion, frost heave)</a:t>
            </a:r>
          </a:p>
        </p:txBody>
      </p:sp>
    </p:spTree>
    <p:extLst>
      <p:ext uri="{BB962C8B-B14F-4D97-AF65-F5344CB8AC3E}">
        <p14:creationId xmlns:p14="http://schemas.microsoft.com/office/powerpoint/2010/main" val="7105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35FFA-BBAA-D470-E8BE-DAF71F12EAF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A1F6CE6-DF72-F257-3B13-DD82860BCF34}"/>
              </a:ext>
            </a:extLst>
          </p:cNvPr>
          <p:cNvSpPr>
            <a:spLocks noGrp="1"/>
          </p:cNvSpPr>
          <p:nvPr>
            <p:ph type="subTitle" idx="1"/>
          </p:nvPr>
        </p:nvSpPr>
        <p:spPr/>
        <p:txBody>
          <a:bodyPr/>
          <a:lstStyle/>
          <a:p>
            <a:r>
              <a:rPr lang="en-CA" dirty="0"/>
              <a:t>Primary Line of Fire Exposure</a:t>
            </a:r>
          </a:p>
        </p:txBody>
      </p:sp>
      <p:sp>
        <p:nvSpPr>
          <p:cNvPr id="4" name="Text Placeholder 3">
            <a:extLst>
              <a:ext uri="{FF2B5EF4-FFF2-40B4-BE49-F238E27FC236}">
                <a16:creationId xmlns:a16="http://schemas.microsoft.com/office/drawing/2014/main" id="{30A4B33C-48E4-E219-EC18-F8D71A7D3210}"/>
              </a:ext>
            </a:extLst>
          </p:cNvPr>
          <p:cNvSpPr>
            <a:spLocks noGrp="1"/>
          </p:cNvSpPr>
          <p:nvPr>
            <p:ph type="body" sz="quarter" idx="15"/>
          </p:nvPr>
        </p:nvSpPr>
        <p:spPr>
          <a:xfrm>
            <a:off x="914753" y="1187030"/>
            <a:ext cx="10368598" cy="4725715"/>
          </a:xfrm>
        </p:spPr>
        <p:txBody>
          <a:bodyPr/>
          <a:lstStyle/>
          <a:p>
            <a:pPr marL="0" indent="0">
              <a:buNone/>
            </a:pPr>
            <a:r>
              <a:rPr lang="en-US" dirty="0"/>
              <a:t>People may be exposed to:</a:t>
            </a:r>
          </a:p>
          <a:p>
            <a:pPr marL="0"/>
            <a:r>
              <a:rPr lang="en-US" b="1" dirty="0"/>
              <a:t>Struck-by: </a:t>
            </a:r>
            <a:r>
              <a:rPr lang="en-US" dirty="0"/>
              <a:t>Falling trees, ice, debris, wind-blown materials</a:t>
            </a:r>
          </a:p>
          <a:p>
            <a:pPr marL="0"/>
            <a:r>
              <a:rPr lang="en-US" b="1" dirty="0"/>
              <a:t>Caught-between: </a:t>
            </a:r>
            <a:r>
              <a:rPr lang="en-US" dirty="0"/>
              <a:t>Equipment instability, shifting ground, collapse</a:t>
            </a:r>
          </a:p>
          <a:p>
            <a:pPr marL="0"/>
            <a:r>
              <a:rPr lang="en-US" b="1" dirty="0"/>
              <a:t>Falls: </a:t>
            </a:r>
            <a:r>
              <a:rPr lang="en-US" dirty="0"/>
              <a:t>Slippery surfaces, ice, snow, mud, reduced visibility</a:t>
            </a:r>
          </a:p>
          <a:p>
            <a:pPr marL="0"/>
            <a:r>
              <a:rPr lang="en-US" b="1" dirty="0"/>
              <a:t>Vehicle incidents: </a:t>
            </a:r>
            <a:r>
              <a:rPr lang="en-US" dirty="0"/>
              <a:t>Reduced traction, visibility, and stopping distance</a:t>
            </a:r>
          </a:p>
          <a:p>
            <a:pPr marL="0"/>
            <a:r>
              <a:rPr lang="en-US" b="1" dirty="0"/>
              <a:t>Environmental exposure: </a:t>
            </a:r>
            <a:r>
              <a:rPr lang="en-US" dirty="0"/>
              <a:t>Heat stress, hypothermia, frostbite, smoke inhalation</a:t>
            </a:r>
          </a:p>
        </p:txBody>
      </p:sp>
    </p:spTree>
    <p:extLst>
      <p:ext uri="{BB962C8B-B14F-4D97-AF65-F5344CB8AC3E}">
        <p14:creationId xmlns:p14="http://schemas.microsoft.com/office/powerpoint/2010/main" val="2246713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err="1"/>
              <a:t>LoF</a:t>
            </a:r>
            <a:r>
              <a:rPr lang="en-US"/>
              <a:t> Injury reduction campaign</a:t>
            </a:r>
            <a:endParaRPr lang="en-CA"/>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dirty="0"/>
              <a:t>You are in the line of fire when you are at risk of coming into contact with a force your body cannot endure. </a:t>
            </a:r>
          </a:p>
          <a:p>
            <a:pPr marL="0" indent="0">
              <a:spcBef>
                <a:spcPts val="600"/>
              </a:spcBef>
              <a:buNone/>
            </a:pPr>
            <a:r>
              <a:rPr lang="en-US" dirty="0"/>
              <a:t>Natural Environmental Events/Extreme Weather awareness is:</a:t>
            </a:r>
          </a:p>
          <a:p>
            <a:pPr marL="0" indent="0">
              <a:buNone/>
            </a:pPr>
            <a:endParaRPr lang="en-CA" dirty="0"/>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108990" y="3941822"/>
            <a:ext cx="7013223" cy="989157"/>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dirty="0">
                <a:solidFill>
                  <a:srgbClr val="005295"/>
                </a:solidFill>
                <a:latin typeface="Trebuchet MS"/>
                <a:cs typeface="Arial"/>
              </a:rPr>
              <a:t>Stored Energy</a:t>
            </a:r>
            <a:br>
              <a:rPr lang="en-CA" sz="1600" b="1" dirty="0">
                <a:latin typeface="Trebuchet MS" panose="020B0603020202020204" pitchFamily="34" charset="0"/>
              </a:rPr>
            </a:br>
            <a:r>
              <a:rPr lang="en-CA" sz="1600" dirty="0">
                <a:solidFill>
                  <a:srgbClr val="00002F"/>
                </a:solidFill>
                <a:latin typeface="Trebuchet MS"/>
                <a:cs typeface="Arial"/>
              </a:rPr>
              <a:t>Contact with stored energy</a:t>
            </a:r>
            <a:br>
              <a:rPr lang="en-CA" sz="1600" dirty="0">
                <a:latin typeface="Trebuchet MS" panose="020B0603020202020204" pitchFamily="34" charset="0"/>
              </a:rPr>
            </a:br>
            <a:r>
              <a:rPr lang="en-CA" sz="1600" dirty="0">
                <a:solidFill>
                  <a:srgbClr val="00002F"/>
                </a:solidFill>
                <a:latin typeface="Trebuchet MS"/>
                <a:cs typeface="Arial"/>
              </a:rPr>
              <a:t>Includes pressure releases</a:t>
            </a:r>
          </a:p>
          <a:p>
            <a:pPr marL="0" indent="0">
              <a:lnSpc>
                <a:spcPct val="100000"/>
              </a:lnSpc>
              <a:spcBef>
                <a:spcPts val="600"/>
              </a:spcBef>
              <a:buNone/>
            </a:pPr>
            <a:br>
              <a:rPr lang="en-CA" sz="1600" dirty="0">
                <a:latin typeface="Trebuchet MS" panose="020B0603020202020204" pitchFamily="34" charset="0"/>
              </a:rPr>
            </a:br>
            <a:r>
              <a:rPr lang="en-CA" sz="1600" b="1" dirty="0">
                <a:solidFill>
                  <a:srgbClr val="1C5B98"/>
                </a:solidFill>
                <a:latin typeface="Trebuchet MS"/>
                <a:cs typeface="Arial"/>
              </a:rPr>
              <a:t>Striking Hazards</a:t>
            </a:r>
            <a:br>
              <a:rPr lang="en-CA" sz="1600" b="1" dirty="0">
                <a:latin typeface="Trebuchet MS" panose="020B0603020202020204" pitchFamily="34" charset="0"/>
              </a:rPr>
            </a:br>
            <a:r>
              <a:rPr lang="en-CA" sz="1600" dirty="0">
                <a:solidFill>
                  <a:srgbClr val="00002F"/>
                </a:solidFill>
                <a:latin typeface="Trebuchet MS"/>
                <a:cs typeface="Arial"/>
              </a:rPr>
              <a:t>Struck by or striking against an object</a:t>
            </a:r>
            <a:br>
              <a:rPr lang="en-CA" sz="1600" dirty="0">
                <a:latin typeface="Trebuchet MS" panose="020B0603020202020204" pitchFamily="34" charset="0"/>
              </a:rPr>
            </a:br>
            <a:r>
              <a:rPr lang="en-CA" sz="1600" dirty="0">
                <a:solidFill>
                  <a:srgbClr val="00002F"/>
                </a:solidFill>
                <a:latin typeface="Trebuchet MS"/>
                <a:cs typeface="Arial"/>
              </a:rPr>
              <a:t>Includes dropped objects</a:t>
            </a:r>
            <a:endParaRPr lang="en-US" sz="1600" dirty="0">
              <a:solidFill>
                <a:srgbClr val="00002F"/>
              </a:solidFill>
              <a:latin typeface="Trebuchet MS"/>
              <a:cs typeface="Arial"/>
            </a:endParaRPr>
          </a:p>
          <a:p>
            <a:pPr marL="0" indent="0">
              <a:lnSpc>
                <a:spcPct val="100000"/>
              </a:lnSpc>
              <a:spcBef>
                <a:spcPts val="600"/>
              </a:spcBef>
              <a:buNone/>
            </a:pPr>
            <a:endParaRPr lang="en-US" sz="1600" dirty="0">
              <a:solidFill>
                <a:srgbClr val="4C4C4C"/>
              </a:solidFill>
              <a:latin typeface="Trebuchet MS" panose="020B0603020202020204" pitchFamily="34" charset="0"/>
            </a:endParaRPr>
          </a:p>
          <a:p>
            <a:pPr marL="0" indent="0">
              <a:lnSpc>
                <a:spcPct val="100000"/>
              </a:lnSpc>
              <a:spcBef>
                <a:spcPts val="600"/>
              </a:spcBef>
              <a:buNone/>
            </a:pPr>
            <a:r>
              <a:rPr lang="en-CA" sz="1600" b="1" dirty="0">
                <a:solidFill>
                  <a:srgbClr val="1C5B98"/>
                </a:solidFill>
                <a:latin typeface="Trebuchet MS"/>
                <a:cs typeface="Arial"/>
              </a:rPr>
              <a:t>Crushing Hazards</a:t>
            </a:r>
            <a:br>
              <a:rPr lang="en-CA" sz="1600" dirty="0">
                <a:latin typeface="Trebuchet MS" panose="020B0603020202020204" pitchFamily="34" charset="0"/>
              </a:rPr>
            </a:br>
            <a:r>
              <a:rPr lang="en-CA" sz="1600" dirty="0">
                <a:solidFill>
                  <a:srgbClr val="00002F"/>
                </a:solidFill>
                <a:latin typeface="Trebuchet MS"/>
                <a:cs typeface="Arial"/>
              </a:rPr>
              <a:t>Caught in, on or between an object</a:t>
            </a:r>
            <a:br>
              <a:rPr lang="en-CA" sz="1600" dirty="0">
                <a:solidFill>
                  <a:srgbClr val="00002F"/>
                </a:solidFill>
                <a:latin typeface="Trebuchet MS"/>
                <a:cs typeface="Arial"/>
              </a:rPr>
            </a:br>
            <a:r>
              <a:rPr lang="en-CA" sz="1600" dirty="0">
                <a:solidFill>
                  <a:srgbClr val="00002F"/>
                </a:solidFill>
                <a:latin typeface="Trebuchet MS"/>
                <a:cs typeface="Arial"/>
              </a:rPr>
              <a:t>Includes hand injuries</a:t>
            </a:r>
          </a:p>
        </p:txBody>
      </p:sp>
      <p:sp>
        <p:nvSpPr>
          <p:cNvPr id="3" name="Rectangle: Diagonal Corners Rounded 2">
            <a:extLst>
              <a:ext uri="{FF2B5EF4-FFF2-40B4-BE49-F238E27FC236}">
                <a16:creationId xmlns:a16="http://schemas.microsoft.com/office/drawing/2014/main" id="{36023D62-1D4F-B5FD-AD06-A24042A0147D}"/>
              </a:ext>
            </a:extLst>
          </p:cNvPr>
          <p:cNvSpPr/>
          <p:nvPr/>
        </p:nvSpPr>
        <p:spPr>
          <a:xfrm>
            <a:off x="1108990" y="5096920"/>
            <a:ext cx="7013223" cy="989157"/>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1BB77FF2-9FDE-CB62-B879-D214C6F843D9}"/>
              </a:ext>
            </a:extLst>
          </p:cNvPr>
          <p:cNvPicPr>
            <a:picLocks noChangeAspect="1"/>
          </p:cNvPicPr>
          <p:nvPr/>
        </p:nvPicPr>
        <p:blipFill>
          <a:blip r:embed="rId2"/>
          <a:srcRect/>
          <a:stretch/>
        </p:blipFill>
        <p:spPr>
          <a:xfrm>
            <a:off x="1526752" y="2932732"/>
            <a:ext cx="898813" cy="898813"/>
          </a:xfrm>
          <a:prstGeom prst="rect">
            <a:avLst/>
          </a:prstGeom>
        </p:spPr>
      </p:pic>
      <p:pic>
        <p:nvPicPr>
          <p:cNvPr id="6" name="Picture 5">
            <a:extLst>
              <a:ext uri="{FF2B5EF4-FFF2-40B4-BE49-F238E27FC236}">
                <a16:creationId xmlns:a16="http://schemas.microsoft.com/office/drawing/2014/main" id="{B26B07C1-F8DE-10B3-F9BB-DF53708A067D}"/>
              </a:ext>
            </a:extLst>
          </p:cNvPr>
          <p:cNvPicPr>
            <a:picLocks noChangeAspect="1"/>
          </p:cNvPicPr>
          <p:nvPr/>
        </p:nvPicPr>
        <p:blipFill>
          <a:blip r:embed="rId3"/>
          <a:srcRect/>
          <a:stretch/>
        </p:blipFill>
        <p:spPr>
          <a:xfrm>
            <a:off x="1527457" y="3988913"/>
            <a:ext cx="898813" cy="898813"/>
          </a:xfrm>
          <a:prstGeom prst="rect">
            <a:avLst/>
          </a:prstGeom>
        </p:spPr>
      </p:pic>
      <p:pic>
        <p:nvPicPr>
          <p:cNvPr id="7" name="Picture 6">
            <a:extLst>
              <a:ext uri="{FF2B5EF4-FFF2-40B4-BE49-F238E27FC236}">
                <a16:creationId xmlns:a16="http://schemas.microsoft.com/office/drawing/2014/main" id="{10859179-EC4A-D681-A0A8-3FA23BD40A20}"/>
              </a:ext>
            </a:extLst>
          </p:cNvPr>
          <p:cNvPicPr>
            <a:picLocks noChangeAspect="1"/>
          </p:cNvPicPr>
          <p:nvPr/>
        </p:nvPicPr>
        <p:blipFill>
          <a:blip r:embed="rId4"/>
          <a:srcRect/>
          <a:stretch/>
        </p:blipFill>
        <p:spPr>
          <a:xfrm>
            <a:off x="1526752" y="5144677"/>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dirty="0"/>
              <a:t>This overview includes materials that relate to the Line of Fire Life Saving Rule and some that do not. The Life Saving Rule focuses on body positioning.</a:t>
            </a:r>
          </a:p>
          <a:p>
            <a:pPr marL="0" indent="0">
              <a:buNone/>
            </a:pPr>
            <a:endParaRPr lang="en-US" dirty="0"/>
          </a:p>
          <a:p>
            <a:pPr marL="0" indent="0">
              <a:buNone/>
            </a:pPr>
            <a:r>
              <a:rPr lang="en-US" dirty="0"/>
              <a:t>This rule indicates:</a:t>
            </a:r>
          </a:p>
          <a:p>
            <a:pPr marL="0" indent="0">
              <a:buNone/>
            </a:pPr>
            <a:r>
              <a:rPr lang="en-US" dirty="0"/>
              <a:t>Keep yourself and others out of the line of fire</a:t>
            </a:r>
          </a:p>
          <a:p>
            <a:r>
              <a:rPr lang="en-US" dirty="0"/>
              <a:t>I position myself to avoid:</a:t>
            </a:r>
          </a:p>
          <a:p>
            <a:pPr lvl="1"/>
            <a:r>
              <a:rPr lang="en-US" dirty="0"/>
              <a:t>Moving objects</a:t>
            </a:r>
          </a:p>
          <a:p>
            <a:pPr lvl="1"/>
            <a:r>
              <a:rPr lang="en-US" dirty="0"/>
              <a:t>Vehicles</a:t>
            </a:r>
          </a:p>
          <a:p>
            <a:pPr lvl="1"/>
            <a:r>
              <a:rPr lang="en-US" dirty="0"/>
              <a:t>Pressure releases</a:t>
            </a:r>
          </a:p>
          <a:p>
            <a:pPr lvl="1"/>
            <a:r>
              <a:rPr lang="en-US" dirty="0"/>
              <a:t>Dropped objects</a:t>
            </a:r>
          </a:p>
          <a:p>
            <a:r>
              <a:rPr lang="en-US" dirty="0"/>
              <a:t>I establish and obey barriers and exclusion zones</a:t>
            </a:r>
          </a:p>
          <a:p>
            <a:r>
              <a:rPr lang="en-US" dirty="0"/>
              <a:t>I take action to secure loose objects and </a:t>
            </a:r>
            <a:br>
              <a:rPr lang="en-US" dirty="0"/>
            </a:br>
            <a:r>
              <a:rPr lang="en-US" dirty="0"/>
              <a:t>report potential dropped objects</a:t>
            </a:r>
          </a:p>
          <a:p>
            <a:pPr marL="0" indent="0">
              <a:buNone/>
            </a:pPr>
            <a:endParaRPr lang="en-CA" dirty="0"/>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a:t>Line of Fire Life Saving Rule</a:t>
            </a:r>
            <a:endParaRPr lang="en-CA"/>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914753" y="4919810"/>
            <a:ext cx="6795202" cy="42073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
        <p:nvSpPr>
          <p:cNvPr id="7" name="Rectangle: Diagonal Corners Rounded 6">
            <a:extLst>
              <a:ext uri="{FF2B5EF4-FFF2-40B4-BE49-F238E27FC236}">
                <a16:creationId xmlns:a16="http://schemas.microsoft.com/office/drawing/2014/main" id="{AA43179F-F6B6-C0F2-3D61-32142CFF8629}"/>
              </a:ext>
            </a:extLst>
          </p:cNvPr>
          <p:cNvSpPr/>
          <p:nvPr/>
        </p:nvSpPr>
        <p:spPr>
          <a:xfrm>
            <a:off x="914753" y="3598388"/>
            <a:ext cx="6795202" cy="42073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153806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a:solidFill>
                  <a:srgbClr val="000000"/>
                </a:solidFill>
              </a:rPr>
              <a:t>FIT FOR DUTY</a:t>
            </a:r>
          </a:p>
        </p:txBody>
      </p:sp>
      <p:pic>
        <p:nvPicPr>
          <p:cNvPr id="4" name="Picture 2" descr="A close up of a sign&#10;&#10;Description automatically generated">
            <a:extLst>
              <a:ext uri="{FF2B5EF4-FFF2-40B4-BE49-F238E27FC236}">
                <a16:creationId xmlns:a16="http://schemas.microsoft.com/office/drawing/2014/main" id="{320A4C17-9361-778E-B6A8-5B3E896839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087" y="2362605"/>
            <a:ext cx="1574559" cy="17529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8">
            <a:extLst>
              <a:ext uri="{FF2B5EF4-FFF2-40B4-BE49-F238E27FC236}">
                <a16:creationId xmlns:a16="http://schemas.microsoft.com/office/drawing/2014/main" id="{E54E2914-1569-6A15-3B45-B97BF0380D78}"/>
              </a:ext>
            </a:extLst>
          </p:cNvPr>
          <p:cNvSpPr txBox="1"/>
          <p:nvPr/>
        </p:nvSpPr>
        <p:spPr>
          <a:xfrm>
            <a:off x="2606253" y="4363857"/>
            <a:ext cx="2311400" cy="369332"/>
          </a:xfrm>
          <a:prstGeom prst="rect">
            <a:avLst/>
          </a:prstGeom>
          <a:noFill/>
        </p:spPr>
        <p:txBody>
          <a:bodyPr wrap="square" rtlCol="0">
            <a:spAutoFit/>
          </a:bodyPr>
          <a:lstStyle>
            <a:defPPr>
              <a:defRPr lang="en-US"/>
            </a:defPPr>
            <a:lvl1pPr marL="0" algn="l" defTabSz="914400" rtl="0" eaLnBrk="1" latinLnBrk="0" hangingPunct="1">
              <a:defRPr sz="1800" kern="1200">
                <a:solidFill>
                  <a:srgbClr val="FFFFFF"/>
                </a:solidFill>
                <a:latin typeface="Trebuchet MS"/>
              </a:defRPr>
            </a:lvl1pPr>
            <a:lvl2pPr marL="457200" algn="l" defTabSz="914400" rtl="0" eaLnBrk="1" latinLnBrk="0" hangingPunct="1">
              <a:defRPr sz="1800" kern="1200">
                <a:solidFill>
                  <a:srgbClr val="FFFFFF"/>
                </a:solidFill>
                <a:latin typeface="Trebuchet MS"/>
              </a:defRPr>
            </a:lvl2pPr>
            <a:lvl3pPr marL="914400" algn="l" defTabSz="914400" rtl="0" eaLnBrk="1" latinLnBrk="0" hangingPunct="1">
              <a:defRPr sz="1800" kern="1200">
                <a:solidFill>
                  <a:srgbClr val="FFFFFF"/>
                </a:solidFill>
                <a:latin typeface="Trebuchet MS"/>
              </a:defRPr>
            </a:lvl3pPr>
            <a:lvl4pPr marL="1371600" algn="l" defTabSz="914400" rtl="0" eaLnBrk="1" latinLnBrk="0" hangingPunct="1">
              <a:defRPr sz="1800" kern="1200">
                <a:solidFill>
                  <a:srgbClr val="FFFFFF"/>
                </a:solidFill>
                <a:latin typeface="Trebuchet MS"/>
              </a:defRPr>
            </a:lvl4pPr>
            <a:lvl5pPr marL="1828800" algn="l" defTabSz="914400" rtl="0" eaLnBrk="1" latinLnBrk="0" hangingPunct="1">
              <a:defRPr sz="1800" kern="1200">
                <a:solidFill>
                  <a:srgbClr val="FFFFFF"/>
                </a:solidFill>
                <a:latin typeface="Trebuchet MS"/>
              </a:defRPr>
            </a:lvl5pPr>
            <a:lvl6pPr marL="2286000" algn="l" defTabSz="914400" rtl="0" eaLnBrk="1" latinLnBrk="0" hangingPunct="1">
              <a:defRPr sz="1800" kern="1200">
                <a:solidFill>
                  <a:srgbClr val="FFFFFF"/>
                </a:solidFill>
                <a:latin typeface="Trebuchet MS"/>
              </a:defRPr>
            </a:lvl6pPr>
            <a:lvl7pPr marL="2743200" algn="l" defTabSz="914400" rtl="0" eaLnBrk="1" latinLnBrk="0" hangingPunct="1">
              <a:defRPr sz="1800" kern="1200">
                <a:solidFill>
                  <a:srgbClr val="FFFFFF"/>
                </a:solidFill>
                <a:latin typeface="Trebuchet MS"/>
              </a:defRPr>
            </a:lvl7pPr>
            <a:lvl8pPr marL="3200400" algn="l" defTabSz="914400" rtl="0" eaLnBrk="1" latinLnBrk="0" hangingPunct="1">
              <a:defRPr sz="1800" kern="1200">
                <a:solidFill>
                  <a:srgbClr val="FFFFFF"/>
                </a:solidFill>
                <a:latin typeface="Trebuchet MS"/>
              </a:defRPr>
            </a:lvl8pPr>
            <a:lvl9pPr marL="3657600" algn="l" defTabSz="914400" rtl="0" eaLnBrk="1" latinLnBrk="0" hangingPunct="1">
              <a:defRPr sz="1800" kern="1200">
                <a:solidFill>
                  <a:srgbClr val="FFFFFF"/>
                </a:solidFill>
                <a:latin typeface="Trebuchet MS"/>
              </a:defRPr>
            </a:lvl9pPr>
          </a:lstStyle>
          <a:p>
            <a:pPr algn="ctr"/>
            <a:r>
              <a:rPr lang="en-CA" dirty="0">
                <a:solidFill>
                  <a:srgbClr val="000000"/>
                </a:solidFill>
              </a:rPr>
              <a:t>WORKING AT HEIGHT</a:t>
            </a:r>
          </a:p>
        </p:txBody>
      </p:sp>
      <p:pic>
        <p:nvPicPr>
          <p:cNvPr id="9" name="Picture 4" descr="A close up of a sign&#10;&#10;Description automatically generated">
            <a:extLst>
              <a:ext uri="{FF2B5EF4-FFF2-40B4-BE49-F238E27FC236}">
                <a16:creationId xmlns:a16="http://schemas.microsoft.com/office/drawing/2014/main" id="{85BA4D98-E673-129F-E967-1186975D1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4913" y="2362605"/>
            <a:ext cx="1666199" cy="193305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1">
            <a:extLst>
              <a:ext uri="{FF2B5EF4-FFF2-40B4-BE49-F238E27FC236}">
                <a16:creationId xmlns:a16="http://schemas.microsoft.com/office/drawing/2014/main" id="{068D0831-7A8F-C59E-8330-8ECCE5CEC27F}"/>
              </a:ext>
            </a:extLst>
          </p:cNvPr>
          <p:cNvSpPr txBox="1"/>
          <p:nvPr/>
        </p:nvSpPr>
        <p:spPr>
          <a:xfrm>
            <a:off x="4722312" y="4363857"/>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rgbClr val="FFFFFF"/>
                </a:solidFill>
                <a:latin typeface="Trebuchet MS"/>
              </a:defRPr>
            </a:lvl1pPr>
            <a:lvl2pPr marL="457200" algn="l" defTabSz="914400" rtl="0" eaLnBrk="1" latinLnBrk="0" hangingPunct="1">
              <a:defRPr sz="1800" kern="1200">
                <a:solidFill>
                  <a:srgbClr val="FFFFFF"/>
                </a:solidFill>
                <a:latin typeface="Trebuchet MS"/>
              </a:defRPr>
            </a:lvl2pPr>
            <a:lvl3pPr marL="914400" algn="l" defTabSz="914400" rtl="0" eaLnBrk="1" latinLnBrk="0" hangingPunct="1">
              <a:defRPr sz="1800" kern="1200">
                <a:solidFill>
                  <a:srgbClr val="FFFFFF"/>
                </a:solidFill>
                <a:latin typeface="Trebuchet MS"/>
              </a:defRPr>
            </a:lvl3pPr>
            <a:lvl4pPr marL="1371600" algn="l" defTabSz="914400" rtl="0" eaLnBrk="1" latinLnBrk="0" hangingPunct="1">
              <a:defRPr sz="1800" kern="1200">
                <a:solidFill>
                  <a:srgbClr val="FFFFFF"/>
                </a:solidFill>
                <a:latin typeface="Trebuchet MS"/>
              </a:defRPr>
            </a:lvl4pPr>
            <a:lvl5pPr marL="1828800" algn="l" defTabSz="914400" rtl="0" eaLnBrk="1" latinLnBrk="0" hangingPunct="1">
              <a:defRPr sz="1800" kern="1200">
                <a:solidFill>
                  <a:srgbClr val="FFFFFF"/>
                </a:solidFill>
                <a:latin typeface="Trebuchet MS"/>
              </a:defRPr>
            </a:lvl5pPr>
            <a:lvl6pPr marL="2286000" algn="l" defTabSz="914400" rtl="0" eaLnBrk="1" latinLnBrk="0" hangingPunct="1">
              <a:defRPr sz="1800" kern="1200">
                <a:solidFill>
                  <a:srgbClr val="FFFFFF"/>
                </a:solidFill>
                <a:latin typeface="Trebuchet MS"/>
              </a:defRPr>
            </a:lvl6pPr>
            <a:lvl7pPr marL="2743200" algn="l" defTabSz="914400" rtl="0" eaLnBrk="1" latinLnBrk="0" hangingPunct="1">
              <a:defRPr sz="1800" kern="1200">
                <a:solidFill>
                  <a:srgbClr val="FFFFFF"/>
                </a:solidFill>
                <a:latin typeface="Trebuchet MS"/>
              </a:defRPr>
            </a:lvl7pPr>
            <a:lvl8pPr marL="3200400" algn="l" defTabSz="914400" rtl="0" eaLnBrk="1" latinLnBrk="0" hangingPunct="1">
              <a:defRPr sz="1800" kern="1200">
                <a:solidFill>
                  <a:srgbClr val="FFFFFF"/>
                </a:solidFill>
                <a:latin typeface="Trebuchet MS"/>
              </a:defRPr>
            </a:lvl8pPr>
            <a:lvl9pPr marL="3657600" algn="l" defTabSz="914400" rtl="0" eaLnBrk="1" latinLnBrk="0" hangingPunct="1">
              <a:defRPr sz="1800" kern="1200">
                <a:solidFill>
                  <a:srgbClr val="FFFFFF"/>
                </a:solidFill>
                <a:latin typeface="Trebuchet MS"/>
              </a:defRPr>
            </a:lvl9pPr>
          </a:lstStyle>
          <a:p>
            <a:pPr algn="ctr"/>
            <a:r>
              <a:rPr lang="en-US" dirty="0">
                <a:solidFill>
                  <a:srgbClr val="000000"/>
                </a:solidFill>
              </a:rPr>
              <a:t>S</a:t>
            </a:r>
            <a:r>
              <a:rPr lang="en-CA" dirty="0">
                <a:solidFill>
                  <a:srgbClr val="000000"/>
                </a:solidFill>
              </a:rPr>
              <a:t>AFE MECHANICAL LIFTING</a:t>
            </a:r>
          </a:p>
        </p:txBody>
      </p:sp>
      <p:pic>
        <p:nvPicPr>
          <p:cNvPr id="13" name="Picture 6">
            <a:extLst>
              <a:ext uri="{FF2B5EF4-FFF2-40B4-BE49-F238E27FC236}">
                <a16:creationId xmlns:a16="http://schemas.microsoft.com/office/drawing/2014/main" id="{CD6E09DA-9C16-1A62-39F7-F192417D0B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83874" y="2251261"/>
            <a:ext cx="1789852" cy="200125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8">
            <a:extLst>
              <a:ext uri="{FF2B5EF4-FFF2-40B4-BE49-F238E27FC236}">
                <a16:creationId xmlns:a16="http://schemas.microsoft.com/office/drawing/2014/main" id="{6BC0FFC2-3844-6CA3-C610-4BAC370AAB64}"/>
              </a:ext>
            </a:extLst>
          </p:cNvPr>
          <p:cNvSpPr txBox="1"/>
          <p:nvPr/>
        </p:nvSpPr>
        <p:spPr>
          <a:xfrm>
            <a:off x="7023100" y="4363857"/>
            <a:ext cx="231140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DRIVING</a:t>
            </a:r>
          </a:p>
        </p:txBody>
      </p:sp>
      <p:pic>
        <p:nvPicPr>
          <p:cNvPr id="15" name="Picture 14" descr="A white checklist with a checkmark, depicting completed tasks.&#10;&#10;AI-generated content may be incorrect.">
            <a:extLst>
              <a:ext uri="{FF2B5EF4-FFF2-40B4-BE49-F238E27FC236}">
                <a16:creationId xmlns:a16="http://schemas.microsoft.com/office/drawing/2014/main" id="{710EA716-79E2-DBF3-4ADC-B7A8BDAD57B4}"/>
              </a:ext>
            </a:extLst>
          </p:cNvPr>
          <p:cNvPicPr>
            <a:picLocks noChangeAspect="1"/>
          </p:cNvPicPr>
          <p:nvPr/>
        </p:nvPicPr>
        <p:blipFill>
          <a:blip r:embed="rId6"/>
          <a:stretch>
            <a:fillRect/>
          </a:stretch>
        </p:blipFill>
        <p:spPr>
          <a:xfrm>
            <a:off x="9575533" y="2251261"/>
            <a:ext cx="1831035" cy="1904867"/>
          </a:xfrm>
          <a:prstGeom prst="rect">
            <a:avLst/>
          </a:prstGeom>
        </p:spPr>
      </p:pic>
      <p:sp>
        <p:nvSpPr>
          <p:cNvPr id="16" name="TextBox 8">
            <a:extLst>
              <a:ext uri="{FF2B5EF4-FFF2-40B4-BE49-F238E27FC236}">
                <a16:creationId xmlns:a16="http://schemas.microsoft.com/office/drawing/2014/main" id="{FD96375E-CF86-DB2C-5AFF-5ECD14FDD8D6}"/>
              </a:ext>
            </a:extLst>
          </p:cNvPr>
          <p:cNvSpPr txBox="1"/>
          <p:nvPr/>
        </p:nvSpPr>
        <p:spPr>
          <a:xfrm>
            <a:off x="9335350" y="4156128"/>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dirty="0">
                <a:solidFill>
                  <a:srgbClr val="000000"/>
                </a:solidFill>
              </a:rPr>
              <a:t>WORK AUTHORIZATION</a:t>
            </a:r>
          </a:p>
        </p:txBody>
      </p:sp>
    </p:spTree>
    <p:extLst>
      <p:ext uri="{BB962C8B-B14F-4D97-AF65-F5344CB8AC3E}">
        <p14:creationId xmlns:p14="http://schemas.microsoft.com/office/powerpoint/2010/main" val="759581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SLIDE_COUNT" val="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9c7d5074-9479-40c8-baa5-fb31e05291d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1160D3837BD874884403F76B2203639" ma:contentTypeVersion="15" ma:contentTypeDescription="Create a new document." ma:contentTypeScope="" ma:versionID="15ea7aee3d1efeca12e4448ba5168f56">
  <xsd:schema xmlns:xsd="http://www.w3.org/2001/XMLSchema" xmlns:xs="http://www.w3.org/2001/XMLSchema" xmlns:p="http://schemas.microsoft.com/office/2006/metadata/properties" xmlns:ns3="9c7d5074-9479-40c8-baa5-fb31e05291dc" xmlns:ns4="fdf504b1-5233-455f-8c20-e7d9d68ffae3" targetNamespace="http://schemas.microsoft.com/office/2006/metadata/properties" ma:root="true" ma:fieldsID="d5504583e89821d92e5df29384ca99d5" ns3:_="" ns4:_="">
    <xsd:import namespace="9c7d5074-9479-40c8-baa5-fb31e05291dc"/>
    <xsd:import namespace="fdf504b1-5233-455f-8c20-e7d9d68ffae3"/>
    <xsd:element name="properties">
      <xsd:complexType>
        <xsd:sequence>
          <xsd:element name="documentManagement">
            <xsd:complexType>
              <xsd:all>
                <xsd:element ref="ns3:MediaServiceDateTaken" minOccurs="0"/>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ObjectDetectorVersions" minOccurs="0"/>
                <xsd:element ref="ns3:MediaServiceSystemTags" minOccurs="0"/>
                <xsd:element ref="ns3:MediaServiceGenerationTime" minOccurs="0"/>
                <xsd:element ref="ns3:MediaServiceEventHashCode" minOccurs="0"/>
                <xsd:element ref="ns3:MediaServiceOCR"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7d5074-9479-40c8-baa5-fb31e05291d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_activity" ma:index="9" nillable="true" ma:displayName="_activity" ma:hidden="true" ma:internalName="_activity">
      <xsd:simpleType>
        <xsd:restriction base="dms:Note"/>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f504b1-5233-455f-8c20-e7d9d68ffae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805710-66AB-47E5-80EB-C0E0A5EFB5B9}">
  <ds:schemaRefs>
    <ds:schemaRef ds:uri="http://purl.org/dc/elements/1.1/"/>
    <ds:schemaRef ds:uri="http://schemas.microsoft.com/office/2006/documentManagement/types"/>
    <ds:schemaRef ds:uri="fdf504b1-5233-455f-8c20-e7d9d68ffae3"/>
    <ds:schemaRef ds:uri="http://purl.org/dc/dcmitype/"/>
    <ds:schemaRef ds:uri="9c7d5074-9479-40c8-baa5-fb31e05291dc"/>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7D45FDE0-F57A-4B4E-A867-6E1A101D57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7d5074-9479-40c8-baa5-fb31e05291dc"/>
    <ds:schemaRef ds:uri="fdf504b1-5233-455f-8c20-e7d9d68ffa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0FC65B-49C5-4AB4-B8C3-5478A8FC6B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1669</TotalTime>
  <Words>1694</Words>
  <Application>Microsoft Office PowerPoint</Application>
  <PresentationFormat>Widescreen</PresentationFormat>
  <Paragraphs>229</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25</cp:revision>
  <dcterms:created xsi:type="dcterms:W3CDTF">2025-01-06T22:59:05Z</dcterms:created>
  <dcterms:modified xsi:type="dcterms:W3CDTF">2026-03-24T19:27:53Z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0x01010011160D3837BD874884403F76B2203639</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