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ags/tag2.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26"/>
  </p:notesMasterIdLst>
  <p:handoutMasterIdLst>
    <p:handoutMasterId r:id="rId27"/>
  </p:handoutMasterIdLst>
  <p:sldIdLst>
    <p:sldId id="269" r:id="rId5"/>
    <p:sldId id="293" r:id="rId6"/>
    <p:sldId id="308" r:id="rId7"/>
    <p:sldId id="294" r:id="rId8"/>
    <p:sldId id="295" r:id="rId9"/>
    <p:sldId id="311" r:id="rId10"/>
    <p:sldId id="312" r:id="rId11"/>
    <p:sldId id="313" r:id="rId12"/>
    <p:sldId id="314" r:id="rId13"/>
    <p:sldId id="297" r:id="rId14"/>
    <p:sldId id="315" r:id="rId15"/>
    <p:sldId id="298" r:id="rId16"/>
    <p:sldId id="305" r:id="rId17"/>
    <p:sldId id="316" r:id="rId18"/>
    <p:sldId id="299" r:id="rId19"/>
    <p:sldId id="306" r:id="rId20"/>
    <p:sldId id="301" r:id="rId21"/>
    <p:sldId id="302" r:id="rId22"/>
    <p:sldId id="303" r:id="rId23"/>
    <p:sldId id="310" r:id="rId24"/>
    <p:sldId id="317" r:id="rId25"/>
  </p:sldIdLst>
  <p:sldSz cx="12192000" cy="6858000"/>
  <p:notesSz cx="6858000" cy="9144000"/>
  <p:custDataLst>
    <p:tags r:id="rId28"/>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5C9B"/>
    <a:srgbClr val="FFB81C"/>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90D609F-F438-41BF-8B53-0804DFC018A2}" v="3" dt="2026-03-24T19:29:23.632"/>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2194"/>
    <p:restoredTop sz="96247" autoAdjust="0"/>
  </p:normalViewPr>
  <p:slideViewPr>
    <p:cSldViewPr snapToGrid="0">
      <p:cViewPr varScale="1">
        <p:scale>
          <a:sx n="121" d="100"/>
          <a:sy n="121" d="100"/>
        </p:scale>
        <p:origin x="82" y="91"/>
      </p:cViewPr>
      <p:guideLst/>
    </p:cSldViewPr>
  </p:slideViewPr>
  <p:notesTextViewPr>
    <p:cViewPr>
      <p:scale>
        <a:sx n="200" d="100"/>
        <a:sy n="200" d="100"/>
      </p:scale>
      <p:origin x="0" y="0"/>
    </p:cViewPr>
  </p:notesTextViewPr>
  <p:notesViewPr>
    <p:cSldViewPr snapToGrid="0">
      <p:cViewPr varScale="1">
        <p:scale>
          <a:sx n="84" d="100"/>
          <a:sy n="84" d="100"/>
        </p:scale>
        <p:origin x="3912" y="96"/>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slide" Target="slides/slide17.xml"/><Relationship Id="rId34" Type="http://schemas.microsoft.com/office/2015/10/relationships/revisionInfo" Target="revisionInfo.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tags" Target="tags/tag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handoutMaster" Target="handoutMasters/handoutMaster1.xml"/><Relationship Id="rId30" Type="http://schemas.openxmlformats.org/officeDocument/2006/relationships/viewProps" Target="viewProps.xml"/><Relationship Id="rId8"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bbey Adeogun" userId="69f714ad-ea07-4ede-a590-b650ee343590" providerId="ADAL" clId="{F077BC18-4AD4-4704-A46B-F831DABCC749}"/>
    <pc:docChg chg="undo custSel addSld delSld modSld sldOrd">
      <pc:chgData name="Abbey Adeogun" userId="69f714ad-ea07-4ede-a590-b650ee343590" providerId="ADAL" clId="{F077BC18-4AD4-4704-A46B-F831DABCC749}" dt="2026-03-04T16:47:47.149" v="654" actId="20577"/>
      <pc:docMkLst>
        <pc:docMk/>
      </pc:docMkLst>
      <pc:sldChg chg="modSp add del mod">
        <pc:chgData name="Abbey Adeogun" userId="69f714ad-ea07-4ede-a590-b650ee343590" providerId="ADAL" clId="{F077BC18-4AD4-4704-A46B-F831DABCC749}" dt="2026-03-04T15:06:49.743" v="592"/>
        <pc:sldMkLst>
          <pc:docMk/>
          <pc:sldMk cId="665212300" sldId="303"/>
        </pc:sldMkLst>
        <pc:graphicFrameChg chg="mod modGraphic">
          <ac:chgData name="Abbey Adeogun" userId="69f714ad-ea07-4ede-a590-b650ee343590" providerId="ADAL" clId="{F077BC18-4AD4-4704-A46B-F831DABCC749}" dt="2026-03-04T15:06:49.743" v="592"/>
          <ac:graphicFrameMkLst>
            <pc:docMk/>
            <pc:sldMk cId="665212300" sldId="303"/>
            <ac:graphicFrameMk id="3" creationId="{3AC94A87-4824-A90A-1F20-9428C172C741}"/>
          </ac:graphicFrameMkLst>
        </pc:graphicFrameChg>
      </pc:sldChg>
      <pc:sldChg chg="modSp add del mod">
        <pc:chgData name="Abbey Adeogun" userId="69f714ad-ea07-4ede-a590-b650ee343590" providerId="ADAL" clId="{F077BC18-4AD4-4704-A46B-F831DABCC749}" dt="2026-03-04T16:47:47.149" v="654" actId="20577"/>
        <pc:sldMkLst>
          <pc:docMk/>
          <pc:sldMk cId="3757852152" sldId="305"/>
        </pc:sldMkLst>
        <pc:spChg chg="mod">
          <ac:chgData name="Abbey Adeogun" userId="69f714ad-ea07-4ede-a590-b650ee343590" providerId="ADAL" clId="{F077BC18-4AD4-4704-A46B-F831DABCC749}" dt="2026-03-04T16:47:47.149" v="654" actId="20577"/>
          <ac:spMkLst>
            <pc:docMk/>
            <pc:sldMk cId="3757852152" sldId="305"/>
            <ac:spMk id="3" creationId="{B15E28EA-7BE6-DD01-5569-1AD4A37536A3}"/>
          </ac:spMkLst>
        </pc:spChg>
      </pc:sldChg>
      <pc:sldChg chg="addSp delSp modSp add mod">
        <pc:chgData name="Abbey Adeogun" userId="69f714ad-ea07-4ede-a590-b650ee343590" providerId="ADAL" clId="{F077BC18-4AD4-4704-A46B-F831DABCC749}" dt="2026-03-04T15:06:15.553" v="591" actId="1076"/>
        <pc:sldMkLst>
          <pc:docMk/>
          <pc:sldMk cId="4098150512" sldId="314"/>
        </pc:sldMkLst>
        <pc:spChg chg="add mod">
          <ac:chgData name="Abbey Adeogun" userId="69f714ad-ea07-4ede-a590-b650ee343590" providerId="ADAL" clId="{F077BC18-4AD4-4704-A46B-F831DABCC749}" dt="2026-03-04T15:06:15.553" v="591" actId="1076"/>
          <ac:spMkLst>
            <pc:docMk/>
            <pc:sldMk cId="4098150512" sldId="314"/>
            <ac:spMk id="4" creationId="{E9F4C099-AF40-02D4-64ED-A8D9C2D77BA5}"/>
          </ac:spMkLst>
        </pc:spChg>
        <pc:spChg chg="add del mod">
          <ac:chgData name="Abbey Adeogun" userId="69f714ad-ea07-4ede-a590-b650ee343590" providerId="ADAL" clId="{F077BC18-4AD4-4704-A46B-F831DABCC749}" dt="2026-03-04T15:05:30.903" v="587" actId="1076"/>
          <ac:spMkLst>
            <pc:docMk/>
            <pc:sldMk cId="4098150512" sldId="314"/>
            <ac:spMk id="12" creationId="{8F830AB1-30A0-BE9E-F6E1-AB5496D9FECD}"/>
          </ac:spMkLst>
        </pc:spChg>
        <pc:picChg chg="add mod">
          <ac:chgData name="Abbey Adeogun" userId="69f714ad-ea07-4ede-a590-b650ee343590" providerId="ADAL" clId="{F077BC18-4AD4-4704-A46B-F831DABCC749}" dt="2026-03-04T15:06:15.553" v="591" actId="1076"/>
          <ac:picMkLst>
            <pc:docMk/>
            <pc:sldMk cId="4098150512" sldId="314"/>
            <ac:picMk id="3" creationId="{4BA8604B-FDEB-A7A7-772D-0EAF9115C605}"/>
          </ac:picMkLst>
        </pc:picChg>
        <pc:picChg chg="add del mod">
          <ac:chgData name="Abbey Adeogun" userId="69f714ad-ea07-4ede-a590-b650ee343590" providerId="ADAL" clId="{F077BC18-4AD4-4704-A46B-F831DABCC749}" dt="2026-03-04T15:05:30.903" v="587" actId="1076"/>
          <ac:picMkLst>
            <pc:docMk/>
            <pc:sldMk cId="4098150512" sldId="314"/>
            <ac:picMk id="8" creationId="{727BD94A-8B63-0411-3BAB-D1572EA9E8D5}"/>
          </ac:picMkLst>
        </pc:picChg>
      </pc:sldChg>
    </pc:docChg>
  </pc:docChgLst>
  <pc:docChgLst>
    <pc:chgData name="Rahaf Hakimeh" userId="5d407a7e-ca8b-4097-9884-0184707c77e2" providerId="ADAL" clId="{B2E2206C-98C1-42BC-A0E7-D15ABD6CD87C}"/>
    <pc:docChg chg="undo custSel modSld">
      <pc:chgData name="Rahaf Hakimeh" userId="5d407a7e-ca8b-4097-9884-0184707c77e2" providerId="ADAL" clId="{B2E2206C-98C1-42BC-A0E7-D15ABD6CD87C}" dt="2026-03-24T19:30:17.587" v="16" actId="14100"/>
      <pc:docMkLst>
        <pc:docMk/>
      </pc:docMkLst>
      <pc:sldChg chg="modSp mod">
        <pc:chgData name="Rahaf Hakimeh" userId="5d407a7e-ca8b-4097-9884-0184707c77e2" providerId="ADAL" clId="{B2E2206C-98C1-42BC-A0E7-D15ABD6CD87C}" dt="2026-03-24T19:28:53.298" v="2" actId="13926"/>
        <pc:sldMkLst>
          <pc:docMk/>
          <pc:sldMk cId="3279128162" sldId="301"/>
        </pc:sldMkLst>
        <pc:spChg chg="mod">
          <ac:chgData name="Rahaf Hakimeh" userId="5d407a7e-ca8b-4097-9884-0184707c77e2" providerId="ADAL" clId="{B2E2206C-98C1-42BC-A0E7-D15ABD6CD87C}" dt="2026-03-24T19:28:53.298" v="2" actId="13926"/>
          <ac:spMkLst>
            <pc:docMk/>
            <pc:sldMk cId="3279128162" sldId="301"/>
            <ac:spMk id="4" creationId="{0A6769A2-A71E-8D69-37EC-A95F9516A6C2}"/>
          </ac:spMkLst>
        </pc:spChg>
      </pc:sldChg>
      <pc:sldChg chg="modSp mod">
        <pc:chgData name="Rahaf Hakimeh" userId="5d407a7e-ca8b-4097-9884-0184707c77e2" providerId="ADAL" clId="{B2E2206C-98C1-42BC-A0E7-D15ABD6CD87C}" dt="2026-03-24T19:29:59.160" v="13" actId="14734"/>
        <pc:sldMkLst>
          <pc:docMk/>
          <pc:sldMk cId="1257660515" sldId="302"/>
        </pc:sldMkLst>
        <pc:spChg chg="mod">
          <ac:chgData name="Rahaf Hakimeh" userId="5d407a7e-ca8b-4097-9884-0184707c77e2" providerId="ADAL" clId="{B2E2206C-98C1-42BC-A0E7-D15ABD6CD87C}" dt="2026-03-24T19:29:05.468" v="4" actId="13926"/>
          <ac:spMkLst>
            <pc:docMk/>
            <pc:sldMk cId="1257660515" sldId="302"/>
            <ac:spMk id="4" creationId="{0217DC68-0697-958A-FF6D-95C27D40BCAF}"/>
          </ac:spMkLst>
        </pc:spChg>
        <pc:graphicFrameChg chg="mod modGraphic">
          <ac:chgData name="Rahaf Hakimeh" userId="5d407a7e-ca8b-4097-9884-0184707c77e2" providerId="ADAL" clId="{B2E2206C-98C1-42BC-A0E7-D15ABD6CD87C}" dt="2026-03-24T19:29:59.160" v="13" actId="14734"/>
          <ac:graphicFrameMkLst>
            <pc:docMk/>
            <pc:sldMk cId="1257660515" sldId="302"/>
            <ac:graphicFrameMk id="3" creationId="{590BE93A-F382-833D-A454-3808A25FDA9D}"/>
          </ac:graphicFrameMkLst>
        </pc:graphicFrameChg>
      </pc:sldChg>
      <pc:sldChg chg="modSp mod">
        <pc:chgData name="Rahaf Hakimeh" userId="5d407a7e-ca8b-4097-9884-0184707c77e2" providerId="ADAL" clId="{B2E2206C-98C1-42BC-A0E7-D15ABD6CD87C}" dt="2026-03-24T19:30:17.587" v="16" actId="14100"/>
        <pc:sldMkLst>
          <pc:docMk/>
          <pc:sldMk cId="665212300" sldId="303"/>
        </pc:sldMkLst>
        <pc:spChg chg="mod">
          <ac:chgData name="Rahaf Hakimeh" userId="5d407a7e-ca8b-4097-9884-0184707c77e2" providerId="ADAL" clId="{B2E2206C-98C1-42BC-A0E7-D15ABD6CD87C}" dt="2026-03-24T19:29:26.345" v="6" actId="13926"/>
          <ac:spMkLst>
            <pc:docMk/>
            <pc:sldMk cId="665212300" sldId="303"/>
            <ac:spMk id="4" creationId="{908F4A77-60E8-9BE2-0D1D-8103CE11AEB7}"/>
          </ac:spMkLst>
        </pc:spChg>
        <pc:graphicFrameChg chg="modGraphic">
          <ac:chgData name="Rahaf Hakimeh" userId="5d407a7e-ca8b-4097-9884-0184707c77e2" providerId="ADAL" clId="{B2E2206C-98C1-42BC-A0E7-D15ABD6CD87C}" dt="2026-03-24T19:30:17.587" v="16" actId="14100"/>
          <ac:graphicFrameMkLst>
            <pc:docMk/>
            <pc:sldMk cId="665212300" sldId="303"/>
            <ac:graphicFrameMk id="3" creationId="{3AC94A87-4824-A90A-1F20-9428C172C741}"/>
          </ac:graphicFrameMkLst>
        </pc:graphicFrameChg>
      </pc:sldChg>
      <pc:sldChg chg="modSp mod">
        <pc:chgData name="Rahaf Hakimeh" userId="5d407a7e-ca8b-4097-9884-0184707c77e2" providerId="ADAL" clId="{B2E2206C-98C1-42BC-A0E7-D15ABD6CD87C}" dt="2026-03-24T19:28:40.082" v="0" actId="14734"/>
        <pc:sldMkLst>
          <pc:docMk/>
          <pc:sldMk cId="63381924" sldId="306"/>
        </pc:sldMkLst>
        <pc:graphicFrameChg chg="modGraphic">
          <ac:chgData name="Rahaf Hakimeh" userId="5d407a7e-ca8b-4097-9884-0184707c77e2" providerId="ADAL" clId="{B2E2206C-98C1-42BC-A0E7-D15ABD6CD87C}" dt="2026-03-24T19:28:40.082" v="0" actId="14734"/>
          <ac:graphicFrameMkLst>
            <pc:docMk/>
            <pc:sldMk cId="63381924" sldId="306"/>
            <ac:graphicFrameMk id="6" creationId="{DEA42339-30EB-7FAD-DCB6-E4ADA6E20F5E}"/>
          </ac:graphicFrameMkLst>
        </pc:graphicFrame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4F7A3C59-FEC6-19D3-F897-3BDD38F0F0CD}"/>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CA"/>
          </a:p>
        </p:txBody>
      </p:sp>
      <p:sp>
        <p:nvSpPr>
          <p:cNvPr id="3" name="Date Placeholder 2">
            <a:extLst>
              <a:ext uri="{FF2B5EF4-FFF2-40B4-BE49-F238E27FC236}">
                <a16:creationId xmlns:a16="http://schemas.microsoft.com/office/drawing/2014/main" id="{A20175AD-4F80-559C-3E1F-C883280D2CF3}"/>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913F46F5-2F41-4F45-80E0-4F7CC13473EA}" type="datetimeFigureOut">
              <a:rPr lang="en-CA" smtClean="0"/>
              <a:t>2026-03-24</a:t>
            </a:fld>
            <a:endParaRPr lang="en-CA"/>
          </a:p>
        </p:txBody>
      </p:sp>
      <p:sp>
        <p:nvSpPr>
          <p:cNvPr id="4" name="Footer Placeholder 3">
            <a:extLst>
              <a:ext uri="{FF2B5EF4-FFF2-40B4-BE49-F238E27FC236}">
                <a16:creationId xmlns:a16="http://schemas.microsoft.com/office/drawing/2014/main" id="{1E677A00-F818-D2CC-56FE-A74092C86B99}"/>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CA"/>
          </a:p>
        </p:txBody>
      </p:sp>
      <p:sp>
        <p:nvSpPr>
          <p:cNvPr id="5" name="Slide Number Placeholder 4">
            <a:extLst>
              <a:ext uri="{FF2B5EF4-FFF2-40B4-BE49-F238E27FC236}">
                <a16:creationId xmlns:a16="http://schemas.microsoft.com/office/drawing/2014/main" id="{23B9C4FD-7641-B155-6BDD-C2C97132B9E6}"/>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7A414EA7-7181-4CA1-A653-8E352A656D05}" type="slidenum">
              <a:rPr lang="en-CA" smtClean="0"/>
              <a:t>‹#›</a:t>
            </a:fld>
            <a:endParaRPr lang="en-CA"/>
          </a:p>
        </p:txBody>
      </p:sp>
    </p:spTree>
    <p:extLst>
      <p:ext uri="{BB962C8B-B14F-4D97-AF65-F5344CB8AC3E}">
        <p14:creationId xmlns:p14="http://schemas.microsoft.com/office/powerpoint/2010/main" val="342460494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E4BE08A-5562-6E44-997C-22D672EF0D78}" type="datetimeFigureOut">
              <a:rPr lang="en-US" smtClean="0"/>
              <a:t>3/24/2026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63ACA3C-9639-BD44-8DB0-FA07D351DFEB}" type="slidenum">
              <a:rPr lang="en-US" smtClean="0"/>
              <a:t>‹#›</a:t>
            </a:fld>
            <a:endParaRPr lang="en-US"/>
          </a:p>
        </p:txBody>
      </p:sp>
    </p:spTree>
    <p:extLst>
      <p:ext uri="{BB962C8B-B14F-4D97-AF65-F5344CB8AC3E}">
        <p14:creationId xmlns:p14="http://schemas.microsoft.com/office/powerpoint/2010/main" val="99864147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tags" Target="../tags/tag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 Option 1">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5" name="Subtitle 2">
            <a:extLst>
              <a:ext uri="{FF2B5EF4-FFF2-40B4-BE49-F238E27FC236}">
                <a16:creationId xmlns:a16="http://schemas.microsoft.com/office/drawing/2014/main" id="{975CF19D-5704-D2C7-3224-C30E40B24A4D}"/>
              </a:ext>
            </a:extLst>
          </p:cNvPr>
          <p:cNvSpPr>
            <a:spLocks noGrp="1"/>
          </p:cNvSpPr>
          <p:nvPr>
            <p:ph type="subTitle" idx="1" hasCustomPrompt="1"/>
          </p:nvPr>
        </p:nvSpPr>
        <p:spPr>
          <a:xfrm>
            <a:off x="907539" y="1003592"/>
            <a:ext cx="4561438" cy="1197562"/>
          </a:xfrm>
          <a:prstGeom prst="rect">
            <a:avLst/>
          </a:prstGeom>
        </p:spPr>
        <p:txBody>
          <a:bodyPr/>
          <a:lstStyle>
            <a:lvl1pPr marL="0" indent="0" algn="l">
              <a:buNone/>
              <a:defRPr sz="3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Add Header - Generic</a:t>
            </a:r>
          </a:p>
        </p:txBody>
      </p:sp>
      <p:sp>
        <p:nvSpPr>
          <p:cNvPr id="6" name="Text Placeholder 13">
            <a:extLst>
              <a:ext uri="{FF2B5EF4-FFF2-40B4-BE49-F238E27FC236}">
                <a16:creationId xmlns:a16="http://schemas.microsoft.com/office/drawing/2014/main" id="{27CAD147-F733-125A-F0F7-D2E79240134A}"/>
              </a:ext>
            </a:extLst>
          </p:cNvPr>
          <p:cNvSpPr>
            <a:spLocks noGrp="1"/>
          </p:cNvSpPr>
          <p:nvPr>
            <p:ph type="body" sz="quarter" idx="10" hasCustomPrompt="1"/>
          </p:nvPr>
        </p:nvSpPr>
        <p:spPr>
          <a:xfrm>
            <a:off x="908089" y="2297365"/>
            <a:ext cx="4560888" cy="610084"/>
          </a:xfrm>
          <a:prstGeom prst="rect">
            <a:avLst/>
          </a:prstGeom>
        </p:spPr>
        <p:txBody>
          <a:bodyPr/>
          <a:lstStyle>
            <a:lvl1pPr>
              <a:defRPr sz="1400">
                <a:solidFill>
                  <a:schemeClr val="bg1"/>
                </a:solidFill>
              </a:defRPr>
            </a:lvl1pPr>
            <a:lvl2pPr marL="457200" indent="0">
              <a:buNone/>
              <a:defRPr sz="1800"/>
            </a:lvl2pPr>
            <a:lvl3pPr>
              <a:defRPr sz="1800"/>
            </a:lvl3pPr>
            <a:lvl4pPr>
              <a:defRPr sz="1800"/>
            </a:lvl4pPr>
            <a:lvl5pPr>
              <a:defRPr sz="1800"/>
            </a:lvl5pPr>
          </a:lstStyle>
          <a:p>
            <a:pPr lvl="0"/>
            <a:r>
              <a:rPr lang="en-US" dirty="0"/>
              <a:t>Month Day, Year</a:t>
            </a:r>
          </a:p>
        </p:txBody>
      </p:sp>
    </p:spTree>
    <p:custDataLst>
      <p:tags r:id="rId1"/>
    </p:custDataLst>
    <p:extLst>
      <p:ext uri="{BB962C8B-B14F-4D97-AF65-F5344CB8AC3E}">
        <p14:creationId xmlns:p14="http://schemas.microsoft.com/office/powerpoint/2010/main" val="242762548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ustom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Subtitle 2">
            <a:extLst>
              <a:ext uri="{FF2B5EF4-FFF2-40B4-BE49-F238E27FC236}">
                <a16:creationId xmlns:a16="http://schemas.microsoft.com/office/drawing/2014/main" id="{F8BC5C35-F306-E493-05BD-4D192D7E15F3}"/>
              </a:ext>
            </a:extLst>
          </p:cNvPr>
          <p:cNvSpPr>
            <a:spLocks noGrp="1"/>
          </p:cNvSpPr>
          <p:nvPr>
            <p:ph type="subTitle" idx="1" hasCustomPrompt="1"/>
          </p:nvPr>
        </p:nvSpPr>
        <p:spPr>
          <a:xfrm>
            <a:off x="908231" y="149468"/>
            <a:ext cx="9162870" cy="799297"/>
          </a:xfrm>
          <a:prstGeom prst="rect">
            <a:avLst/>
          </a:prstGeom>
        </p:spPr>
        <p:txBody>
          <a:bodyPr/>
          <a:lstStyle>
            <a:lvl1pPr marL="0" indent="0" algn="l">
              <a:lnSpc>
                <a:spcPct val="100000"/>
              </a:lnSpc>
              <a:spcBef>
                <a:spcPts val="0"/>
              </a:spcBef>
              <a:buNone/>
              <a:defRPr sz="4000">
                <a:solidFill>
                  <a:srgbClr val="005C9B"/>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add Header</a:t>
            </a:r>
          </a:p>
        </p:txBody>
      </p:sp>
      <p:sp>
        <p:nvSpPr>
          <p:cNvPr id="6" name="Text Placeholder 13">
            <a:extLst>
              <a:ext uri="{FF2B5EF4-FFF2-40B4-BE49-F238E27FC236}">
                <a16:creationId xmlns:a16="http://schemas.microsoft.com/office/drawing/2014/main" id="{5575F0BD-2779-0CDA-5B2D-260326F9E8F9}"/>
              </a:ext>
            </a:extLst>
          </p:cNvPr>
          <p:cNvSpPr>
            <a:spLocks noGrp="1"/>
          </p:cNvSpPr>
          <p:nvPr>
            <p:ph type="body" sz="quarter" idx="14" hasCustomPrompt="1"/>
          </p:nvPr>
        </p:nvSpPr>
        <p:spPr>
          <a:xfrm>
            <a:off x="914753" y="1155275"/>
            <a:ext cx="8569101" cy="985794"/>
          </a:xfrm>
          <a:prstGeom prst="rect">
            <a:avLst/>
          </a:prstGeom>
        </p:spPr>
        <p:txBody>
          <a:bodyPr/>
          <a:lstStyle>
            <a:lvl1pPr>
              <a:defRPr sz="2400" b="1">
                <a:solidFill>
                  <a:srgbClr val="FFB81C"/>
                </a:solidFill>
                <a:latin typeface="Verdana" panose="020B0604030504040204" pitchFamily="34" charset="0"/>
                <a:ea typeface="Verdana" panose="020B0604030504040204" pitchFamily="34" charset="0"/>
                <a:cs typeface="Utsaah" panose="020B0502040204020203" pitchFamily="34" charset="0"/>
              </a:defRPr>
            </a:lvl1pPr>
            <a:lvl2pPr marL="457200" indent="0">
              <a:buNone/>
              <a:defRPr sz="1800"/>
            </a:lvl2pPr>
            <a:lvl3pPr>
              <a:defRPr sz="1800"/>
            </a:lvl3pPr>
            <a:lvl4pPr>
              <a:defRPr sz="1800"/>
            </a:lvl4pPr>
            <a:lvl5pPr>
              <a:defRPr sz="1800"/>
            </a:lvl5pPr>
          </a:lstStyle>
          <a:p>
            <a:r>
              <a:rPr lang="en-US" dirty="0"/>
              <a:t>Click to add </a:t>
            </a:r>
            <a:r>
              <a:rPr lang="en-US" dirty="0" err="1"/>
              <a:t>SubHeader</a:t>
            </a:r>
            <a:endParaRPr lang="en-US" dirty="0"/>
          </a:p>
        </p:txBody>
      </p:sp>
      <p:sp>
        <p:nvSpPr>
          <p:cNvPr id="7" name="Text Placeholder 13">
            <a:extLst>
              <a:ext uri="{FF2B5EF4-FFF2-40B4-BE49-F238E27FC236}">
                <a16:creationId xmlns:a16="http://schemas.microsoft.com/office/drawing/2014/main" id="{19E083D2-2A56-0734-806B-420F64AAF729}"/>
              </a:ext>
            </a:extLst>
          </p:cNvPr>
          <p:cNvSpPr>
            <a:spLocks noGrp="1"/>
          </p:cNvSpPr>
          <p:nvPr>
            <p:ph type="body" sz="quarter" idx="15" hasCustomPrompt="1"/>
          </p:nvPr>
        </p:nvSpPr>
        <p:spPr>
          <a:xfrm>
            <a:off x="914753" y="2282586"/>
            <a:ext cx="8563339" cy="2705878"/>
          </a:xfrm>
          <a:prstGeom prst="rect">
            <a:avLst/>
          </a:prstGeom>
        </p:spPr>
        <p:txBody>
          <a:bodyPr/>
          <a:lstStyle>
            <a:lvl1pPr marL="342900" indent="-342900">
              <a:buFont typeface="Arial" panose="020B0604020202020204" pitchFamily="34" charset="0"/>
              <a:buChar char="•"/>
              <a:defRPr sz="2000" b="0">
                <a:solidFill>
                  <a:srgbClr val="000000"/>
                </a:solidFill>
                <a:latin typeface="Trebuchet MS" panose="020B0703020202090204" pitchFamily="34" charset="0"/>
              </a:defRPr>
            </a:lvl1pPr>
            <a:lvl2pPr marL="742950" indent="-285750">
              <a:buFont typeface="Courier New" panose="02070309020205020404" pitchFamily="49" charset="0"/>
              <a:buChar char="o"/>
              <a:defRPr sz="1800">
                <a:solidFill>
                  <a:srgbClr val="000000"/>
                </a:solidFill>
              </a:defRPr>
            </a:lvl2pPr>
            <a:lvl3pPr marL="1143000" indent="-228600">
              <a:buFont typeface="Wingdings" panose="05000000000000000000" pitchFamily="2" charset="2"/>
              <a:buChar char="Ø"/>
              <a:defRPr sz="1800">
                <a:solidFill>
                  <a:srgbClr val="000000"/>
                </a:solidFill>
              </a:defRPr>
            </a:lvl3pPr>
            <a:lvl4pPr>
              <a:defRPr sz="1800"/>
            </a:lvl4pPr>
            <a:lvl5pPr>
              <a:defRPr sz="1800"/>
            </a:lvl5pPr>
          </a:lstStyle>
          <a:p>
            <a:pPr lvl="0"/>
            <a:r>
              <a:rPr lang="en-US"/>
              <a:t>Click to add text</a:t>
            </a:r>
          </a:p>
          <a:p>
            <a:pPr lvl="0"/>
            <a:r>
              <a:rPr lang="en-US"/>
              <a:t>1</a:t>
            </a:r>
          </a:p>
          <a:p>
            <a:pPr lvl="1"/>
            <a:r>
              <a:rPr lang="en-US"/>
              <a:t>2</a:t>
            </a:r>
          </a:p>
          <a:p>
            <a:pPr lvl="1"/>
            <a:r>
              <a:rPr lang="en-US"/>
              <a:t>2</a:t>
            </a:r>
          </a:p>
          <a:p>
            <a:pPr lvl="2"/>
            <a:r>
              <a:rPr lang="en-US"/>
              <a:t>3</a:t>
            </a:r>
          </a:p>
        </p:txBody>
      </p:sp>
    </p:spTree>
    <p:extLst>
      <p:ext uri="{BB962C8B-B14F-4D97-AF65-F5344CB8AC3E}">
        <p14:creationId xmlns:p14="http://schemas.microsoft.com/office/powerpoint/2010/main" val="414182042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06742624"/>
      </p:ext>
    </p:extLst>
  </p:cSld>
  <p:clrMap bg1="lt1" tx1="dk1" bg2="lt2" tx2="dk2" accent1="accent1" accent2="accent2" accent3="accent3" accent4="accent4" accent5="accent5" accent6="accent6" hlink="hlink" folHlink="folHlink"/>
  <p:sldLayoutIdLst>
    <p:sldLayoutId id="2147483682" r:id="rId1"/>
    <p:sldLayoutId id="2147483699"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4000" b="1" kern="1200">
          <a:solidFill>
            <a:schemeClr val="accent3"/>
          </a:solidFill>
          <a:latin typeface="Verdana" panose="020B0604030504040204" pitchFamily="34" charset="0"/>
          <a:ea typeface="Verdana" panose="020B0604030504040204" pitchFamily="34" charset="0"/>
          <a:cs typeface="Verdana" panose="020B060403050404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hyperlink" Target="https://www.iogp.org/workstreams/safety/safety/life-savingrules/" TargetMode="Externa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hyperlink" Target="https://www.energysafetycanada.com/EnergySafetyCanada/media/ESC/Programs/Attachment-B-LoF-Concept-Document.pdf" TargetMode="Externa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hyperlink" Target="https://www.energysafetycanada.com/EnergySafetyCanada/media/ESC/Programs/Attachment-B-LoF-Concept-Document.pdf" TargetMode="Externa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hyperlink" Target="https://www.energysafetycanada.com/EnergySafetyCanada/media/ESC/Programs/Attachment-B-LoF-Concept-Document.pdf"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 Id="rId4"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36D1E967-B03F-3A06-DE19-1D1E328316F3}"/>
              </a:ext>
            </a:extLst>
          </p:cNvPr>
          <p:cNvSpPr>
            <a:spLocks noGrp="1"/>
          </p:cNvSpPr>
          <p:nvPr>
            <p:ph type="subTitle" idx="1"/>
          </p:nvPr>
        </p:nvSpPr>
        <p:spPr/>
        <p:txBody>
          <a:bodyPr/>
          <a:lstStyle/>
          <a:p>
            <a:r>
              <a:rPr lang="en-CA" sz="5400" dirty="0"/>
              <a:t>Line of Fire Program</a:t>
            </a:r>
          </a:p>
        </p:txBody>
      </p:sp>
      <p:sp>
        <p:nvSpPr>
          <p:cNvPr id="3" name="Text Placeholder 2">
            <a:extLst>
              <a:ext uri="{FF2B5EF4-FFF2-40B4-BE49-F238E27FC236}">
                <a16:creationId xmlns:a16="http://schemas.microsoft.com/office/drawing/2014/main" id="{BC0499AD-7E43-ADD3-7461-F08382B0C045}"/>
              </a:ext>
            </a:extLst>
          </p:cNvPr>
          <p:cNvSpPr>
            <a:spLocks noGrp="1"/>
          </p:cNvSpPr>
          <p:nvPr>
            <p:ph type="body" sz="quarter" idx="10"/>
          </p:nvPr>
        </p:nvSpPr>
        <p:spPr>
          <a:xfrm>
            <a:off x="907540" y="2895116"/>
            <a:ext cx="4898038" cy="2222984"/>
          </a:xfrm>
        </p:spPr>
        <p:txBody>
          <a:bodyPr lIns="91440" tIns="45720" rIns="91440" bIns="45720" anchor="t"/>
          <a:lstStyle/>
          <a:p>
            <a:r>
              <a:rPr lang="en-CA" sz="2800" dirty="0">
                <a:latin typeface="Verdana"/>
                <a:ea typeface="Verdana"/>
              </a:rPr>
              <a:t>Pressurized or Vacuum Systems/Equipment Activity Package</a:t>
            </a:r>
          </a:p>
          <a:p>
            <a:endParaRPr lang="en-CA" dirty="0"/>
          </a:p>
        </p:txBody>
      </p:sp>
    </p:spTree>
    <p:extLst>
      <p:ext uri="{BB962C8B-B14F-4D97-AF65-F5344CB8AC3E}">
        <p14:creationId xmlns:p14="http://schemas.microsoft.com/office/powerpoint/2010/main" val="106177725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E86567-E213-F9BF-0AEF-3D52B428C957}"/>
            </a:ext>
          </a:extLst>
        </p:cNvPr>
        <p:cNvGrpSpPr/>
        <p:nvPr/>
      </p:nvGrpSpPr>
      <p:grpSpPr>
        <a:xfrm>
          <a:off x="0" y="0"/>
          <a:ext cx="0" cy="0"/>
          <a:chOff x="0" y="0"/>
          <a:chExt cx="0" cy="0"/>
        </a:xfrm>
      </p:grpSpPr>
      <p:sp>
        <p:nvSpPr>
          <p:cNvPr id="2" name="Subtitle 1">
            <a:extLst>
              <a:ext uri="{FF2B5EF4-FFF2-40B4-BE49-F238E27FC236}">
                <a16:creationId xmlns:a16="http://schemas.microsoft.com/office/drawing/2014/main" id="{1BD3AFA9-8211-1DB1-D761-350BCD8308E4}"/>
              </a:ext>
            </a:extLst>
          </p:cNvPr>
          <p:cNvSpPr>
            <a:spLocks noGrp="1"/>
          </p:cNvSpPr>
          <p:nvPr>
            <p:ph type="subTitle" idx="1"/>
          </p:nvPr>
        </p:nvSpPr>
        <p:spPr/>
        <p:txBody>
          <a:bodyPr/>
          <a:lstStyle/>
          <a:p>
            <a:r>
              <a:rPr lang="en-CA" dirty="0"/>
              <a:t>High-Risk Activities </a:t>
            </a:r>
          </a:p>
        </p:txBody>
      </p:sp>
      <p:sp>
        <p:nvSpPr>
          <p:cNvPr id="5" name="TextBox 4">
            <a:extLst>
              <a:ext uri="{FF2B5EF4-FFF2-40B4-BE49-F238E27FC236}">
                <a16:creationId xmlns:a16="http://schemas.microsoft.com/office/drawing/2014/main" id="{675F1A31-9F83-7E64-6186-D6228A1985B9}"/>
              </a:ext>
            </a:extLst>
          </p:cNvPr>
          <p:cNvSpPr txBox="1"/>
          <p:nvPr/>
        </p:nvSpPr>
        <p:spPr>
          <a:xfrm>
            <a:off x="1509678" y="2266294"/>
            <a:ext cx="7959976" cy="707886"/>
          </a:xfrm>
          <a:prstGeom prst="rect">
            <a:avLst/>
          </a:prstGeom>
          <a:noFill/>
        </p:spPr>
        <p:txBody>
          <a:bodyPr wrap="square" rtlCol="0">
            <a:spAutoFit/>
          </a:bodyPr>
          <a:lstStyle/>
          <a:p>
            <a:r>
              <a:rPr lang="en-CA" sz="4000" b="1" dirty="0">
                <a:solidFill>
                  <a:srgbClr val="005C9B"/>
                </a:solidFill>
                <a:latin typeface="Verdana" panose="020B0604030504040204" pitchFamily="34" charset="0"/>
                <a:ea typeface="Verdana" panose="020B0604030504040204" pitchFamily="34" charset="0"/>
              </a:rPr>
              <a:t>Potential Consequences</a:t>
            </a:r>
          </a:p>
        </p:txBody>
      </p:sp>
      <p:sp>
        <p:nvSpPr>
          <p:cNvPr id="7" name="Text Placeholder 3">
            <a:extLst>
              <a:ext uri="{FF2B5EF4-FFF2-40B4-BE49-F238E27FC236}">
                <a16:creationId xmlns:a16="http://schemas.microsoft.com/office/drawing/2014/main" id="{CF05C10E-732E-DB38-ED29-4A1AA43FC1B1}"/>
              </a:ext>
            </a:extLst>
          </p:cNvPr>
          <p:cNvSpPr txBox="1">
            <a:spLocks/>
          </p:cNvSpPr>
          <p:nvPr/>
        </p:nvSpPr>
        <p:spPr>
          <a:xfrm>
            <a:off x="1777752" y="5237588"/>
            <a:ext cx="10368598" cy="2089103"/>
          </a:xfrm>
          <a:prstGeom prst="rect">
            <a:avLst/>
          </a:prstGeom>
        </p:spPr>
        <p:txBody>
          <a:bodyPr/>
          <a:lstStyle>
            <a:lvl1pPr marL="342900" indent="-342900" algn="l" defTabSz="914400" rtl="0" eaLnBrk="1" latinLnBrk="0" hangingPunct="1">
              <a:lnSpc>
                <a:spcPct val="90000"/>
              </a:lnSpc>
              <a:spcBef>
                <a:spcPts val="1000"/>
              </a:spcBef>
              <a:buFont typeface="Arial" panose="020B0604020202020204" pitchFamily="34" charset="0"/>
              <a:buChar char="•"/>
              <a:defRPr sz="2000" b="0" kern="1200">
                <a:solidFill>
                  <a:srgbClr val="000000"/>
                </a:solidFill>
                <a:latin typeface="Trebuchet MS" panose="020B0703020202090204" pitchFamily="34" charset="0"/>
                <a:ea typeface="Verdana" panose="020B0604030504040204" pitchFamily="34" charset="0"/>
                <a:cs typeface="Verdana" panose="020B0604030504040204" pitchFamily="34" charset="0"/>
              </a:defRPr>
            </a:lvl1pPr>
            <a:lvl2pPr marL="742950" indent="-285750" algn="l" defTabSz="914400" rtl="0" eaLnBrk="1" latinLnBrk="0" hangingPunct="1">
              <a:lnSpc>
                <a:spcPct val="90000"/>
              </a:lnSpc>
              <a:spcBef>
                <a:spcPts val="500"/>
              </a:spcBef>
              <a:buFont typeface="Courier New" panose="02070309020205020404" pitchFamily="49" charset="0"/>
              <a:buChar char="o"/>
              <a:defRPr sz="1800" kern="1200">
                <a:solidFill>
                  <a:srgbClr val="000000"/>
                </a:solidFill>
                <a:latin typeface="+mn-lt"/>
                <a:ea typeface="+mn-ea"/>
                <a:cs typeface="+mn-cs"/>
              </a:defRPr>
            </a:lvl2pPr>
            <a:lvl3pPr marL="1143000" indent="-228600" algn="l" defTabSz="914400" rtl="0" eaLnBrk="1" latinLnBrk="0" hangingPunct="1">
              <a:lnSpc>
                <a:spcPct val="90000"/>
              </a:lnSpc>
              <a:spcBef>
                <a:spcPts val="500"/>
              </a:spcBef>
              <a:buFont typeface="Wingdings" panose="05000000000000000000" pitchFamily="2" charset="2"/>
              <a:buChar char="Ø"/>
              <a:defRPr sz="1800" kern="1200">
                <a:solidFill>
                  <a:srgbClr val="000000"/>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CA" dirty="0"/>
          </a:p>
        </p:txBody>
      </p:sp>
      <p:graphicFrame>
        <p:nvGraphicFramePr>
          <p:cNvPr id="3" name="Table 2">
            <a:extLst>
              <a:ext uri="{FF2B5EF4-FFF2-40B4-BE49-F238E27FC236}">
                <a16:creationId xmlns:a16="http://schemas.microsoft.com/office/drawing/2014/main" id="{E8E5E1C8-8299-AD7F-842A-7B676616D373}"/>
              </a:ext>
            </a:extLst>
          </p:cNvPr>
          <p:cNvGraphicFramePr>
            <a:graphicFrameLocks noGrp="1"/>
          </p:cNvGraphicFramePr>
          <p:nvPr>
            <p:extLst>
              <p:ext uri="{D42A27DB-BD31-4B8C-83A1-F6EECF244321}">
                <p14:modId xmlns:p14="http://schemas.microsoft.com/office/powerpoint/2010/main" val="2267771894"/>
              </p:ext>
            </p:extLst>
          </p:nvPr>
        </p:nvGraphicFramePr>
        <p:xfrm>
          <a:off x="903180" y="1313006"/>
          <a:ext cx="10314647" cy="4053840"/>
        </p:xfrm>
        <a:graphic>
          <a:graphicData uri="http://schemas.openxmlformats.org/drawingml/2006/table">
            <a:tbl>
              <a:tblPr firstRow="1" bandRow="1">
                <a:tableStyleId>{5C22544A-7EE6-4342-B048-85BDC9FD1C3A}</a:tableStyleId>
              </a:tblPr>
              <a:tblGrid>
                <a:gridCol w="5159849">
                  <a:extLst>
                    <a:ext uri="{9D8B030D-6E8A-4147-A177-3AD203B41FA5}">
                      <a16:colId xmlns:a16="http://schemas.microsoft.com/office/drawing/2014/main" val="1960922119"/>
                    </a:ext>
                  </a:extLst>
                </a:gridCol>
                <a:gridCol w="5154798">
                  <a:extLst>
                    <a:ext uri="{9D8B030D-6E8A-4147-A177-3AD203B41FA5}">
                      <a16:colId xmlns:a16="http://schemas.microsoft.com/office/drawing/2014/main" val="3980881855"/>
                    </a:ext>
                  </a:extLst>
                </a:gridCol>
              </a:tblGrid>
              <a:tr h="429030">
                <a:tc>
                  <a:txBody>
                    <a:bodyPr/>
                    <a:lstStyle/>
                    <a:p>
                      <a:r>
                        <a:rPr lang="en-CA" sz="2400" dirty="0">
                          <a:latin typeface="+mj-lt"/>
                        </a:rPr>
                        <a:t>Examples</a:t>
                      </a:r>
                    </a:p>
                  </a:txBody>
                  <a:tcPr/>
                </a:tc>
                <a:tc>
                  <a:txBody>
                    <a:bodyPr/>
                    <a:lstStyle/>
                    <a:p>
                      <a:r>
                        <a:rPr lang="en-CA" sz="2400" dirty="0">
                          <a:latin typeface="+mj-lt"/>
                        </a:rPr>
                        <a:t>Key Hazards</a:t>
                      </a:r>
                    </a:p>
                  </a:txBody>
                  <a:tcPr/>
                </a:tc>
                <a:extLst>
                  <a:ext uri="{0D108BD9-81ED-4DB2-BD59-A6C34878D82A}">
                    <a16:rowId xmlns:a16="http://schemas.microsoft.com/office/drawing/2014/main" val="1389292788"/>
                  </a:ext>
                </a:extLst>
              </a:tr>
              <a:tr h="2650450">
                <a:tc>
                  <a:txBody>
                    <a:bodyPr/>
                    <a:lstStyle/>
                    <a:p>
                      <a:pPr marL="360000" marR="0" lvl="0" indent="-3429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000000"/>
                          </a:solidFill>
                          <a:effectLst/>
                          <a:uLnTx/>
                          <a:uFillTx/>
                          <a:latin typeface="Trebuchet MS" panose="020B0703020202090204" pitchFamily="34" charset="0"/>
                          <a:ea typeface="Verdana" panose="020B0604030504040204" pitchFamily="34" charset="0"/>
                        </a:rPr>
                        <a:t>Breaking containment or opening systems</a:t>
                      </a:r>
                    </a:p>
                    <a:p>
                      <a:pPr marL="360000" marR="0" lvl="0" indent="-3429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000000"/>
                          </a:solidFill>
                          <a:effectLst/>
                          <a:uLnTx/>
                          <a:uFillTx/>
                          <a:latin typeface="Trebuchet MS" panose="020B0703020202090204" pitchFamily="34" charset="0"/>
                          <a:ea typeface="Verdana" panose="020B0604030504040204" pitchFamily="34" charset="0"/>
                        </a:rPr>
                        <a:t>Isolation, lockout, and depressurization activities</a:t>
                      </a:r>
                    </a:p>
                    <a:p>
                      <a:pPr marL="360000" marR="0" lvl="0" indent="-3429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000000"/>
                          </a:solidFill>
                          <a:effectLst/>
                          <a:uLnTx/>
                          <a:uFillTx/>
                          <a:latin typeface="Trebuchet MS" panose="020B0703020202090204" pitchFamily="34" charset="0"/>
                          <a:ea typeface="Verdana" panose="020B0604030504040204" pitchFamily="34" charset="0"/>
                        </a:rPr>
                        <a:t>Pressure testing and leak testing</a:t>
                      </a:r>
                    </a:p>
                    <a:p>
                      <a:pPr marL="360000" marR="0" lvl="0" indent="-3429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000000"/>
                          </a:solidFill>
                          <a:effectLst/>
                          <a:uLnTx/>
                          <a:uFillTx/>
                          <a:latin typeface="Trebuchet MS" panose="020B0703020202090204" pitchFamily="34" charset="0"/>
                          <a:ea typeface="Verdana" panose="020B0604030504040204" pitchFamily="34" charset="0"/>
                        </a:rPr>
                        <a:t>Hose or fitting replacement</a:t>
                      </a:r>
                    </a:p>
                    <a:p>
                      <a:pPr marL="360000" marR="0" lvl="0" indent="-3429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000000"/>
                          </a:solidFill>
                          <a:effectLst/>
                          <a:uLnTx/>
                          <a:uFillTx/>
                          <a:latin typeface="Trebuchet MS" panose="020B0703020202090204" pitchFamily="34" charset="0"/>
                          <a:ea typeface="Verdana" panose="020B0604030504040204" pitchFamily="34" charset="0"/>
                        </a:rPr>
                        <a:t>Start-up and commissioning</a:t>
                      </a:r>
                    </a:p>
                    <a:p>
                      <a:pPr marL="360000" marR="0" lvl="0" indent="-3429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000000"/>
                          </a:solidFill>
                          <a:effectLst/>
                          <a:uLnTx/>
                          <a:uFillTx/>
                          <a:latin typeface="Trebuchet MS" panose="020B0703020202090204" pitchFamily="34" charset="0"/>
                          <a:ea typeface="Verdana" panose="020B0604030504040204" pitchFamily="34" charset="0"/>
                        </a:rPr>
                        <a:t>Maintenance on energized systems</a:t>
                      </a:r>
                    </a:p>
                    <a:p>
                      <a:pPr marL="360000" marR="0" lvl="0" indent="-3429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000000"/>
                          </a:solidFill>
                          <a:effectLst/>
                          <a:uLnTx/>
                          <a:uFillTx/>
                          <a:latin typeface="Trebuchet MS" panose="020B0703020202090204" pitchFamily="34" charset="0"/>
                          <a:ea typeface="Verdana" panose="020B0604030504040204" pitchFamily="34" charset="0"/>
                        </a:rPr>
                        <a:t>Bypassing pressure relief or safety devices</a:t>
                      </a:r>
                    </a:p>
                  </a:txBody>
                  <a:tcPr/>
                </a:tc>
                <a:tc>
                  <a:txBody>
                    <a:bodyPr/>
                    <a:lstStyle/>
                    <a:p>
                      <a:pPr marL="360000" marR="0" lvl="0" indent="-3429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000000"/>
                          </a:solidFill>
                          <a:effectLst/>
                          <a:uLnTx/>
                          <a:uFillTx/>
                          <a:latin typeface="Trebuchet MS" panose="020B0703020202090204" pitchFamily="34" charset="0"/>
                          <a:ea typeface="Verdana" panose="020B0604030504040204" pitchFamily="34" charset="0"/>
                        </a:rPr>
                        <a:t>Sudden pressure release or hose whip</a:t>
                      </a:r>
                    </a:p>
                    <a:p>
                      <a:pPr marL="360000" marR="0" lvl="0" indent="-3429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000000"/>
                          </a:solidFill>
                          <a:effectLst/>
                          <a:uLnTx/>
                          <a:uFillTx/>
                          <a:latin typeface="Trebuchet MS" panose="020B0703020202090204" pitchFamily="34" charset="0"/>
                          <a:ea typeface="Verdana" panose="020B0604030504040204" pitchFamily="34" charset="0"/>
                        </a:rPr>
                        <a:t>Equipment rupture or implosion</a:t>
                      </a:r>
                    </a:p>
                    <a:p>
                      <a:pPr marL="360000" marR="0" lvl="0" indent="-3429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000000"/>
                          </a:solidFill>
                          <a:effectLst/>
                          <a:uLnTx/>
                          <a:uFillTx/>
                          <a:latin typeface="Trebuchet MS" panose="020B0703020202090204" pitchFamily="34" charset="0"/>
                          <a:ea typeface="Verdana" panose="020B0604030504040204" pitchFamily="34" charset="0"/>
                        </a:rPr>
                        <a:t>Flying components, flanges, or debris</a:t>
                      </a:r>
                    </a:p>
                    <a:p>
                      <a:pPr marL="360000" marR="0" lvl="0" indent="-3429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000000"/>
                          </a:solidFill>
                          <a:effectLst/>
                          <a:uLnTx/>
                          <a:uFillTx/>
                          <a:latin typeface="Trebuchet MS" panose="020B0703020202090204" pitchFamily="34" charset="0"/>
                          <a:ea typeface="Verdana" panose="020B0604030504040204" pitchFamily="34" charset="0"/>
                        </a:rPr>
                        <a:t>Stored energy not fully isolated</a:t>
                      </a:r>
                    </a:p>
                    <a:p>
                      <a:pPr marL="360000" marR="0" lvl="0" indent="-3429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000000"/>
                          </a:solidFill>
                          <a:effectLst/>
                          <a:uLnTx/>
                          <a:uFillTx/>
                          <a:latin typeface="Trebuchet MS" panose="020B0703020202090204" pitchFamily="34" charset="0"/>
                          <a:ea typeface="Verdana" panose="020B0604030504040204" pitchFamily="34" charset="0"/>
                        </a:rPr>
                        <a:t>Oxygen-deficient or toxic atmospheres</a:t>
                      </a:r>
                    </a:p>
                    <a:p>
                      <a:pPr marL="360000" marR="0" lvl="0" indent="-3429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000000"/>
                          </a:solidFill>
                          <a:effectLst/>
                          <a:uLnTx/>
                          <a:uFillTx/>
                          <a:latin typeface="Trebuchet MS" panose="020B0703020202090204" pitchFamily="34" charset="0"/>
                          <a:ea typeface="Verdana" panose="020B0604030504040204" pitchFamily="34" charset="0"/>
                        </a:rPr>
                        <a:t>Thermal hazards (steam, hot fluids)</a:t>
                      </a:r>
                    </a:p>
                    <a:p>
                      <a:pPr marL="360000" marR="0" lvl="0" indent="-3429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000000"/>
                          </a:solidFill>
                          <a:effectLst/>
                          <a:uLnTx/>
                          <a:uFillTx/>
                          <a:latin typeface="Trebuchet MS" panose="020B0703020202090204" pitchFamily="34" charset="0"/>
                          <a:ea typeface="Verdana" panose="020B0604030504040204" pitchFamily="34" charset="0"/>
                        </a:rPr>
                        <a:t>Inadequate venting or pressure relief</a:t>
                      </a:r>
                    </a:p>
                  </a:txBody>
                  <a:tcPr/>
                </a:tc>
                <a:extLst>
                  <a:ext uri="{0D108BD9-81ED-4DB2-BD59-A6C34878D82A}">
                    <a16:rowId xmlns:a16="http://schemas.microsoft.com/office/drawing/2014/main" val="1327000487"/>
                  </a:ext>
                </a:extLst>
              </a:tr>
            </a:tbl>
          </a:graphicData>
        </a:graphic>
      </p:graphicFrame>
    </p:spTree>
    <p:extLst>
      <p:ext uri="{BB962C8B-B14F-4D97-AF65-F5344CB8AC3E}">
        <p14:creationId xmlns:p14="http://schemas.microsoft.com/office/powerpoint/2010/main" val="406595319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0DE630-382B-9929-3E3B-B70BB9702B1F}"/>
            </a:ext>
          </a:extLst>
        </p:cNvPr>
        <p:cNvGrpSpPr/>
        <p:nvPr/>
      </p:nvGrpSpPr>
      <p:grpSpPr>
        <a:xfrm>
          <a:off x="0" y="0"/>
          <a:ext cx="0" cy="0"/>
          <a:chOff x="0" y="0"/>
          <a:chExt cx="0" cy="0"/>
        </a:xfrm>
      </p:grpSpPr>
      <p:sp>
        <p:nvSpPr>
          <p:cNvPr id="2" name="Subtitle 1">
            <a:extLst>
              <a:ext uri="{FF2B5EF4-FFF2-40B4-BE49-F238E27FC236}">
                <a16:creationId xmlns:a16="http://schemas.microsoft.com/office/drawing/2014/main" id="{47D184E1-1482-ED65-C6F1-BEEE26AB1E88}"/>
              </a:ext>
            </a:extLst>
          </p:cNvPr>
          <p:cNvSpPr>
            <a:spLocks noGrp="1"/>
          </p:cNvSpPr>
          <p:nvPr>
            <p:ph type="subTitle" idx="1"/>
          </p:nvPr>
        </p:nvSpPr>
        <p:spPr>
          <a:xfrm>
            <a:off x="914753" y="205567"/>
            <a:ext cx="9162870" cy="799297"/>
          </a:xfrm>
        </p:spPr>
        <p:txBody>
          <a:bodyPr/>
          <a:lstStyle/>
          <a:p>
            <a:r>
              <a:rPr lang="en-CA" dirty="0"/>
              <a:t>Planning &amp; Hazard Assessment</a:t>
            </a:r>
          </a:p>
        </p:txBody>
      </p:sp>
      <p:sp>
        <p:nvSpPr>
          <p:cNvPr id="4" name="Text Placeholder 3">
            <a:extLst>
              <a:ext uri="{FF2B5EF4-FFF2-40B4-BE49-F238E27FC236}">
                <a16:creationId xmlns:a16="http://schemas.microsoft.com/office/drawing/2014/main" id="{4BFA9AE0-CD86-1CAA-A0F2-F54298E735A1}"/>
              </a:ext>
            </a:extLst>
          </p:cNvPr>
          <p:cNvSpPr>
            <a:spLocks noGrp="1"/>
          </p:cNvSpPr>
          <p:nvPr>
            <p:ph type="body" sz="quarter" idx="15"/>
          </p:nvPr>
        </p:nvSpPr>
        <p:spPr>
          <a:xfrm>
            <a:off x="914753" y="1187031"/>
            <a:ext cx="10368598" cy="4394736"/>
          </a:xfrm>
        </p:spPr>
        <p:txBody>
          <a:bodyPr/>
          <a:lstStyle/>
          <a:p>
            <a:pPr marL="0" indent="0">
              <a:buNone/>
            </a:pPr>
            <a:r>
              <a:rPr lang="en-US" dirty="0"/>
              <a:t>Before starting work:</a:t>
            </a:r>
          </a:p>
          <a:p>
            <a:r>
              <a:rPr lang="en-US" dirty="0"/>
              <a:t>Identify all sources of stored pressure or vacuum energy</a:t>
            </a:r>
          </a:p>
          <a:p>
            <a:r>
              <a:rPr lang="en-US" dirty="0"/>
              <a:t>Confirm system pressure ratings and design limits</a:t>
            </a:r>
          </a:p>
          <a:p>
            <a:r>
              <a:rPr lang="en-US" dirty="0"/>
              <a:t>Review P&amp;IDs, process designs, and manufacturer specifications</a:t>
            </a:r>
          </a:p>
          <a:p>
            <a:r>
              <a:rPr lang="en-US" dirty="0"/>
              <a:t>Define isolation, depressurization, and verification steps</a:t>
            </a:r>
          </a:p>
          <a:p>
            <a:r>
              <a:rPr lang="en-US" dirty="0"/>
              <a:t>Assess SIMOPS and potential impacts on other activities</a:t>
            </a:r>
          </a:p>
          <a:p>
            <a:r>
              <a:rPr lang="en-US" dirty="0"/>
              <a:t>Confirm emergency response actions and escape routes</a:t>
            </a:r>
          </a:p>
        </p:txBody>
      </p:sp>
    </p:spTree>
    <p:extLst>
      <p:ext uri="{BB962C8B-B14F-4D97-AF65-F5344CB8AC3E}">
        <p14:creationId xmlns:p14="http://schemas.microsoft.com/office/powerpoint/2010/main" val="237329946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AC4BEB-38C5-BFD5-B38C-D95163036B23}"/>
            </a:ext>
          </a:extLst>
        </p:cNvPr>
        <p:cNvGrpSpPr/>
        <p:nvPr/>
      </p:nvGrpSpPr>
      <p:grpSpPr>
        <a:xfrm>
          <a:off x="0" y="0"/>
          <a:ext cx="0" cy="0"/>
          <a:chOff x="0" y="0"/>
          <a:chExt cx="0" cy="0"/>
        </a:xfrm>
      </p:grpSpPr>
      <p:sp>
        <p:nvSpPr>
          <p:cNvPr id="2" name="Subtitle 1">
            <a:extLst>
              <a:ext uri="{FF2B5EF4-FFF2-40B4-BE49-F238E27FC236}">
                <a16:creationId xmlns:a16="http://schemas.microsoft.com/office/drawing/2014/main" id="{690AAC4D-F1DE-A7AF-5783-C79C6CC61855}"/>
              </a:ext>
            </a:extLst>
          </p:cNvPr>
          <p:cNvSpPr>
            <a:spLocks noGrp="1"/>
          </p:cNvSpPr>
          <p:nvPr>
            <p:ph type="subTitle" idx="1"/>
          </p:nvPr>
        </p:nvSpPr>
        <p:spPr>
          <a:xfrm>
            <a:off x="840912" y="300933"/>
            <a:ext cx="10619941" cy="799297"/>
          </a:xfrm>
        </p:spPr>
        <p:txBody>
          <a:bodyPr/>
          <a:lstStyle/>
          <a:p>
            <a:r>
              <a:rPr lang="en-CA" sz="3200" dirty="0"/>
              <a:t>Required Controls (Hierarchy of Controls)</a:t>
            </a:r>
          </a:p>
        </p:txBody>
      </p:sp>
      <p:sp>
        <p:nvSpPr>
          <p:cNvPr id="4" name="Text Placeholder 3">
            <a:extLst>
              <a:ext uri="{FF2B5EF4-FFF2-40B4-BE49-F238E27FC236}">
                <a16:creationId xmlns:a16="http://schemas.microsoft.com/office/drawing/2014/main" id="{1C12E269-905D-3DE5-6898-2A1A739A2B1E}"/>
              </a:ext>
            </a:extLst>
          </p:cNvPr>
          <p:cNvSpPr>
            <a:spLocks noGrp="1"/>
          </p:cNvSpPr>
          <p:nvPr>
            <p:ph type="body" sz="quarter" idx="15"/>
          </p:nvPr>
        </p:nvSpPr>
        <p:spPr>
          <a:xfrm>
            <a:off x="840912" y="1187032"/>
            <a:ext cx="9228708" cy="4394736"/>
          </a:xfrm>
        </p:spPr>
        <p:txBody>
          <a:bodyPr/>
          <a:lstStyle/>
          <a:p>
            <a:pPr marL="0" indent="0">
              <a:buNone/>
            </a:pPr>
            <a:r>
              <a:rPr lang="en-US" b="1" dirty="0"/>
              <a:t>Elimination/Substitution</a:t>
            </a:r>
          </a:p>
          <a:p>
            <a:r>
              <a:rPr lang="en-US" dirty="0"/>
              <a:t>Design out pressure where feasible</a:t>
            </a:r>
          </a:p>
          <a:p>
            <a:r>
              <a:rPr lang="en-US" dirty="0"/>
              <a:t>Use lower-pressure alternatives when possible</a:t>
            </a: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2000" b="1" i="0" u="none" strike="noStrike" kern="1200" cap="none" spc="0" normalizeH="0" baseline="0" noProof="0" dirty="0">
              <a:ln>
                <a:noFill/>
              </a:ln>
              <a:solidFill>
                <a:srgbClr val="000000"/>
              </a:solidFill>
              <a:effectLst/>
              <a:uLnTx/>
              <a:uFillTx/>
              <a:latin typeface="Trebuchet MS" panose="020B0703020202090204" pitchFamily="34" charset="0"/>
              <a:ea typeface="Verdana" panose="020B0604030504040204" pitchFamily="34" charset="0"/>
            </a:endParaRP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000" b="1" i="0" u="none" strike="noStrike" kern="1200" cap="none" spc="0" normalizeH="0" baseline="0" noProof="0" dirty="0">
                <a:ln>
                  <a:noFill/>
                </a:ln>
                <a:solidFill>
                  <a:srgbClr val="000000"/>
                </a:solidFill>
                <a:effectLst/>
                <a:uLnTx/>
                <a:uFillTx/>
                <a:latin typeface="Trebuchet MS" panose="020B0703020202090204" pitchFamily="34" charset="0"/>
                <a:ea typeface="Verdana" panose="020B0604030504040204" pitchFamily="34" charset="0"/>
              </a:rPr>
              <a:t>Engineering Controls</a:t>
            </a:r>
          </a:p>
          <a:p>
            <a:pPr marL="342900" marR="0" lvl="0" indent="-3429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000000"/>
                </a:solidFill>
                <a:effectLst/>
                <a:uLnTx/>
                <a:uFillTx/>
                <a:latin typeface="Trebuchet MS" panose="020B0703020202090204" pitchFamily="34" charset="0"/>
                <a:ea typeface="Verdana" panose="020B0604030504040204" pitchFamily="34" charset="0"/>
              </a:rPr>
              <a:t>Pressure relief valves and rupture discs</a:t>
            </a:r>
          </a:p>
          <a:p>
            <a:pPr marL="342900" marR="0" lvl="0" indent="-3429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000000"/>
                </a:solidFill>
                <a:effectLst/>
                <a:uLnTx/>
                <a:uFillTx/>
                <a:latin typeface="Trebuchet MS" panose="020B0703020202090204" pitchFamily="34" charset="0"/>
                <a:ea typeface="Verdana" panose="020B0604030504040204" pitchFamily="34" charset="0"/>
              </a:rPr>
              <a:t>Rated hoses, fittings, and connections</a:t>
            </a:r>
          </a:p>
          <a:p>
            <a:pPr marL="342900" marR="0" lvl="0" indent="-3429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000000"/>
                </a:solidFill>
                <a:effectLst/>
                <a:uLnTx/>
                <a:uFillTx/>
                <a:latin typeface="Trebuchet MS" panose="020B0703020202090204" pitchFamily="34" charset="0"/>
                <a:ea typeface="Verdana" panose="020B0604030504040204" pitchFamily="34" charset="0"/>
              </a:rPr>
              <a:t>Physical barriers or blast shields</a:t>
            </a:r>
          </a:p>
          <a:p>
            <a:pPr marL="342900" marR="0" lvl="0" indent="-3429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000000"/>
                </a:solidFill>
                <a:effectLst/>
                <a:uLnTx/>
                <a:uFillTx/>
                <a:latin typeface="Trebuchet MS" panose="020B0703020202090204" pitchFamily="34" charset="0"/>
                <a:ea typeface="Verdana" panose="020B0604030504040204" pitchFamily="34" charset="0"/>
              </a:rPr>
              <a:t>Remote operation or depressurization</a:t>
            </a:r>
          </a:p>
          <a:p>
            <a:pPr marL="0" indent="0">
              <a:buNone/>
            </a:pPr>
            <a:endParaRPr lang="en-US" b="1" dirty="0"/>
          </a:p>
        </p:txBody>
      </p:sp>
      <p:pic>
        <p:nvPicPr>
          <p:cNvPr id="3" name="Picture 2" descr="A diagram of a pyramid&#10;&#10;AI-generated content may be incorrect.">
            <a:extLst>
              <a:ext uri="{FF2B5EF4-FFF2-40B4-BE49-F238E27FC236}">
                <a16:creationId xmlns:a16="http://schemas.microsoft.com/office/drawing/2014/main" id="{1AE6448D-A66D-838F-770C-A0D718D81244}"/>
              </a:ext>
            </a:extLst>
          </p:cNvPr>
          <p:cNvPicPr>
            <a:picLocks noChangeAspect="1"/>
          </p:cNvPicPr>
          <p:nvPr/>
        </p:nvPicPr>
        <p:blipFill>
          <a:blip r:embed="rId2"/>
          <a:srcRect t="7627"/>
          <a:stretch>
            <a:fillRect/>
          </a:stretch>
        </p:blipFill>
        <p:spPr>
          <a:xfrm>
            <a:off x="7897900" y="1349878"/>
            <a:ext cx="3611173" cy="3865118"/>
          </a:xfrm>
          <a:prstGeom prst="rect">
            <a:avLst/>
          </a:prstGeom>
        </p:spPr>
      </p:pic>
    </p:spTree>
    <p:extLst>
      <p:ext uri="{BB962C8B-B14F-4D97-AF65-F5344CB8AC3E}">
        <p14:creationId xmlns:p14="http://schemas.microsoft.com/office/powerpoint/2010/main" val="365669904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3338BB-7E8F-4B0B-88FD-B78A1BCB7C03}"/>
            </a:ext>
          </a:extLst>
        </p:cNvPr>
        <p:cNvGrpSpPr/>
        <p:nvPr/>
      </p:nvGrpSpPr>
      <p:grpSpPr>
        <a:xfrm>
          <a:off x="0" y="0"/>
          <a:ext cx="0" cy="0"/>
          <a:chOff x="0" y="0"/>
          <a:chExt cx="0" cy="0"/>
        </a:xfrm>
      </p:grpSpPr>
      <p:sp>
        <p:nvSpPr>
          <p:cNvPr id="2" name="Subtitle 1">
            <a:extLst>
              <a:ext uri="{FF2B5EF4-FFF2-40B4-BE49-F238E27FC236}">
                <a16:creationId xmlns:a16="http://schemas.microsoft.com/office/drawing/2014/main" id="{AB37D3DD-6275-B365-242E-A59AC6869EF2}"/>
              </a:ext>
            </a:extLst>
          </p:cNvPr>
          <p:cNvSpPr>
            <a:spLocks noGrp="1"/>
          </p:cNvSpPr>
          <p:nvPr>
            <p:ph type="subTitle" idx="1"/>
          </p:nvPr>
        </p:nvSpPr>
        <p:spPr>
          <a:xfrm>
            <a:off x="840912" y="300933"/>
            <a:ext cx="10619941" cy="799297"/>
          </a:xfrm>
        </p:spPr>
        <p:txBody>
          <a:bodyPr/>
          <a:lstStyle/>
          <a:p>
            <a:r>
              <a:rPr lang="en-CA" sz="3200" dirty="0"/>
              <a:t>Required Controls (Hierarchy of Controls)</a:t>
            </a:r>
          </a:p>
        </p:txBody>
      </p:sp>
      <p:sp>
        <p:nvSpPr>
          <p:cNvPr id="3" name="Text Placeholder 3">
            <a:extLst>
              <a:ext uri="{FF2B5EF4-FFF2-40B4-BE49-F238E27FC236}">
                <a16:creationId xmlns:a16="http://schemas.microsoft.com/office/drawing/2014/main" id="{B15E28EA-7BE6-DD01-5569-1AD4A37536A3}"/>
              </a:ext>
            </a:extLst>
          </p:cNvPr>
          <p:cNvSpPr txBox="1">
            <a:spLocks/>
          </p:cNvSpPr>
          <p:nvPr/>
        </p:nvSpPr>
        <p:spPr>
          <a:xfrm>
            <a:off x="925058" y="1029677"/>
            <a:ext cx="9604565" cy="5640394"/>
          </a:xfrm>
          <a:prstGeom prst="rect">
            <a:avLst/>
          </a:prstGeom>
        </p:spPr>
        <p:txBody>
          <a:bodyPr/>
          <a:lstStyle>
            <a:lvl1pPr marL="342900" indent="-342900" algn="l" defTabSz="914400" rtl="0" eaLnBrk="1" latinLnBrk="0" hangingPunct="1">
              <a:lnSpc>
                <a:spcPct val="90000"/>
              </a:lnSpc>
              <a:spcBef>
                <a:spcPts val="1000"/>
              </a:spcBef>
              <a:buFont typeface="Arial" panose="020B0604020202020204" pitchFamily="34" charset="0"/>
              <a:buChar char="•"/>
              <a:defRPr sz="2000" b="0" kern="1200">
                <a:solidFill>
                  <a:srgbClr val="000000"/>
                </a:solidFill>
                <a:latin typeface="Trebuchet MS" panose="020B0703020202090204" pitchFamily="34" charset="0"/>
                <a:ea typeface="Verdana" panose="020B0604030504040204" pitchFamily="34" charset="0"/>
                <a:cs typeface="Verdana" panose="020B0604030504040204" pitchFamily="34" charset="0"/>
              </a:defRPr>
            </a:lvl1pPr>
            <a:lvl2pPr marL="742950" indent="-285750" algn="l" defTabSz="914400" rtl="0" eaLnBrk="1" latinLnBrk="0" hangingPunct="1">
              <a:lnSpc>
                <a:spcPct val="90000"/>
              </a:lnSpc>
              <a:spcBef>
                <a:spcPts val="500"/>
              </a:spcBef>
              <a:buFont typeface="Courier New" panose="02070309020205020404" pitchFamily="49" charset="0"/>
              <a:buChar char="o"/>
              <a:defRPr sz="1800" kern="1200">
                <a:solidFill>
                  <a:srgbClr val="000000"/>
                </a:solidFill>
                <a:latin typeface="+mn-lt"/>
                <a:ea typeface="+mn-ea"/>
                <a:cs typeface="+mn-cs"/>
              </a:defRPr>
            </a:lvl2pPr>
            <a:lvl3pPr marL="1143000" indent="-228600" algn="l" defTabSz="914400" rtl="0" eaLnBrk="1" latinLnBrk="0" hangingPunct="1">
              <a:lnSpc>
                <a:spcPct val="90000"/>
              </a:lnSpc>
              <a:spcBef>
                <a:spcPts val="500"/>
              </a:spcBef>
              <a:buFont typeface="Wingdings" panose="05000000000000000000" pitchFamily="2" charset="2"/>
              <a:buChar char="Ø"/>
              <a:defRPr sz="1800" kern="1200">
                <a:solidFill>
                  <a:srgbClr val="000000"/>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b="1" dirty="0"/>
              <a:t>Administrative Controls</a:t>
            </a:r>
          </a:p>
          <a:p>
            <a:r>
              <a:rPr lang="en-US" dirty="0"/>
              <a:t>Safe work process designs and permits</a:t>
            </a:r>
          </a:p>
          <a:p>
            <a:r>
              <a:rPr lang="en-US" dirty="0"/>
              <a:t>Lockout, tagout, and test-for-zero-pressure requirements</a:t>
            </a:r>
          </a:p>
          <a:p>
            <a:r>
              <a:rPr lang="en-US" dirty="0"/>
              <a:t>Pressure testing protocols</a:t>
            </a:r>
          </a:p>
          <a:p>
            <a:r>
              <a:rPr lang="en-US" dirty="0"/>
              <a:t>Pre-job safety meetings and SIMOPS coordination</a:t>
            </a:r>
          </a:p>
          <a:p>
            <a:r>
              <a:rPr lang="en-US" dirty="0"/>
              <a:t>Consider Direct or </a:t>
            </a:r>
            <a:r>
              <a:rPr lang="en-US"/>
              <a:t>Alternative Controls</a:t>
            </a:r>
            <a:endParaRPr lang="en-US" dirty="0"/>
          </a:p>
          <a:p>
            <a:pPr marL="0" indent="0">
              <a:buFont typeface="Arial" panose="020B0604020202020204" pitchFamily="34" charset="0"/>
              <a:buNone/>
            </a:pPr>
            <a:endParaRPr lang="en-US" b="1" dirty="0"/>
          </a:p>
          <a:p>
            <a:pPr marL="0" indent="0">
              <a:buFont typeface="Arial" panose="020B0604020202020204" pitchFamily="34" charset="0"/>
              <a:buNone/>
            </a:pPr>
            <a:r>
              <a:rPr lang="en-US" b="1" dirty="0"/>
              <a:t>PPE (Last Line of Defense)</a:t>
            </a:r>
          </a:p>
          <a:p>
            <a:r>
              <a:rPr lang="en-US" dirty="0"/>
              <a:t>Face shields, eye protection</a:t>
            </a:r>
          </a:p>
          <a:p>
            <a:r>
              <a:rPr lang="en-US" dirty="0"/>
              <a:t>Flame-resistant clothing</a:t>
            </a:r>
          </a:p>
          <a:p>
            <a:r>
              <a:rPr lang="en-US" dirty="0"/>
              <a:t>Gloves rated for pressure/chemical exposure</a:t>
            </a:r>
          </a:p>
          <a:p>
            <a:r>
              <a:rPr lang="en-US" dirty="0"/>
              <a:t>Respiratory protection where required</a:t>
            </a:r>
          </a:p>
        </p:txBody>
      </p:sp>
    </p:spTree>
    <p:extLst>
      <p:ext uri="{BB962C8B-B14F-4D97-AF65-F5344CB8AC3E}">
        <p14:creationId xmlns:p14="http://schemas.microsoft.com/office/powerpoint/2010/main" val="375785215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635AFA-77E8-2712-DE1B-D3D90A70EE10}"/>
            </a:ext>
          </a:extLst>
        </p:cNvPr>
        <p:cNvGrpSpPr/>
        <p:nvPr/>
      </p:nvGrpSpPr>
      <p:grpSpPr>
        <a:xfrm>
          <a:off x="0" y="0"/>
          <a:ext cx="0" cy="0"/>
          <a:chOff x="0" y="0"/>
          <a:chExt cx="0" cy="0"/>
        </a:xfrm>
      </p:grpSpPr>
      <p:sp>
        <p:nvSpPr>
          <p:cNvPr id="2" name="Subtitle 1">
            <a:extLst>
              <a:ext uri="{FF2B5EF4-FFF2-40B4-BE49-F238E27FC236}">
                <a16:creationId xmlns:a16="http://schemas.microsoft.com/office/drawing/2014/main" id="{7B52D77B-4F34-113A-F7AF-D0810248FB36}"/>
              </a:ext>
            </a:extLst>
          </p:cNvPr>
          <p:cNvSpPr>
            <a:spLocks noGrp="1"/>
          </p:cNvSpPr>
          <p:nvPr>
            <p:ph type="subTitle" idx="1"/>
          </p:nvPr>
        </p:nvSpPr>
        <p:spPr>
          <a:xfrm>
            <a:off x="840912" y="300933"/>
            <a:ext cx="10619941" cy="799297"/>
          </a:xfrm>
        </p:spPr>
        <p:txBody>
          <a:bodyPr/>
          <a:lstStyle/>
          <a:p>
            <a:r>
              <a:rPr lang="en-CA" sz="3200" dirty="0"/>
              <a:t>Other Considerations</a:t>
            </a:r>
          </a:p>
        </p:txBody>
      </p:sp>
      <p:sp>
        <p:nvSpPr>
          <p:cNvPr id="3" name="Text Placeholder 3">
            <a:extLst>
              <a:ext uri="{FF2B5EF4-FFF2-40B4-BE49-F238E27FC236}">
                <a16:creationId xmlns:a16="http://schemas.microsoft.com/office/drawing/2014/main" id="{B659D2FD-05E2-BDD6-77D9-F261D4445835}"/>
              </a:ext>
            </a:extLst>
          </p:cNvPr>
          <p:cNvSpPr txBox="1">
            <a:spLocks/>
          </p:cNvSpPr>
          <p:nvPr/>
        </p:nvSpPr>
        <p:spPr>
          <a:xfrm>
            <a:off x="925058" y="1029677"/>
            <a:ext cx="9604565" cy="5640394"/>
          </a:xfrm>
          <a:prstGeom prst="rect">
            <a:avLst/>
          </a:prstGeom>
        </p:spPr>
        <p:txBody>
          <a:bodyPr/>
          <a:lstStyle>
            <a:lvl1pPr marL="342900" indent="-342900" algn="l" defTabSz="914400" rtl="0" eaLnBrk="1" latinLnBrk="0" hangingPunct="1">
              <a:lnSpc>
                <a:spcPct val="90000"/>
              </a:lnSpc>
              <a:spcBef>
                <a:spcPts val="1000"/>
              </a:spcBef>
              <a:buFont typeface="Arial" panose="020B0604020202020204" pitchFamily="34" charset="0"/>
              <a:buChar char="•"/>
              <a:defRPr sz="2000" b="0" kern="1200">
                <a:solidFill>
                  <a:srgbClr val="000000"/>
                </a:solidFill>
                <a:latin typeface="Trebuchet MS" panose="020B0703020202090204" pitchFamily="34" charset="0"/>
                <a:ea typeface="Verdana" panose="020B0604030504040204" pitchFamily="34" charset="0"/>
                <a:cs typeface="Verdana" panose="020B0604030504040204" pitchFamily="34" charset="0"/>
              </a:defRPr>
            </a:lvl1pPr>
            <a:lvl2pPr marL="742950" indent="-285750" algn="l" defTabSz="914400" rtl="0" eaLnBrk="1" latinLnBrk="0" hangingPunct="1">
              <a:lnSpc>
                <a:spcPct val="90000"/>
              </a:lnSpc>
              <a:spcBef>
                <a:spcPts val="500"/>
              </a:spcBef>
              <a:buFont typeface="Courier New" panose="02070309020205020404" pitchFamily="49" charset="0"/>
              <a:buChar char="o"/>
              <a:defRPr sz="1800" kern="1200">
                <a:solidFill>
                  <a:srgbClr val="000000"/>
                </a:solidFill>
                <a:latin typeface="+mn-lt"/>
                <a:ea typeface="+mn-ea"/>
                <a:cs typeface="+mn-cs"/>
              </a:defRPr>
            </a:lvl2pPr>
            <a:lvl3pPr marL="1143000" indent="-228600" algn="l" defTabSz="914400" rtl="0" eaLnBrk="1" latinLnBrk="0" hangingPunct="1">
              <a:lnSpc>
                <a:spcPct val="90000"/>
              </a:lnSpc>
              <a:spcBef>
                <a:spcPts val="500"/>
              </a:spcBef>
              <a:buFont typeface="Wingdings" panose="05000000000000000000" pitchFamily="2" charset="2"/>
              <a:buChar char="Ø"/>
              <a:defRPr sz="1800" kern="1200">
                <a:solidFill>
                  <a:srgbClr val="000000"/>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b="1" dirty="0"/>
              <a:t>Verification &amp; Validation</a:t>
            </a:r>
          </a:p>
          <a:p>
            <a:r>
              <a:rPr lang="en-US" dirty="0"/>
              <a:t>Confirm zero energy using gauges, vents, or test ports</a:t>
            </a:r>
          </a:p>
          <a:p>
            <a:r>
              <a:rPr lang="en-US" dirty="0"/>
              <a:t>Never rely solely on a gauge reading</a:t>
            </a:r>
          </a:p>
          <a:p>
            <a:r>
              <a:rPr lang="en-US" dirty="0"/>
              <a:t>Verify isolation points and bleed-down paths</a:t>
            </a:r>
          </a:p>
          <a:p>
            <a:r>
              <a:rPr lang="en-US" dirty="0"/>
              <a:t>Confirm relief devices are installed and functional</a:t>
            </a:r>
          </a:p>
          <a:p>
            <a:r>
              <a:rPr lang="en-US" dirty="0"/>
              <a:t>Conduct peer checks before breaking containment</a:t>
            </a:r>
          </a:p>
          <a:p>
            <a:pPr marL="0" indent="0">
              <a:buFont typeface="Arial" panose="020B0604020202020204" pitchFamily="34" charset="0"/>
              <a:buNone/>
            </a:pPr>
            <a:endParaRPr lang="en-US" b="1" dirty="0"/>
          </a:p>
          <a:p>
            <a:pPr marL="0" indent="0">
              <a:buFont typeface="Arial" panose="020B0604020202020204" pitchFamily="34" charset="0"/>
              <a:buNone/>
            </a:pPr>
            <a:r>
              <a:rPr lang="en-US" b="1" dirty="0"/>
              <a:t>Human &amp; Organizational Factors</a:t>
            </a:r>
          </a:p>
          <a:p>
            <a:r>
              <a:rPr lang="en-US" dirty="0"/>
              <a:t>Drift with “routine” pressure systems</a:t>
            </a:r>
          </a:p>
          <a:p>
            <a:r>
              <a:rPr lang="en-US" dirty="0"/>
              <a:t>Time pressure or production urgency</a:t>
            </a:r>
          </a:p>
          <a:p>
            <a:r>
              <a:rPr lang="en-US" dirty="0"/>
              <a:t>Inadequate learning or unfamiliar systems</a:t>
            </a:r>
          </a:p>
          <a:p>
            <a:r>
              <a:rPr lang="en-US" dirty="0"/>
              <a:t>Poor handover between shifts or contractors</a:t>
            </a:r>
          </a:p>
          <a:p>
            <a:r>
              <a:rPr lang="en-US" dirty="0"/>
              <a:t>Lack of clarity on who controls isolation</a:t>
            </a:r>
          </a:p>
        </p:txBody>
      </p:sp>
    </p:spTree>
    <p:extLst>
      <p:ext uri="{BB962C8B-B14F-4D97-AF65-F5344CB8AC3E}">
        <p14:creationId xmlns:p14="http://schemas.microsoft.com/office/powerpoint/2010/main" val="28252996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98076F-F430-D304-F5A7-CA83B389B6EB}"/>
            </a:ext>
          </a:extLst>
        </p:cNvPr>
        <p:cNvGrpSpPr/>
        <p:nvPr/>
      </p:nvGrpSpPr>
      <p:grpSpPr>
        <a:xfrm>
          <a:off x="0" y="0"/>
          <a:ext cx="0" cy="0"/>
          <a:chOff x="0" y="0"/>
          <a:chExt cx="0" cy="0"/>
        </a:xfrm>
      </p:grpSpPr>
      <p:sp>
        <p:nvSpPr>
          <p:cNvPr id="2" name="Subtitle 1">
            <a:extLst>
              <a:ext uri="{FF2B5EF4-FFF2-40B4-BE49-F238E27FC236}">
                <a16:creationId xmlns:a16="http://schemas.microsoft.com/office/drawing/2014/main" id="{E16A1006-F209-08DC-4C64-4760BE148E6D}"/>
              </a:ext>
            </a:extLst>
          </p:cNvPr>
          <p:cNvSpPr>
            <a:spLocks noGrp="1"/>
          </p:cNvSpPr>
          <p:nvPr>
            <p:ph type="subTitle" idx="1"/>
          </p:nvPr>
        </p:nvSpPr>
        <p:spPr/>
        <p:txBody>
          <a:bodyPr/>
          <a:lstStyle/>
          <a:p>
            <a:r>
              <a:rPr lang="en-CA" dirty="0"/>
              <a:t>Responsibilities </a:t>
            </a:r>
          </a:p>
        </p:txBody>
      </p:sp>
      <p:sp>
        <p:nvSpPr>
          <p:cNvPr id="4" name="Text Placeholder 3">
            <a:extLst>
              <a:ext uri="{FF2B5EF4-FFF2-40B4-BE49-F238E27FC236}">
                <a16:creationId xmlns:a16="http://schemas.microsoft.com/office/drawing/2014/main" id="{CF5D2279-C524-D53D-05F2-F9349F85989D}"/>
              </a:ext>
            </a:extLst>
          </p:cNvPr>
          <p:cNvSpPr>
            <a:spLocks noGrp="1"/>
          </p:cNvSpPr>
          <p:nvPr>
            <p:ph type="body" sz="quarter" idx="15"/>
          </p:nvPr>
        </p:nvSpPr>
        <p:spPr>
          <a:xfrm>
            <a:off x="908231" y="948765"/>
            <a:ext cx="5857207" cy="5423986"/>
          </a:xfrm>
        </p:spPr>
        <p:txBody>
          <a:bodyPr/>
          <a:lstStyle/>
          <a:p>
            <a:pPr marL="0" indent="0">
              <a:buNone/>
            </a:pPr>
            <a:r>
              <a:rPr lang="en-US" b="1" dirty="0"/>
              <a:t>Workers</a:t>
            </a:r>
          </a:p>
          <a:p>
            <a:r>
              <a:rPr lang="en-US" dirty="0"/>
              <a:t>Follow process designs and verify zero energy</a:t>
            </a:r>
          </a:p>
          <a:p>
            <a:r>
              <a:rPr lang="en-US" dirty="0"/>
              <a:t>Speak up and stop work when unsure</a:t>
            </a:r>
          </a:p>
          <a:p>
            <a:r>
              <a:rPr lang="en-US" dirty="0"/>
              <a:t>Maintain situational awareness</a:t>
            </a:r>
          </a:p>
          <a:p>
            <a:pPr marL="0" indent="0">
              <a:buNone/>
            </a:pPr>
            <a:endParaRPr lang="en-US" b="1" dirty="0"/>
          </a:p>
          <a:p>
            <a:pPr marL="0" indent="0">
              <a:buNone/>
            </a:pPr>
            <a:r>
              <a:rPr lang="en-US" b="1" dirty="0"/>
              <a:t>Leaders</a:t>
            </a:r>
          </a:p>
          <a:p>
            <a:r>
              <a:rPr lang="en-US" dirty="0"/>
              <a:t>Ensure planning and safeguards are in place</a:t>
            </a:r>
          </a:p>
          <a:p>
            <a:r>
              <a:rPr lang="en-US" dirty="0"/>
              <a:t>Verify competency and authorization</a:t>
            </a:r>
          </a:p>
          <a:p>
            <a:r>
              <a:rPr lang="en-US" dirty="0"/>
              <a:t>Coordinate SIMOPS and isolations</a:t>
            </a:r>
          </a:p>
        </p:txBody>
      </p:sp>
      <p:sp>
        <p:nvSpPr>
          <p:cNvPr id="3" name="Text Placeholder 3">
            <a:extLst>
              <a:ext uri="{FF2B5EF4-FFF2-40B4-BE49-F238E27FC236}">
                <a16:creationId xmlns:a16="http://schemas.microsoft.com/office/drawing/2014/main" id="{D2848311-AEE1-8C96-6200-0CD703CCFC81}"/>
              </a:ext>
            </a:extLst>
          </p:cNvPr>
          <p:cNvSpPr txBox="1">
            <a:spLocks/>
          </p:cNvSpPr>
          <p:nvPr/>
        </p:nvSpPr>
        <p:spPr>
          <a:xfrm>
            <a:off x="6704105" y="948765"/>
            <a:ext cx="5244803" cy="5423986"/>
          </a:xfrm>
          <a:prstGeom prst="rect">
            <a:avLst/>
          </a:prstGeom>
        </p:spPr>
        <p:txBody>
          <a:bodyPr/>
          <a:lstStyle>
            <a:lvl1pPr marL="342900" indent="-342900" algn="l" defTabSz="914400" rtl="0" eaLnBrk="1" latinLnBrk="0" hangingPunct="1">
              <a:lnSpc>
                <a:spcPct val="90000"/>
              </a:lnSpc>
              <a:spcBef>
                <a:spcPts val="1000"/>
              </a:spcBef>
              <a:buFont typeface="Arial" panose="020B0604020202020204" pitchFamily="34" charset="0"/>
              <a:buChar char="•"/>
              <a:defRPr sz="2000" b="0" kern="1200">
                <a:solidFill>
                  <a:srgbClr val="000000"/>
                </a:solidFill>
                <a:latin typeface="Trebuchet MS" panose="020B0703020202090204" pitchFamily="34" charset="0"/>
                <a:ea typeface="Verdana" panose="020B0604030504040204" pitchFamily="34" charset="0"/>
                <a:cs typeface="Verdana" panose="020B0604030504040204" pitchFamily="34" charset="0"/>
              </a:defRPr>
            </a:lvl1pPr>
            <a:lvl2pPr marL="742950" indent="-285750" algn="l" defTabSz="914400" rtl="0" eaLnBrk="1" latinLnBrk="0" hangingPunct="1">
              <a:lnSpc>
                <a:spcPct val="90000"/>
              </a:lnSpc>
              <a:spcBef>
                <a:spcPts val="500"/>
              </a:spcBef>
              <a:buFont typeface="Courier New" panose="02070309020205020404" pitchFamily="49" charset="0"/>
              <a:buChar char="o"/>
              <a:defRPr sz="1800" kern="1200">
                <a:solidFill>
                  <a:srgbClr val="000000"/>
                </a:solidFill>
                <a:latin typeface="+mn-lt"/>
                <a:ea typeface="+mn-ea"/>
                <a:cs typeface="+mn-cs"/>
              </a:defRPr>
            </a:lvl2pPr>
            <a:lvl3pPr marL="1143000" indent="-228600" algn="l" defTabSz="914400" rtl="0" eaLnBrk="1" latinLnBrk="0" hangingPunct="1">
              <a:lnSpc>
                <a:spcPct val="90000"/>
              </a:lnSpc>
              <a:spcBef>
                <a:spcPts val="500"/>
              </a:spcBef>
              <a:buFont typeface="Wingdings" panose="05000000000000000000" pitchFamily="2" charset="2"/>
              <a:buChar char="Ø"/>
              <a:defRPr sz="1800" kern="1200">
                <a:solidFill>
                  <a:srgbClr val="000000"/>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b="1" dirty="0"/>
              <a:t>Management</a:t>
            </a:r>
          </a:p>
          <a:p>
            <a:r>
              <a:rPr lang="en-US" dirty="0"/>
              <a:t>Reinforce pressure safety expectations</a:t>
            </a:r>
          </a:p>
          <a:p>
            <a:r>
              <a:rPr lang="en-US" dirty="0"/>
              <a:t>Support stop-work authority</a:t>
            </a:r>
          </a:p>
          <a:p>
            <a:r>
              <a:rPr lang="en-US" dirty="0"/>
              <a:t>Ensure learning from incidents and near misses</a:t>
            </a:r>
          </a:p>
        </p:txBody>
      </p:sp>
    </p:spTree>
    <p:extLst>
      <p:ext uri="{BB962C8B-B14F-4D97-AF65-F5344CB8AC3E}">
        <p14:creationId xmlns:p14="http://schemas.microsoft.com/office/powerpoint/2010/main" val="4408382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11A110-B1A1-741C-5E2B-AE72DDC89A08}"/>
            </a:ext>
          </a:extLst>
        </p:cNvPr>
        <p:cNvGrpSpPr/>
        <p:nvPr/>
      </p:nvGrpSpPr>
      <p:grpSpPr>
        <a:xfrm>
          <a:off x="0" y="0"/>
          <a:ext cx="0" cy="0"/>
          <a:chOff x="0" y="0"/>
          <a:chExt cx="0" cy="0"/>
        </a:xfrm>
      </p:grpSpPr>
      <p:sp>
        <p:nvSpPr>
          <p:cNvPr id="2" name="Subtitle 1">
            <a:extLst>
              <a:ext uri="{FF2B5EF4-FFF2-40B4-BE49-F238E27FC236}">
                <a16:creationId xmlns:a16="http://schemas.microsoft.com/office/drawing/2014/main" id="{CC1376F9-1B4B-E285-DFE7-A4D9C20EC866}"/>
              </a:ext>
            </a:extLst>
          </p:cNvPr>
          <p:cNvSpPr>
            <a:spLocks noGrp="1"/>
          </p:cNvSpPr>
          <p:nvPr>
            <p:ph type="subTitle" idx="1"/>
          </p:nvPr>
        </p:nvSpPr>
        <p:spPr>
          <a:xfrm>
            <a:off x="908230" y="149468"/>
            <a:ext cx="10782625" cy="799297"/>
          </a:xfrm>
        </p:spPr>
        <p:txBody>
          <a:bodyPr/>
          <a:lstStyle/>
          <a:p>
            <a:r>
              <a:rPr lang="en-CA" sz="3200" dirty="0"/>
              <a:t>Field Verification: IOGP Questions &amp; Actions</a:t>
            </a:r>
          </a:p>
        </p:txBody>
      </p:sp>
      <p:graphicFrame>
        <p:nvGraphicFramePr>
          <p:cNvPr id="6" name="Table 5">
            <a:extLst>
              <a:ext uri="{FF2B5EF4-FFF2-40B4-BE49-F238E27FC236}">
                <a16:creationId xmlns:a16="http://schemas.microsoft.com/office/drawing/2014/main" id="{DEA42339-30EB-7FAD-DCB6-E4ADA6E20F5E}"/>
              </a:ext>
            </a:extLst>
          </p:cNvPr>
          <p:cNvGraphicFramePr>
            <a:graphicFrameLocks noGrp="1"/>
          </p:cNvGraphicFramePr>
          <p:nvPr>
            <p:extLst>
              <p:ext uri="{D42A27DB-BD31-4B8C-83A1-F6EECF244321}">
                <p14:modId xmlns:p14="http://schemas.microsoft.com/office/powerpoint/2010/main" val="595636458"/>
              </p:ext>
            </p:extLst>
          </p:nvPr>
        </p:nvGraphicFramePr>
        <p:xfrm>
          <a:off x="665698" y="758030"/>
          <a:ext cx="10860604" cy="4856065"/>
        </p:xfrm>
        <a:graphic>
          <a:graphicData uri="http://schemas.openxmlformats.org/drawingml/2006/table">
            <a:tbl>
              <a:tblPr firstRow="1" bandRow="1">
                <a:tableStyleId>{5C22544A-7EE6-4342-B048-85BDC9FD1C3A}</a:tableStyleId>
              </a:tblPr>
              <a:tblGrid>
                <a:gridCol w="4946826">
                  <a:extLst>
                    <a:ext uri="{9D8B030D-6E8A-4147-A177-3AD203B41FA5}">
                      <a16:colId xmlns:a16="http://schemas.microsoft.com/office/drawing/2014/main" val="2324602241"/>
                    </a:ext>
                  </a:extLst>
                </a:gridCol>
                <a:gridCol w="5913778">
                  <a:extLst>
                    <a:ext uri="{9D8B030D-6E8A-4147-A177-3AD203B41FA5}">
                      <a16:colId xmlns:a16="http://schemas.microsoft.com/office/drawing/2014/main" val="473128354"/>
                    </a:ext>
                  </a:extLst>
                </a:gridCol>
              </a:tblGrid>
              <a:tr h="375505">
                <a:tc>
                  <a:txBody>
                    <a:bodyPr/>
                    <a:lstStyle/>
                    <a:p>
                      <a:r>
                        <a:rPr lang="en-CA" dirty="0"/>
                        <a:t>Hazard Prevention Questions</a:t>
                      </a:r>
                    </a:p>
                  </a:txBody>
                  <a:tcPr/>
                </a:tc>
                <a:tc>
                  <a:txBody>
                    <a:bodyPr/>
                    <a:lstStyle/>
                    <a:p>
                      <a:r>
                        <a:rPr lang="en-CA" dirty="0"/>
                        <a:t>Prevention Actions</a:t>
                      </a:r>
                    </a:p>
                  </a:txBody>
                  <a:tcPr/>
                </a:tc>
                <a:extLst>
                  <a:ext uri="{0D108BD9-81ED-4DB2-BD59-A6C34878D82A}">
                    <a16:rowId xmlns:a16="http://schemas.microsoft.com/office/drawing/2014/main" val="3895306236"/>
                  </a:ext>
                </a:extLst>
              </a:tr>
              <a:tr h="375505">
                <a:tc>
                  <a:txBody>
                    <a:bodyPr/>
                    <a:lstStyle/>
                    <a:p>
                      <a:pPr marL="285750" indent="-285750">
                        <a:buFont typeface="Arial" panose="020B0604020202020204" pitchFamily="34" charset="0"/>
                        <a:buChar char="•"/>
                      </a:pPr>
                      <a:r>
                        <a:rPr lang="en-US" sz="1600" dirty="0">
                          <a:solidFill>
                            <a:srgbClr val="101820"/>
                          </a:solidFill>
                        </a:rPr>
                        <a:t>Before breaking containment, e.g., cutting into or opening equipment or pipeline, have you verified zero energy?</a:t>
                      </a:r>
                    </a:p>
                    <a:p>
                      <a:pPr marL="285750" indent="-285750">
                        <a:buFont typeface="Arial" panose="020B0604020202020204" pitchFamily="34" charset="0"/>
                        <a:buChar char="•"/>
                      </a:pPr>
                      <a:r>
                        <a:rPr lang="en-US" sz="1600" dirty="0">
                          <a:solidFill>
                            <a:srgbClr val="101820"/>
                          </a:solidFill>
                        </a:rPr>
                        <a:t>Have you double checked that the isolation was effective for the correct piece of equipment or pipeline?</a:t>
                      </a:r>
                    </a:p>
                    <a:p>
                      <a:pPr marL="285750" indent="-285750">
                        <a:buFont typeface="Arial" panose="020B0604020202020204" pitchFamily="34" charset="0"/>
                        <a:buChar char="•"/>
                      </a:pPr>
                      <a:r>
                        <a:rPr lang="en-US" sz="1600" dirty="0">
                          <a:solidFill>
                            <a:srgbClr val="101820"/>
                          </a:solidFill>
                        </a:rPr>
                        <a:t>Even after verification of zero energy, do you keep your body out of the line of fire?</a:t>
                      </a:r>
                    </a:p>
                    <a:p>
                      <a:pPr marL="285750" indent="-285750">
                        <a:buFont typeface="Arial" panose="020B0604020202020204" pitchFamily="34" charset="0"/>
                        <a:buChar char="•"/>
                      </a:pPr>
                      <a:r>
                        <a:rPr lang="en-US" sz="1600" dirty="0">
                          <a:solidFill>
                            <a:srgbClr val="101820"/>
                          </a:solidFill>
                        </a:rPr>
                        <a:t>Are all compressed gas cylinders secured and upright with caps installed?</a:t>
                      </a:r>
                    </a:p>
                    <a:p>
                      <a:pPr marL="285750" indent="-285750">
                        <a:buFont typeface="Arial" panose="020B0604020202020204" pitchFamily="34" charset="0"/>
                        <a:buChar char="•"/>
                      </a:pPr>
                      <a:r>
                        <a:rPr lang="en-US" sz="1600" dirty="0">
                          <a:solidFill>
                            <a:srgbClr val="101820"/>
                          </a:solidFill>
                        </a:rPr>
                        <a:t>Are you aware of line of fire risks when working with pressurized equipment or tools? E.g., pressurized hoses, pressure testing, </a:t>
                      </a:r>
                      <a:r>
                        <a:rPr lang="en-US" sz="1600">
                          <a:solidFill>
                            <a:srgbClr val="101820"/>
                          </a:solidFill>
                        </a:rPr>
                        <a:t>or tires.</a:t>
                      </a:r>
                      <a:endParaRPr lang="en-US" sz="1600" dirty="0">
                        <a:solidFill>
                          <a:srgbClr val="101820"/>
                        </a:solidFill>
                      </a:endParaRPr>
                    </a:p>
                    <a:p>
                      <a:pPr marL="285750" indent="-285750">
                        <a:buFont typeface="Arial" panose="020B0604020202020204" pitchFamily="34" charset="0"/>
                        <a:buChar char="•"/>
                      </a:pPr>
                      <a:r>
                        <a:rPr lang="en-US" sz="1600" dirty="0">
                          <a:solidFill>
                            <a:srgbClr val="101820"/>
                          </a:solidFill>
                        </a:rPr>
                        <a:t>Are there areas where vacuum or suction can impact people? E.g., divers near seawater pump suction.</a:t>
                      </a:r>
                    </a:p>
                  </a:txBody>
                  <a:tcPr/>
                </a:tc>
                <a:tc>
                  <a:txBody>
                    <a:bodyPr/>
                    <a:lstStyle/>
                    <a:p>
                      <a:pPr marL="0" indent="0">
                        <a:buFont typeface="Arial" panose="020B0604020202020204" pitchFamily="34" charset="0"/>
                        <a:buNone/>
                      </a:pPr>
                      <a:r>
                        <a:rPr lang="en-US" sz="1600" b="1" dirty="0">
                          <a:solidFill>
                            <a:srgbClr val="101820"/>
                          </a:solidFill>
                        </a:rPr>
                        <a:t>Zero Energy Check:</a:t>
                      </a:r>
                    </a:p>
                    <a:p>
                      <a:pPr marL="285750" indent="-285750">
                        <a:buFont typeface="Arial" panose="020B0604020202020204" pitchFamily="34" charset="0"/>
                        <a:buChar char="•"/>
                      </a:pPr>
                      <a:r>
                        <a:rPr lang="en-US" sz="1600" b="0" dirty="0">
                          <a:solidFill>
                            <a:srgbClr val="101820"/>
                          </a:solidFill>
                        </a:rPr>
                        <a:t>Confirm zero energy including gas check before breaking containment. E.g., cutting or opening pipelines, or equipment.</a:t>
                      </a:r>
                    </a:p>
                    <a:p>
                      <a:pPr marL="0" indent="0">
                        <a:buFont typeface="Arial" panose="020B0604020202020204" pitchFamily="34" charset="0"/>
                        <a:buNone/>
                      </a:pPr>
                      <a:r>
                        <a:rPr lang="en-US" sz="1600" b="1" dirty="0">
                          <a:solidFill>
                            <a:srgbClr val="101820"/>
                          </a:solidFill>
                        </a:rPr>
                        <a:t>Effective Isolation:</a:t>
                      </a:r>
                    </a:p>
                    <a:p>
                      <a:pPr marL="285750" indent="-285750">
                        <a:buFont typeface="Arial" panose="020B0604020202020204" pitchFamily="34" charset="0"/>
                        <a:buChar char="•"/>
                      </a:pPr>
                      <a:r>
                        <a:rPr lang="en-US" sz="1600" b="0" dirty="0">
                          <a:solidFill>
                            <a:srgbClr val="101820"/>
                          </a:solidFill>
                        </a:rPr>
                        <a:t>Verify the isolation is effective for the correct piece of equipment or pipeline.</a:t>
                      </a:r>
                    </a:p>
                    <a:p>
                      <a:pPr marL="0" indent="0">
                        <a:buFont typeface="Arial" panose="020B0604020202020204" pitchFamily="34" charset="0"/>
                        <a:buNone/>
                      </a:pPr>
                      <a:r>
                        <a:rPr lang="en-US" sz="1600" b="1" dirty="0">
                          <a:solidFill>
                            <a:srgbClr val="101820"/>
                          </a:solidFill>
                        </a:rPr>
                        <a:t>Stay Out of the Line of Fire:</a:t>
                      </a:r>
                    </a:p>
                    <a:p>
                      <a:pPr marL="285750" indent="-285750">
                        <a:buFont typeface="Arial" panose="020B0604020202020204" pitchFamily="34" charset="0"/>
                        <a:buChar char="•"/>
                      </a:pPr>
                      <a:r>
                        <a:rPr lang="en-US" sz="1600" b="0" dirty="0">
                          <a:solidFill>
                            <a:srgbClr val="101820"/>
                          </a:solidFill>
                        </a:rPr>
                        <a:t>Maintain safe body positioning, even after zero energy is verified.</a:t>
                      </a:r>
                    </a:p>
                    <a:p>
                      <a:pPr marL="0" indent="0">
                        <a:buFont typeface="Arial" panose="020B0604020202020204" pitchFamily="34" charset="0"/>
                        <a:buNone/>
                      </a:pPr>
                      <a:r>
                        <a:rPr lang="en-US" sz="1600" b="1" dirty="0">
                          <a:solidFill>
                            <a:srgbClr val="101820"/>
                          </a:solidFill>
                        </a:rPr>
                        <a:t>Compressed Gas Cylinders:</a:t>
                      </a:r>
                    </a:p>
                    <a:p>
                      <a:pPr marL="285750" indent="-285750">
                        <a:buFont typeface="Arial" panose="020B0604020202020204" pitchFamily="34" charset="0"/>
                        <a:buChar char="•"/>
                      </a:pPr>
                      <a:r>
                        <a:rPr lang="en-US" sz="1600" b="0" dirty="0">
                          <a:solidFill>
                            <a:srgbClr val="101820"/>
                          </a:solidFill>
                        </a:rPr>
                        <a:t>Secure cylinders upright with caps installed.</a:t>
                      </a:r>
                    </a:p>
                    <a:p>
                      <a:pPr marL="0" indent="0">
                        <a:buFont typeface="Arial" panose="020B0604020202020204" pitchFamily="34" charset="0"/>
                        <a:buNone/>
                      </a:pPr>
                      <a:r>
                        <a:rPr lang="en-US" sz="1600" b="1" dirty="0">
                          <a:solidFill>
                            <a:srgbClr val="101820"/>
                          </a:solidFill>
                        </a:rPr>
                        <a:t>Pressurized Equipment:</a:t>
                      </a:r>
                    </a:p>
                    <a:p>
                      <a:pPr marL="285750" indent="-285750">
                        <a:buFont typeface="Arial" panose="020B0604020202020204" pitchFamily="34" charset="0"/>
                        <a:buChar char="•"/>
                      </a:pPr>
                      <a:r>
                        <a:rPr lang="en-US" sz="1600" b="0" dirty="0">
                          <a:solidFill>
                            <a:srgbClr val="101820"/>
                          </a:solidFill>
                        </a:rPr>
                        <a:t>Be alert to line-of-fire risks from pressurized equipment. E.g., tools, hoses, pressure testing, or tires.</a:t>
                      </a:r>
                    </a:p>
                    <a:p>
                      <a:pPr marL="0" indent="0">
                        <a:buFont typeface="Arial" panose="020B0604020202020204" pitchFamily="34" charset="0"/>
                        <a:buNone/>
                      </a:pPr>
                      <a:r>
                        <a:rPr lang="en-US" sz="1600" b="1" dirty="0">
                          <a:solidFill>
                            <a:srgbClr val="101820"/>
                          </a:solidFill>
                        </a:rPr>
                        <a:t>Vacuum/Suction Hazards:</a:t>
                      </a:r>
                    </a:p>
                    <a:p>
                      <a:pPr marL="285750" indent="-285750">
                        <a:buFont typeface="Arial" panose="020B0604020202020204" pitchFamily="34" charset="0"/>
                        <a:buChar char="•"/>
                      </a:pPr>
                      <a:r>
                        <a:rPr lang="en-US" sz="1600" b="0" dirty="0">
                          <a:solidFill>
                            <a:srgbClr val="101820"/>
                          </a:solidFill>
                        </a:rPr>
                        <a:t>Identify risks to people from vacuum/suction systems. E.g., divers near seawater pump suction.</a:t>
                      </a:r>
                    </a:p>
                  </a:txBody>
                  <a:tcPr/>
                </a:tc>
                <a:extLst>
                  <a:ext uri="{0D108BD9-81ED-4DB2-BD59-A6C34878D82A}">
                    <a16:rowId xmlns:a16="http://schemas.microsoft.com/office/drawing/2014/main" val="2779253043"/>
                  </a:ext>
                </a:extLst>
              </a:tr>
            </a:tbl>
          </a:graphicData>
        </a:graphic>
      </p:graphicFrame>
      <p:sp>
        <p:nvSpPr>
          <p:cNvPr id="3" name="TextBox 2">
            <a:extLst>
              <a:ext uri="{FF2B5EF4-FFF2-40B4-BE49-F238E27FC236}">
                <a16:creationId xmlns:a16="http://schemas.microsoft.com/office/drawing/2014/main" id="{37E2C3C8-4C16-DD84-E751-D1BB29CFBFE5}"/>
              </a:ext>
            </a:extLst>
          </p:cNvPr>
          <p:cNvSpPr txBox="1"/>
          <p:nvPr/>
        </p:nvSpPr>
        <p:spPr>
          <a:xfrm>
            <a:off x="908230" y="6123757"/>
            <a:ext cx="7085198" cy="584775"/>
          </a:xfrm>
          <a:prstGeom prst="rect">
            <a:avLst/>
          </a:prstGeom>
          <a:noFill/>
        </p:spPr>
        <p:txBody>
          <a:bodyPr wrap="square" rtlCol="0">
            <a:spAutoFit/>
          </a:bodyPr>
          <a:lstStyle/>
          <a:p>
            <a:r>
              <a:rPr lang="en-CA" sz="1600" dirty="0">
                <a:solidFill>
                  <a:srgbClr val="101820"/>
                </a:solidFill>
              </a:rPr>
              <a:t>Visit this link for more information: </a:t>
            </a:r>
            <a:r>
              <a:rPr lang="en-CA" sz="1600" dirty="0">
                <a:solidFill>
                  <a:srgbClr val="101820"/>
                </a:solidFill>
                <a:hlinkClick r:id="rId2">
                  <a:extLst>
                    <a:ext uri="{A12FA001-AC4F-418D-AE19-62706E023703}">
                      <ahyp:hlinkClr xmlns:ahyp="http://schemas.microsoft.com/office/drawing/2018/hyperlinkcolor" val="tx"/>
                    </a:ext>
                  </a:extLst>
                </a:hlinkClick>
              </a:rPr>
              <a:t>Life-Saving Rules | IOGP</a:t>
            </a:r>
            <a:endParaRPr lang="en-CA" sz="1600" dirty="0">
              <a:solidFill>
                <a:srgbClr val="101820"/>
              </a:solidFill>
            </a:endParaRPr>
          </a:p>
          <a:p>
            <a:r>
              <a:rPr lang="en-CA" sz="1600" dirty="0">
                <a:solidFill>
                  <a:srgbClr val="101820"/>
                </a:solidFill>
              </a:rPr>
              <a:t>Scroll down to see the publication on Line of Fire</a:t>
            </a:r>
          </a:p>
        </p:txBody>
      </p:sp>
    </p:spTree>
    <p:extLst>
      <p:ext uri="{BB962C8B-B14F-4D97-AF65-F5344CB8AC3E}">
        <p14:creationId xmlns:p14="http://schemas.microsoft.com/office/powerpoint/2010/main" val="6338192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067CE39-DAE3-297D-B10A-19ACB32B2235}"/>
            </a:ext>
          </a:extLst>
        </p:cNvPr>
        <p:cNvGrpSpPr/>
        <p:nvPr/>
      </p:nvGrpSpPr>
      <p:grpSpPr>
        <a:xfrm>
          <a:off x="0" y="0"/>
          <a:ext cx="0" cy="0"/>
          <a:chOff x="0" y="0"/>
          <a:chExt cx="0" cy="0"/>
        </a:xfrm>
      </p:grpSpPr>
      <p:sp>
        <p:nvSpPr>
          <p:cNvPr id="2" name="Subtitle 1">
            <a:extLst>
              <a:ext uri="{FF2B5EF4-FFF2-40B4-BE49-F238E27FC236}">
                <a16:creationId xmlns:a16="http://schemas.microsoft.com/office/drawing/2014/main" id="{B16559EF-AA80-8655-6448-9EEF918EC125}"/>
              </a:ext>
            </a:extLst>
          </p:cNvPr>
          <p:cNvSpPr>
            <a:spLocks noGrp="1"/>
          </p:cNvSpPr>
          <p:nvPr>
            <p:ph type="subTitle" idx="1"/>
          </p:nvPr>
        </p:nvSpPr>
        <p:spPr/>
        <p:txBody>
          <a:bodyPr/>
          <a:lstStyle/>
          <a:p>
            <a:r>
              <a:rPr lang="en-CA" dirty="0"/>
              <a:t>New Concepts </a:t>
            </a:r>
          </a:p>
        </p:txBody>
      </p:sp>
      <p:sp>
        <p:nvSpPr>
          <p:cNvPr id="4" name="Text Placeholder 3">
            <a:extLst>
              <a:ext uri="{FF2B5EF4-FFF2-40B4-BE49-F238E27FC236}">
                <a16:creationId xmlns:a16="http://schemas.microsoft.com/office/drawing/2014/main" id="{0A6769A2-A71E-8D69-37EC-A95F9516A6C2}"/>
              </a:ext>
            </a:extLst>
          </p:cNvPr>
          <p:cNvSpPr>
            <a:spLocks noGrp="1"/>
          </p:cNvSpPr>
          <p:nvPr>
            <p:ph type="body" sz="quarter" idx="15"/>
          </p:nvPr>
        </p:nvSpPr>
        <p:spPr>
          <a:xfrm>
            <a:off x="853035" y="848723"/>
            <a:ext cx="10861163" cy="520072"/>
          </a:xfrm>
        </p:spPr>
        <p:txBody>
          <a:bodyPr/>
          <a:lstStyle/>
          <a:p>
            <a:pPr marL="0" indent="0">
              <a:buNone/>
            </a:pPr>
            <a:r>
              <a:rPr lang="en-US" dirty="0"/>
              <a:t>Review applicable concepts and apply as necessary (see </a:t>
            </a:r>
            <a:r>
              <a:rPr lang="en-US" dirty="0">
                <a:hlinkClick r:id="rId2">
                  <a:extLst>
                    <a:ext uri="{A12FA001-AC4F-418D-AE19-62706E023703}">
                      <ahyp:hlinkClr xmlns:ahyp="http://schemas.microsoft.com/office/drawing/2018/hyperlinkcolor" val="tx"/>
                    </a:ext>
                  </a:extLst>
                </a:hlinkClick>
              </a:rPr>
              <a:t>Attachment B</a:t>
            </a:r>
            <a:r>
              <a:rPr lang="en-US" dirty="0"/>
              <a:t> for more details):</a:t>
            </a:r>
          </a:p>
        </p:txBody>
      </p:sp>
      <p:graphicFrame>
        <p:nvGraphicFramePr>
          <p:cNvPr id="3" name="Table 2">
            <a:extLst>
              <a:ext uri="{FF2B5EF4-FFF2-40B4-BE49-F238E27FC236}">
                <a16:creationId xmlns:a16="http://schemas.microsoft.com/office/drawing/2014/main" id="{87939D00-5552-A646-06E9-DA92FC6A49BB}"/>
              </a:ext>
            </a:extLst>
          </p:cNvPr>
          <p:cNvGraphicFramePr>
            <a:graphicFrameLocks noGrp="1"/>
          </p:cNvGraphicFramePr>
          <p:nvPr>
            <p:extLst>
              <p:ext uri="{D42A27DB-BD31-4B8C-83A1-F6EECF244321}">
                <p14:modId xmlns:p14="http://schemas.microsoft.com/office/powerpoint/2010/main" val="1284795122"/>
              </p:ext>
            </p:extLst>
          </p:nvPr>
        </p:nvGraphicFramePr>
        <p:xfrm>
          <a:off x="908231" y="1284648"/>
          <a:ext cx="10590085" cy="3362809"/>
        </p:xfrm>
        <a:graphic>
          <a:graphicData uri="http://schemas.openxmlformats.org/drawingml/2006/table">
            <a:tbl>
              <a:tblPr firstRow="1" bandRow="1">
                <a:tableStyleId>{5C22544A-7EE6-4342-B048-85BDC9FD1C3A}</a:tableStyleId>
              </a:tblPr>
              <a:tblGrid>
                <a:gridCol w="397050">
                  <a:extLst>
                    <a:ext uri="{9D8B030D-6E8A-4147-A177-3AD203B41FA5}">
                      <a16:colId xmlns:a16="http://schemas.microsoft.com/office/drawing/2014/main" val="3778314916"/>
                    </a:ext>
                  </a:extLst>
                </a:gridCol>
                <a:gridCol w="1869875">
                  <a:extLst>
                    <a:ext uri="{9D8B030D-6E8A-4147-A177-3AD203B41FA5}">
                      <a16:colId xmlns:a16="http://schemas.microsoft.com/office/drawing/2014/main" val="3643448391"/>
                    </a:ext>
                  </a:extLst>
                </a:gridCol>
                <a:gridCol w="4295312">
                  <a:extLst>
                    <a:ext uri="{9D8B030D-6E8A-4147-A177-3AD203B41FA5}">
                      <a16:colId xmlns:a16="http://schemas.microsoft.com/office/drawing/2014/main" val="2992067062"/>
                    </a:ext>
                  </a:extLst>
                </a:gridCol>
                <a:gridCol w="1430503">
                  <a:extLst>
                    <a:ext uri="{9D8B030D-6E8A-4147-A177-3AD203B41FA5}">
                      <a16:colId xmlns:a16="http://schemas.microsoft.com/office/drawing/2014/main" val="4078604131"/>
                    </a:ext>
                  </a:extLst>
                </a:gridCol>
                <a:gridCol w="2597345">
                  <a:extLst>
                    <a:ext uri="{9D8B030D-6E8A-4147-A177-3AD203B41FA5}">
                      <a16:colId xmlns:a16="http://schemas.microsoft.com/office/drawing/2014/main" val="3014266106"/>
                    </a:ext>
                  </a:extLst>
                </a:gridCol>
              </a:tblGrid>
              <a:tr h="406249">
                <a:tc>
                  <a:txBody>
                    <a:bodyPr/>
                    <a:lstStyle/>
                    <a:p>
                      <a:endParaRPr lang="en-CA" sz="1400"/>
                    </a:p>
                  </a:txBody>
                  <a:tcPr/>
                </a:tc>
                <a:tc>
                  <a:txBody>
                    <a:bodyPr/>
                    <a:lstStyle/>
                    <a:p>
                      <a:r>
                        <a:rPr lang="en-CA" sz="1400" dirty="0"/>
                        <a:t>Concept</a:t>
                      </a:r>
                    </a:p>
                  </a:txBody>
                  <a:tcPr/>
                </a:tc>
                <a:tc>
                  <a:txBody>
                    <a:bodyPr/>
                    <a:lstStyle/>
                    <a:p>
                      <a:r>
                        <a:rPr lang="en-CA" sz="1400" dirty="0"/>
                        <a:t>Description</a:t>
                      </a:r>
                    </a:p>
                  </a:txBody>
                  <a:tcPr/>
                </a:tc>
                <a:tc>
                  <a:txBody>
                    <a:bodyPr/>
                    <a:lstStyle/>
                    <a:p>
                      <a:r>
                        <a:rPr lang="en-CA" sz="1400" dirty="0"/>
                        <a:t>Applicable?</a:t>
                      </a:r>
                    </a:p>
                  </a:txBody>
                  <a:tcPr/>
                </a:tc>
                <a:tc>
                  <a:txBody>
                    <a:bodyPr/>
                    <a:lstStyle/>
                    <a:p>
                      <a:r>
                        <a:rPr lang="en-CA" sz="1400" dirty="0"/>
                        <a:t>Comment</a:t>
                      </a:r>
                    </a:p>
                  </a:txBody>
                  <a:tcPr/>
                </a:tc>
                <a:extLst>
                  <a:ext uri="{0D108BD9-81ED-4DB2-BD59-A6C34878D82A}">
                    <a16:rowId xmlns:a16="http://schemas.microsoft.com/office/drawing/2014/main" val="537559497"/>
                  </a:ext>
                </a:extLst>
              </a:tr>
              <a:tr h="406249">
                <a:tc>
                  <a:txBody>
                    <a:bodyPr/>
                    <a:lstStyle/>
                    <a:p>
                      <a:r>
                        <a:rPr lang="en-CA" sz="1400" dirty="0">
                          <a:solidFill>
                            <a:srgbClr val="101820"/>
                          </a:solidFill>
                        </a:rPr>
                        <a:t>1</a:t>
                      </a:r>
                    </a:p>
                  </a:txBody>
                  <a:tcPr/>
                </a:tc>
                <a:tc>
                  <a:txBody>
                    <a:bodyPr/>
                    <a:lstStyle/>
                    <a:p>
                      <a:r>
                        <a:rPr lang="en-CA" sz="1400" dirty="0">
                          <a:solidFill>
                            <a:srgbClr val="101820"/>
                          </a:solidFill>
                        </a:rPr>
                        <a:t>Energy Wheel</a:t>
                      </a:r>
                    </a:p>
                  </a:txBody>
                  <a:tcPr/>
                </a:tc>
                <a:tc>
                  <a:txBody>
                    <a:bodyPr/>
                    <a:lstStyle/>
                    <a:p>
                      <a:r>
                        <a:rPr lang="en-US" sz="1400" dirty="0">
                          <a:solidFill>
                            <a:srgbClr val="101820"/>
                          </a:solidFill>
                        </a:rPr>
                        <a:t>It is a visual tool used in safety management to help identify, categorize and manage hazards based on the types of energy present in the workplace. It simplifies the hazard recognition process by focusing on the various energy sources that could cause harm if not properly controlled.</a:t>
                      </a:r>
                      <a:endParaRPr lang="en-CA" sz="1400" dirty="0">
                        <a:solidFill>
                          <a:srgbClr val="101820"/>
                        </a:solidFill>
                      </a:endParaRPr>
                    </a:p>
                  </a:txBody>
                  <a:tcPr/>
                </a:tc>
                <a:tc>
                  <a:txBody>
                    <a:bodyPr/>
                    <a:lstStyle/>
                    <a:p>
                      <a:pPr algn="ctr"/>
                      <a:r>
                        <a:rPr lang="en-CA" sz="1400" dirty="0">
                          <a:solidFill>
                            <a:srgbClr val="101820"/>
                          </a:solidFill>
                        </a:rPr>
                        <a:t>Yes</a:t>
                      </a:r>
                    </a:p>
                  </a:txBody>
                  <a:tcPr/>
                </a:tc>
                <a:tc>
                  <a:txBody>
                    <a:bodyPr/>
                    <a:lstStyle/>
                    <a:p>
                      <a:endParaRPr lang="en-CA" sz="1400" dirty="0">
                        <a:solidFill>
                          <a:srgbClr val="101820"/>
                        </a:solidFill>
                      </a:endParaRPr>
                    </a:p>
                  </a:txBody>
                  <a:tcPr/>
                </a:tc>
                <a:extLst>
                  <a:ext uri="{0D108BD9-81ED-4DB2-BD59-A6C34878D82A}">
                    <a16:rowId xmlns:a16="http://schemas.microsoft.com/office/drawing/2014/main" val="3287771450"/>
                  </a:ext>
                </a:extLst>
              </a:tr>
              <a:tr h="406249">
                <a:tc>
                  <a:txBody>
                    <a:bodyPr/>
                    <a:lstStyle/>
                    <a:p>
                      <a:r>
                        <a:rPr lang="en-CA" sz="1400" dirty="0">
                          <a:solidFill>
                            <a:srgbClr val="101820"/>
                          </a:solidFill>
                        </a:rPr>
                        <a:t>2</a:t>
                      </a:r>
                    </a:p>
                  </a:txBody>
                  <a:tcPr/>
                </a:tc>
                <a:tc>
                  <a:txBody>
                    <a:bodyPr/>
                    <a:lstStyle/>
                    <a:p>
                      <a:r>
                        <a:rPr lang="en-CA" sz="1400" dirty="0">
                          <a:solidFill>
                            <a:srgbClr val="101820"/>
                          </a:solidFill>
                        </a:rPr>
                        <a:t>Hierarchy of Control</a:t>
                      </a:r>
                    </a:p>
                  </a:txBody>
                  <a:tcPr/>
                </a:tc>
                <a:tc>
                  <a:txBody>
                    <a:bodyPr/>
                    <a:lstStyle/>
                    <a:p>
                      <a:r>
                        <a:rPr lang="en-US" sz="1400" dirty="0">
                          <a:solidFill>
                            <a:srgbClr val="101820"/>
                          </a:solidFill>
                        </a:rPr>
                        <a:t>It is a systematic approach used to eliminate or minimize hazards associated with energy sources in the workplace. Part of safety management systems, it is commonly applied in industries where people may be exposed to hazardous </a:t>
                      </a:r>
                    </a:p>
                    <a:p>
                      <a:r>
                        <a:rPr lang="en-US" sz="1400" dirty="0">
                          <a:solidFill>
                            <a:srgbClr val="101820"/>
                          </a:solidFill>
                        </a:rPr>
                        <a:t>energy during the operation, maintenance or servicing of equipment.</a:t>
                      </a:r>
                      <a:endParaRPr lang="en-CA" sz="1400" dirty="0">
                        <a:solidFill>
                          <a:srgbClr val="101820"/>
                        </a:solidFill>
                      </a:endParaRPr>
                    </a:p>
                  </a:txBody>
                  <a:tcPr/>
                </a:tc>
                <a:tc>
                  <a:txBody>
                    <a:bodyPr/>
                    <a:lstStyle/>
                    <a:p>
                      <a:pPr algn="ctr"/>
                      <a:r>
                        <a:rPr lang="en-CA" sz="1400" dirty="0">
                          <a:solidFill>
                            <a:srgbClr val="101820"/>
                          </a:solidFill>
                        </a:rPr>
                        <a:t>Yes</a:t>
                      </a:r>
                    </a:p>
                  </a:txBody>
                  <a:tcPr/>
                </a:tc>
                <a:tc>
                  <a:txBody>
                    <a:bodyPr/>
                    <a:lstStyle/>
                    <a:p>
                      <a:endParaRPr lang="en-CA" sz="1400" dirty="0">
                        <a:solidFill>
                          <a:srgbClr val="101820"/>
                        </a:solidFill>
                      </a:endParaRPr>
                    </a:p>
                  </a:txBody>
                  <a:tcPr/>
                </a:tc>
                <a:extLst>
                  <a:ext uri="{0D108BD9-81ED-4DB2-BD59-A6C34878D82A}">
                    <a16:rowId xmlns:a16="http://schemas.microsoft.com/office/drawing/2014/main" val="1320271078"/>
                  </a:ext>
                </a:extLst>
              </a:tr>
            </a:tbl>
          </a:graphicData>
        </a:graphic>
      </p:graphicFrame>
    </p:spTree>
    <p:extLst>
      <p:ext uri="{BB962C8B-B14F-4D97-AF65-F5344CB8AC3E}">
        <p14:creationId xmlns:p14="http://schemas.microsoft.com/office/powerpoint/2010/main" val="327912816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F4B539-27E1-A57C-296A-7BAA9FC65BF6}"/>
            </a:ext>
          </a:extLst>
        </p:cNvPr>
        <p:cNvGrpSpPr/>
        <p:nvPr/>
      </p:nvGrpSpPr>
      <p:grpSpPr>
        <a:xfrm>
          <a:off x="0" y="0"/>
          <a:ext cx="0" cy="0"/>
          <a:chOff x="0" y="0"/>
          <a:chExt cx="0" cy="0"/>
        </a:xfrm>
      </p:grpSpPr>
      <p:sp>
        <p:nvSpPr>
          <p:cNvPr id="2" name="Subtitle 1">
            <a:extLst>
              <a:ext uri="{FF2B5EF4-FFF2-40B4-BE49-F238E27FC236}">
                <a16:creationId xmlns:a16="http://schemas.microsoft.com/office/drawing/2014/main" id="{8E756B2C-1BE7-C0D8-D77E-4BD346C694E0}"/>
              </a:ext>
            </a:extLst>
          </p:cNvPr>
          <p:cNvSpPr>
            <a:spLocks noGrp="1"/>
          </p:cNvSpPr>
          <p:nvPr>
            <p:ph type="subTitle" idx="1"/>
          </p:nvPr>
        </p:nvSpPr>
        <p:spPr/>
        <p:txBody>
          <a:bodyPr/>
          <a:lstStyle/>
          <a:p>
            <a:r>
              <a:rPr lang="en-CA" dirty="0"/>
              <a:t>New Concepts </a:t>
            </a:r>
          </a:p>
        </p:txBody>
      </p:sp>
      <p:sp>
        <p:nvSpPr>
          <p:cNvPr id="4" name="Text Placeholder 3">
            <a:extLst>
              <a:ext uri="{FF2B5EF4-FFF2-40B4-BE49-F238E27FC236}">
                <a16:creationId xmlns:a16="http://schemas.microsoft.com/office/drawing/2014/main" id="{0217DC68-0697-958A-FF6D-95C27D40BCAF}"/>
              </a:ext>
            </a:extLst>
          </p:cNvPr>
          <p:cNvSpPr>
            <a:spLocks noGrp="1"/>
          </p:cNvSpPr>
          <p:nvPr>
            <p:ph type="body" sz="quarter" idx="15"/>
          </p:nvPr>
        </p:nvSpPr>
        <p:spPr>
          <a:xfrm>
            <a:off x="853035" y="848723"/>
            <a:ext cx="10861163" cy="520072"/>
          </a:xfrm>
        </p:spPr>
        <p:txBody>
          <a:bodyPr/>
          <a:lstStyle/>
          <a:p>
            <a:pPr marL="0" indent="0">
              <a:buNone/>
            </a:pPr>
            <a:r>
              <a:rPr lang="en-US" dirty="0"/>
              <a:t>Review applicable concepts and apply as necessary (see </a:t>
            </a:r>
            <a:r>
              <a:rPr lang="en-US" dirty="0">
                <a:hlinkClick r:id="rId2">
                  <a:extLst>
                    <a:ext uri="{A12FA001-AC4F-418D-AE19-62706E023703}">
                      <ahyp:hlinkClr xmlns:ahyp="http://schemas.microsoft.com/office/drawing/2018/hyperlinkcolor" val="tx"/>
                    </a:ext>
                  </a:extLst>
                </a:hlinkClick>
              </a:rPr>
              <a:t>Attachment B</a:t>
            </a:r>
            <a:r>
              <a:rPr lang="en-US" dirty="0"/>
              <a:t> for more details):</a:t>
            </a:r>
          </a:p>
        </p:txBody>
      </p:sp>
      <p:graphicFrame>
        <p:nvGraphicFramePr>
          <p:cNvPr id="3" name="Table 2">
            <a:extLst>
              <a:ext uri="{FF2B5EF4-FFF2-40B4-BE49-F238E27FC236}">
                <a16:creationId xmlns:a16="http://schemas.microsoft.com/office/drawing/2014/main" id="{590BE93A-F382-833D-A454-3808A25FDA9D}"/>
              </a:ext>
            </a:extLst>
          </p:cNvPr>
          <p:cNvGraphicFramePr>
            <a:graphicFrameLocks noGrp="1"/>
          </p:cNvGraphicFramePr>
          <p:nvPr>
            <p:extLst>
              <p:ext uri="{D42A27DB-BD31-4B8C-83A1-F6EECF244321}">
                <p14:modId xmlns:p14="http://schemas.microsoft.com/office/powerpoint/2010/main" val="3001990273"/>
              </p:ext>
            </p:extLst>
          </p:nvPr>
        </p:nvGraphicFramePr>
        <p:xfrm>
          <a:off x="908231" y="1284648"/>
          <a:ext cx="10033038" cy="4216249"/>
        </p:xfrm>
        <a:graphic>
          <a:graphicData uri="http://schemas.openxmlformats.org/drawingml/2006/table">
            <a:tbl>
              <a:tblPr firstRow="1" bandRow="1">
                <a:tableStyleId>{5C22544A-7EE6-4342-B048-85BDC9FD1C3A}</a:tableStyleId>
              </a:tblPr>
              <a:tblGrid>
                <a:gridCol w="397050">
                  <a:extLst>
                    <a:ext uri="{9D8B030D-6E8A-4147-A177-3AD203B41FA5}">
                      <a16:colId xmlns:a16="http://schemas.microsoft.com/office/drawing/2014/main" val="3778314916"/>
                    </a:ext>
                  </a:extLst>
                </a:gridCol>
                <a:gridCol w="1982071">
                  <a:extLst>
                    <a:ext uri="{9D8B030D-6E8A-4147-A177-3AD203B41FA5}">
                      <a16:colId xmlns:a16="http://schemas.microsoft.com/office/drawing/2014/main" val="3643448391"/>
                    </a:ext>
                  </a:extLst>
                </a:gridCol>
                <a:gridCol w="4557569">
                  <a:extLst>
                    <a:ext uri="{9D8B030D-6E8A-4147-A177-3AD203B41FA5}">
                      <a16:colId xmlns:a16="http://schemas.microsoft.com/office/drawing/2014/main" val="2992067062"/>
                    </a:ext>
                  </a:extLst>
                </a:gridCol>
                <a:gridCol w="1128811">
                  <a:extLst>
                    <a:ext uri="{9D8B030D-6E8A-4147-A177-3AD203B41FA5}">
                      <a16:colId xmlns:a16="http://schemas.microsoft.com/office/drawing/2014/main" val="4078604131"/>
                    </a:ext>
                  </a:extLst>
                </a:gridCol>
                <a:gridCol w="1967537">
                  <a:extLst>
                    <a:ext uri="{9D8B030D-6E8A-4147-A177-3AD203B41FA5}">
                      <a16:colId xmlns:a16="http://schemas.microsoft.com/office/drawing/2014/main" val="3014266106"/>
                    </a:ext>
                  </a:extLst>
                </a:gridCol>
              </a:tblGrid>
              <a:tr h="406249">
                <a:tc>
                  <a:txBody>
                    <a:bodyPr/>
                    <a:lstStyle/>
                    <a:p>
                      <a:endParaRPr lang="en-CA" sz="1400"/>
                    </a:p>
                  </a:txBody>
                  <a:tcPr/>
                </a:tc>
                <a:tc>
                  <a:txBody>
                    <a:bodyPr/>
                    <a:lstStyle/>
                    <a:p>
                      <a:r>
                        <a:rPr lang="en-CA" sz="1400" dirty="0"/>
                        <a:t>Concept</a:t>
                      </a:r>
                    </a:p>
                  </a:txBody>
                  <a:tcPr/>
                </a:tc>
                <a:tc>
                  <a:txBody>
                    <a:bodyPr/>
                    <a:lstStyle/>
                    <a:p>
                      <a:r>
                        <a:rPr lang="en-CA" sz="1400" dirty="0"/>
                        <a:t>Description</a:t>
                      </a:r>
                    </a:p>
                  </a:txBody>
                  <a:tcPr/>
                </a:tc>
                <a:tc>
                  <a:txBody>
                    <a:bodyPr/>
                    <a:lstStyle/>
                    <a:p>
                      <a:r>
                        <a:rPr lang="en-CA" sz="1400" dirty="0"/>
                        <a:t>Applicable?</a:t>
                      </a:r>
                    </a:p>
                  </a:txBody>
                  <a:tcPr/>
                </a:tc>
                <a:tc>
                  <a:txBody>
                    <a:bodyPr/>
                    <a:lstStyle/>
                    <a:p>
                      <a:r>
                        <a:rPr lang="en-CA" sz="1400" dirty="0"/>
                        <a:t>Comment</a:t>
                      </a:r>
                    </a:p>
                  </a:txBody>
                  <a:tcPr/>
                </a:tc>
                <a:extLst>
                  <a:ext uri="{0D108BD9-81ED-4DB2-BD59-A6C34878D82A}">
                    <a16:rowId xmlns:a16="http://schemas.microsoft.com/office/drawing/2014/main" val="537559497"/>
                  </a:ext>
                </a:extLst>
              </a:tr>
              <a:tr h="406249">
                <a:tc>
                  <a:txBody>
                    <a:bodyPr/>
                    <a:lstStyle/>
                    <a:p>
                      <a:r>
                        <a:rPr lang="en-CA" sz="1400" dirty="0">
                          <a:solidFill>
                            <a:srgbClr val="101820"/>
                          </a:solidFill>
                        </a:rPr>
                        <a:t>3</a:t>
                      </a:r>
                    </a:p>
                  </a:txBody>
                  <a:tcPr/>
                </a:tc>
                <a:tc>
                  <a:txBody>
                    <a:bodyPr/>
                    <a:lstStyle/>
                    <a:p>
                      <a:r>
                        <a:rPr lang="en-CA" sz="1400" dirty="0">
                          <a:solidFill>
                            <a:srgbClr val="101820"/>
                          </a:solidFill>
                        </a:rPr>
                        <a:t>Stuff That Can Kill You (STCKY)</a:t>
                      </a:r>
                    </a:p>
                  </a:txBody>
                  <a:tcPr/>
                </a:tc>
                <a:tc>
                  <a:txBody>
                    <a:bodyPr/>
                    <a:lstStyle/>
                    <a:p>
                      <a:r>
                        <a:rPr lang="en-US" sz="1400" dirty="0">
                          <a:solidFill>
                            <a:srgbClr val="101820"/>
                          </a:solidFill>
                        </a:rPr>
                        <a:t>"Stuff that can kill you" (STCKY) is a safety </a:t>
                      </a:r>
                    </a:p>
                    <a:p>
                      <a:r>
                        <a:rPr lang="en-US" sz="1400" dirty="0">
                          <a:solidFill>
                            <a:srgbClr val="101820"/>
                          </a:solidFill>
                        </a:rPr>
                        <a:t>concept used to identify and manage hazards or conditions in the workplace that pose a significant risk of serious injury or fatality. It emphasizes the importance of recognizing high-risk elements in work environments, which can cause life-threatening, life-altering or life-ending incidents if not properly controlled.</a:t>
                      </a:r>
                      <a:endParaRPr lang="en-CA" sz="1400" dirty="0">
                        <a:solidFill>
                          <a:srgbClr val="101820"/>
                        </a:solidFill>
                      </a:endParaRPr>
                    </a:p>
                  </a:txBody>
                  <a:tcPr/>
                </a:tc>
                <a:tc>
                  <a:txBody>
                    <a:bodyPr/>
                    <a:lstStyle/>
                    <a:p>
                      <a:pPr algn="ctr"/>
                      <a:r>
                        <a:rPr lang="en-CA" sz="1400" dirty="0">
                          <a:solidFill>
                            <a:srgbClr val="101820"/>
                          </a:solidFill>
                        </a:rPr>
                        <a:t>Yes</a:t>
                      </a:r>
                    </a:p>
                  </a:txBody>
                  <a:tcPr/>
                </a:tc>
                <a:tc>
                  <a:txBody>
                    <a:bodyPr/>
                    <a:lstStyle/>
                    <a:p>
                      <a:endParaRPr lang="en-CA" sz="1400" dirty="0">
                        <a:solidFill>
                          <a:srgbClr val="101820"/>
                        </a:solidFill>
                      </a:endParaRPr>
                    </a:p>
                  </a:txBody>
                  <a:tcPr/>
                </a:tc>
                <a:extLst>
                  <a:ext uri="{0D108BD9-81ED-4DB2-BD59-A6C34878D82A}">
                    <a16:rowId xmlns:a16="http://schemas.microsoft.com/office/drawing/2014/main" val="436631440"/>
                  </a:ext>
                </a:extLst>
              </a:tr>
              <a:tr h="406249">
                <a:tc>
                  <a:txBody>
                    <a:bodyPr/>
                    <a:lstStyle/>
                    <a:p>
                      <a:r>
                        <a:rPr lang="en-CA" sz="1400" dirty="0">
                          <a:solidFill>
                            <a:srgbClr val="101820"/>
                          </a:solidFill>
                        </a:rPr>
                        <a:t>4</a:t>
                      </a:r>
                    </a:p>
                  </a:txBody>
                  <a:tcPr/>
                </a:tc>
                <a:tc>
                  <a:txBody>
                    <a:bodyPr/>
                    <a:lstStyle/>
                    <a:p>
                      <a:r>
                        <a:rPr lang="en-CA" sz="1400" dirty="0">
                          <a:solidFill>
                            <a:srgbClr val="101820"/>
                          </a:solidFill>
                        </a:rPr>
                        <a:t>Critical Work</a:t>
                      </a:r>
                    </a:p>
                  </a:txBody>
                  <a:tcPr/>
                </a:tc>
                <a:tc>
                  <a:txBody>
                    <a:bodyPr/>
                    <a:lstStyle/>
                    <a:p>
                      <a:r>
                        <a:rPr lang="en-US" sz="1400" dirty="0">
                          <a:solidFill>
                            <a:srgbClr val="101820"/>
                          </a:solidFill>
                        </a:rPr>
                        <a:t>Critical work refers to tasks or activities in </a:t>
                      </a:r>
                    </a:p>
                    <a:p>
                      <a:r>
                        <a:rPr lang="en-US" sz="1400" dirty="0">
                          <a:solidFill>
                            <a:srgbClr val="101820"/>
                          </a:solidFill>
                        </a:rPr>
                        <a:t>a workplace that involve significant risk </a:t>
                      </a:r>
                    </a:p>
                    <a:p>
                      <a:r>
                        <a:rPr lang="en-US" sz="1400" dirty="0">
                          <a:solidFill>
                            <a:srgbClr val="101820"/>
                          </a:solidFill>
                        </a:rPr>
                        <a:t>to people, property or the environment. </a:t>
                      </a:r>
                    </a:p>
                    <a:p>
                      <a:r>
                        <a:rPr lang="en-US" sz="1400" dirty="0">
                          <a:solidFill>
                            <a:srgbClr val="101820"/>
                          </a:solidFill>
                        </a:rPr>
                        <a:t>These tasks often require precise planning, </a:t>
                      </a:r>
                    </a:p>
                    <a:p>
                      <a:r>
                        <a:rPr lang="en-US" sz="1400" dirty="0">
                          <a:solidFill>
                            <a:srgbClr val="101820"/>
                          </a:solidFill>
                        </a:rPr>
                        <a:t>specialized skills and strict safety measures due to the potential for severe consequences if something goes wrong. In essence, critical work involves critical steps with inherent critical risks that could only be managed by critical safeguards. </a:t>
                      </a:r>
                      <a:endParaRPr lang="en-CA" sz="1400" dirty="0">
                        <a:solidFill>
                          <a:srgbClr val="101820"/>
                        </a:solidFill>
                      </a:endParaRPr>
                    </a:p>
                  </a:txBody>
                  <a:tcPr/>
                </a:tc>
                <a:tc>
                  <a:txBody>
                    <a:bodyPr/>
                    <a:lstStyle/>
                    <a:p>
                      <a:pPr algn="ctr"/>
                      <a:r>
                        <a:rPr lang="en-CA" sz="1400" dirty="0">
                          <a:solidFill>
                            <a:srgbClr val="101820"/>
                          </a:solidFill>
                        </a:rPr>
                        <a:t>Yes</a:t>
                      </a:r>
                    </a:p>
                  </a:txBody>
                  <a:tcPr/>
                </a:tc>
                <a:tc>
                  <a:txBody>
                    <a:bodyPr/>
                    <a:lstStyle/>
                    <a:p>
                      <a:endParaRPr lang="en-CA" sz="1400" dirty="0">
                        <a:solidFill>
                          <a:srgbClr val="101820"/>
                        </a:solidFill>
                      </a:endParaRPr>
                    </a:p>
                  </a:txBody>
                  <a:tcPr/>
                </a:tc>
                <a:extLst>
                  <a:ext uri="{0D108BD9-81ED-4DB2-BD59-A6C34878D82A}">
                    <a16:rowId xmlns:a16="http://schemas.microsoft.com/office/drawing/2014/main" val="2922659074"/>
                  </a:ext>
                </a:extLst>
              </a:tr>
            </a:tbl>
          </a:graphicData>
        </a:graphic>
      </p:graphicFrame>
    </p:spTree>
    <p:extLst>
      <p:ext uri="{BB962C8B-B14F-4D97-AF65-F5344CB8AC3E}">
        <p14:creationId xmlns:p14="http://schemas.microsoft.com/office/powerpoint/2010/main" val="125766051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54B7A4-6372-E345-2F4C-905A50BE66A2}"/>
            </a:ext>
          </a:extLst>
        </p:cNvPr>
        <p:cNvGrpSpPr/>
        <p:nvPr/>
      </p:nvGrpSpPr>
      <p:grpSpPr>
        <a:xfrm>
          <a:off x="0" y="0"/>
          <a:ext cx="0" cy="0"/>
          <a:chOff x="0" y="0"/>
          <a:chExt cx="0" cy="0"/>
        </a:xfrm>
      </p:grpSpPr>
      <p:sp>
        <p:nvSpPr>
          <p:cNvPr id="2" name="Subtitle 1">
            <a:extLst>
              <a:ext uri="{FF2B5EF4-FFF2-40B4-BE49-F238E27FC236}">
                <a16:creationId xmlns:a16="http://schemas.microsoft.com/office/drawing/2014/main" id="{C294D2F7-C4D2-9F25-B0D6-3807294E1B16}"/>
              </a:ext>
            </a:extLst>
          </p:cNvPr>
          <p:cNvSpPr>
            <a:spLocks noGrp="1"/>
          </p:cNvSpPr>
          <p:nvPr>
            <p:ph type="subTitle" idx="1"/>
          </p:nvPr>
        </p:nvSpPr>
        <p:spPr/>
        <p:txBody>
          <a:bodyPr/>
          <a:lstStyle/>
          <a:p>
            <a:r>
              <a:rPr lang="en-CA" dirty="0"/>
              <a:t>New Concepts</a:t>
            </a:r>
          </a:p>
        </p:txBody>
      </p:sp>
      <p:sp>
        <p:nvSpPr>
          <p:cNvPr id="4" name="Text Placeholder 3">
            <a:extLst>
              <a:ext uri="{FF2B5EF4-FFF2-40B4-BE49-F238E27FC236}">
                <a16:creationId xmlns:a16="http://schemas.microsoft.com/office/drawing/2014/main" id="{908F4A77-60E8-9BE2-0D1D-8103CE11AEB7}"/>
              </a:ext>
            </a:extLst>
          </p:cNvPr>
          <p:cNvSpPr>
            <a:spLocks noGrp="1"/>
          </p:cNvSpPr>
          <p:nvPr>
            <p:ph type="body" sz="quarter" idx="15"/>
          </p:nvPr>
        </p:nvSpPr>
        <p:spPr>
          <a:xfrm>
            <a:off x="853035" y="848723"/>
            <a:ext cx="10861163" cy="520072"/>
          </a:xfrm>
        </p:spPr>
        <p:txBody>
          <a:bodyPr/>
          <a:lstStyle/>
          <a:p>
            <a:pPr marL="0" indent="0">
              <a:buNone/>
            </a:pPr>
            <a:r>
              <a:rPr lang="en-US" dirty="0"/>
              <a:t>Review applicable concepts and apply as necessary (see </a:t>
            </a:r>
            <a:r>
              <a:rPr lang="en-US" dirty="0">
                <a:hlinkClick r:id="rId2">
                  <a:extLst>
                    <a:ext uri="{A12FA001-AC4F-418D-AE19-62706E023703}">
                      <ahyp:hlinkClr xmlns:ahyp="http://schemas.microsoft.com/office/drawing/2018/hyperlinkcolor" val="tx"/>
                    </a:ext>
                  </a:extLst>
                </a:hlinkClick>
              </a:rPr>
              <a:t>Attachment B</a:t>
            </a:r>
            <a:r>
              <a:rPr lang="en-US" dirty="0"/>
              <a:t> for more details):</a:t>
            </a:r>
          </a:p>
        </p:txBody>
      </p:sp>
      <p:graphicFrame>
        <p:nvGraphicFramePr>
          <p:cNvPr id="3" name="Table 2">
            <a:extLst>
              <a:ext uri="{FF2B5EF4-FFF2-40B4-BE49-F238E27FC236}">
                <a16:creationId xmlns:a16="http://schemas.microsoft.com/office/drawing/2014/main" id="{3AC94A87-4824-A90A-1F20-9428C172C741}"/>
              </a:ext>
            </a:extLst>
          </p:cNvPr>
          <p:cNvGraphicFramePr>
            <a:graphicFrameLocks noGrp="1"/>
          </p:cNvGraphicFramePr>
          <p:nvPr>
            <p:extLst>
              <p:ext uri="{D42A27DB-BD31-4B8C-83A1-F6EECF244321}">
                <p14:modId xmlns:p14="http://schemas.microsoft.com/office/powerpoint/2010/main" val="846007752"/>
              </p:ext>
            </p:extLst>
          </p:nvPr>
        </p:nvGraphicFramePr>
        <p:xfrm>
          <a:off x="908231" y="1284648"/>
          <a:ext cx="10861163" cy="4429609"/>
        </p:xfrm>
        <a:graphic>
          <a:graphicData uri="http://schemas.openxmlformats.org/drawingml/2006/table">
            <a:tbl>
              <a:tblPr firstRow="1" bandRow="1">
                <a:tableStyleId>{5C22544A-7EE6-4342-B048-85BDC9FD1C3A}</a:tableStyleId>
              </a:tblPr>
              <a:tblGrid>
                <a:gridCol w="407213">
                  <a:extLst>
                    <a:ext uri="{9D8B030D-6E8A-4147-A177-3AD203B41FA5}">
                      <a16:colId xmlns:a16="http://schemas.microsoft.com/office/drawing/2014/main" val="3778314916"/>
                    </a:ext>
                  </a:extLst>
                </a:gridCol>
                <a:gridCol w="1778705">
                  <a:extLst>
                    <a:ext uri="{9D8B030D-6E8A-4147-A177-3AD203B41FA5}">
                      <a16:colId xmlns:a16="http://schemas.microsoft.com/office/drawing/2014/main" val="3643448391"/>
                    </a:ext>
                  </a:extLst>
                </a:gridCol>
                <a:gridCol w="4544295">
                  <a:extLst>
                    <a:ext uri="{9D8B030D-6E8A-4147-A177-3AD203B41FA5}">
                      <a16:colId xmlns:a16="http://schemas.microsoft.com/office/drawing/2014/main" val="2992067062"/>
                    </a:ext>
                  </a:extLst>
                </a:gridCol>
                <a:gridCol w="1467120">
                  <a:extLst>
                    <a:ext uri="{9D8B030D-6E8A-4147-A177-3AD203B41FA5}">
                      <a16:colId xmlns:a16="http://schemas.microsoft.com/office/drawing/2014/main" val="4078604131"/>
                    </a:ext>
                  </a:extLst>
                </a:gridCol>
                <a:gridCol w="2663830">
                  <a:extLst>
                    <a:ext uri="{9D8B030D-6E8A-4147-A177-3AD203B41FA5}">
                      <a16:colId xmlns:a16="http://schemas.microsoft.com/office/drawing/2014/main" val="3014266106"/>
                    </a:ext>
                  </a:extLst>
                </a:gridCol>
              </a:tblGrid>
              <a:tr h="406249">
                <a:tc>
                  <a:txBody>
                    <a:bodyPr/>
                    <a:lstStyle/>
                    <a:p>
                      <a:endParaRPr lang="en-CA" sz="1400"/>
                    </a:p>
                  </a:txBody>
                  <a:tcPr/>
                </a:tc>
                <a:tc>
                  <a:txBody>
                    <a:bodyPr/>
                    <a:lstStyle/>
                    <a:p>
                      <a:r>
                        <a:rPr lang="en-CA" sz="1400" dirty="0"/>
                        <a:t>Concept</a:t>
                      </a:r>
                    </a:p>
                  </a:txBody>
                  <a:tcPr/>
                </a:tc>
                <a:tc>
                  <a:txBody>
                    <a:bodyPr/>
                    <a:lstStyle/>
                    <a:p>
                      <a:r>
                        <a:rPr lang="en-CA" sz="1400" dirty="0"/>
                        <a:t>Description</a:t>
                      </a:r>
                    </a:p>
                  </a:txBody>
                  <a:tcPr/>
                </a:tc>
                <a:tc>
                  <a:txBody>
                    <a:bodyPr/>
                    <a:lstStyle/>
                    <a:p>
                      <a:r>
                        <a:rPr lang="en-CA" sz="1400" dirty="0"/>
                        <a:t>Applicable?</a:t>
                      </a:r>
                    </a:p>
                  </a:txBody>
                  <a:tcPr/>
                </a:tc>
                <a:tc>
                  <a:txBody>
                    <a:bodyPr/>
                    <a:lstStyle/>
                    <a:p>
                      <a:r>
                        <a:rPr lang="en-CA" sz="1400" dirty="0"/>
                        <a:t>Comment</a:t>
                      </a:r>
                    </a:p>
                  </a:txBody>
                  <a:tcPr/>
                </a:tc>
                <a:extLst>
                  <a:ext uri="{0D108BD9-81ED-4DB2-BD59-A6C34878D82A}">
                    <a16:rowId xmlns:a16="http://schemas.microsoft.com/office/drawing/2014/main" val="537559497"/>
                  </a:ext>
                </a:extLst>
              </a:tr>
              <a:tr h="406249">
                <a:tc>
                  <a:txBody>
                    <a:bodyPr/>
                    <a:lstStyle/>
                    <a:p>
                      <a:r>
                        <a:rPr lang="en-CA" sz="1400" dirty="0">
                          <a:solidFill>
                            <a:srgbClr val="101820"/>
                          </a:solidFill>
                        </a:rPr>
                        <a:t>5</a:t>
                      </a:r>
                    </a:p>
                  </a:txBody>
                  <a:tcPr/>
                </a:tc>
                <a:tc>
                  <a:txBody>
                    <a:bodyPr/>
                    <a:lstStyle/>
                    <a:p>
                      <a:r>
                        <a:rPr lang="en-CA" sz="1400" dirty="0">
                          <a:solidFill>
                            <a:srgbClr val="101820"/>
                          </a:solidFill>
                        </a:rPr>
                        <a:t>Direct Control</a:t>
                      </a:r>
                    </a:p>
                  </a:txBody>
                  <a:tcPr/>
                </a:tc>
                <a:tc>
                  <a:txBody>
                    <a:bodyPr/>
                    <a:lstStyle/>
                    <a:p>
                      <a:r>
                        <a:rPr lang="en-US" sz="1400" dirty="0">
                          <a:solidFill>
                            <a:srgbClr val="101820"/>
                          </a:solidFill>
                        </a:rPr>
                        <a:t>This refers to the proactive and hands-on supervision, intervention and management of work activities to ensure safety standards and protocols are strictly followed. It involves real-time oversight by competent personnel to minimize risks and immediately address any unsafe conditions </a:t>
                      </a:r>
                    </a:p>
                    <a:p>
                      <a:r>
                        <a:rPr lang="en-US" sz="1400" dirty="0">
                          <a:solidFill>
                            <a:srgbClr val="101820"/>
                          </a:solidFill>
                        </a:rPr>
                        <a:t>or </a:t>
                      </a:r>
                      <a:r>
                        <a:rPr lang="en-US" sz="1400" dirty="0" err="1">
                          <a:solidFill>
                            <a:srgbClr val="101820"/>
                          </a:solidFill>
                        </a:rPr>
                        <a:t>behaviours</a:t>
                      </a:r>
                      <a:r>
                        <a:rPr lang="en-US" sz="1400" dirty="0">
                          <a:solidFill>
                            <a:srgbClr val="101820"/>
                          </a:solidFill>
                        </a:rPr>
                        <a:t>. Direct Controls work even if </a:t>
                      </a:r>
                    </a:p>
                    <a:p>
                      <a:r>
                        <a:rPr lang="en-US" sz="1400" dirty="0">
                          <a:solidFill>
                            <a:srgbClr val="101820"/>
                          </a:solidFill>
                        </a:rPr>
                        <a:t>people make errors.</a:t>
                      </a:r>
                      <a:endParaRPr lang="en-CA" sz="1400" dirty="0">
                        <a:solidFill>
                          <a:srgbClr val="101820"/>
                        </a:solidFill>
                      </a:endParaRPr>
                    </a:p>
                  </a:txBody>
                  <a:tcPr/>
                </a:tc>
                <a:tc>
                  <a:txBody>
                    <a:bodyPr/>
                    <a:lstStyle/>
                    <a:p>
                      <a:pPr algn="ctr"/>
                      <a:r>
                        <a:rPr lang="en-CA" sz="1400" dirty="0">
                          <a:solidFill>
                            <a:srgbClr val="101820"/>
                          </a:solidFill>
                        </a:rPr>
                        <a:t>Yes</a:t>
                      </a:r>
                    </a:p>
                  </a:txBody>
                  <a:tcPr/>
                </a:tc>
                <a:tc>
                  <a:txBody>
                    <a:bodyPr/>
                    <a:lstStyle/>
                    <a:p>
                      <a:r>
                        <a:rPr lang="en-US" sz="1400" dirty="0">
                          <a:solidFill>
                            <a:srgbClr val="101820"/>
                          </a:solidFill>
                        </a:rPr>
                        <a:t>Alternative Controls are specifically designed to mitigate human error. When a Direct Control is not feasible, there must be at least two Alternative Controls, from at least two or more of the </a:t>
                      </a:r>
                    </a:p>
                    <a:p>
                      <a:r>
                        <a:rPr lang="en-US" sz="1400" dirty="0">
                          <a:solidFill>
                            <a:srgbClr val="101820"/>
                          </a:solidFill>
                        </a:rPr>
                        <a:t>available categories.</a:t>
                      </a:r>
                    </a:p>
                    <a:p>
                      <a:endParaRPr lang="en-CA" sz="1400" dirty="0">
                        <a:solidFill>
                          <a:srgbClr val="101820"/>
                        </a:solidFill>
                      </a:endParaRPr>
                    </a:p>
                  </a:txBody>
                  <a:tcPr/>
                </a:tc>
                <a:extLst>
                  <a:ext uri="{0D108BD9-81ED-4DB2-BD59-A6C34878D82A}">
                    <a16:rowId xmlns:a16="http://schemas.microsoft.com/office/drawing/2014/main" val="2158298231"/>
                  </a:ext>
                </a:extLst>
              </a:tr>
              <a:tr h="406249">
                <a:tc>
                  <a:txBody>
                    <a:bodyPr/>
                    <a:lstStyle/>
                    <a:p>
                      <a:r>
                        <a:rPr lang="en-CA" sz="1400" dirty="0">
                          <a:solidFill>
                            <a:srgbClr val="101820"/>
                          </a:solidFill>
                        </a:rPr>
                        <a:t>6</a:t>
                      </a:r>
                    </a:p>
                  </a:txBody>
                  <a:tcPr/>
                </a:tc>
                <a:tc>
                  <a:txBody>
                    <a:bodyPr/>
                    <a:lstStyle/>
                    <a:p>
                      <a:r>
                        <a:rPr lang="en-CA" sz="1400" dirty="0">
                          <a:solidFill>
                            <a:srgbClr val="101820"/>
                          </a:solidFill>
                        </a:rPr>
                        <a:t>High Energy Control Assessment (HECA)</a:t>
                      </a:r>
                    </a:p>
                  </a:txBody>
                  <a:tcPr/>
                </a:tc>
                <a:tc>
                  <a:txBody>
                    <a:bodyPr/>
                    <a:lstStyle/>
                    <a:p>
                      <a:r>
                        <a:rPr lang="en-US" sz="1400" dirty="0">
                          <a:solidFill>
                            <a:srgbClr val="101820"/>
                          </a:solidFill>
                        </a:rPr>
                        <a:t>HECA, also known as energy-based observation, is a structured process used to identify, evaluate and control risks associated with high-energy activities in the workplace. These activities involve significant energy sources — such as mechanical, electrical, chemical or thermal energies — that have the potential to cause catastrophic injuries or damage. HECA ensures that organizations assess and integrate robust safeguards to manage these risks effectively.</a:t>
                      </a:r>
                      <a:endParaRPr lang="en-CA" sz="1400" dirty="0">
                        <a:solidFill>
                          <a:srgbClr val="101820"/>
                        </a:solidFill>
                      </a:endParaRPr>
                    </a:p>
                  </a:txBody>
                  <a:tcPr/>
                </a:tc>
                <a:tc>
                  <a:txBody>
                    <a:bodyPr/>
                    <a:lstStyle/>
                    <a:p>
                      <a:pPr algn="ctr"/>
                      <a:r>
                        <a:rPr lang="en-CA" sz="1400" dirty="0">
                          <a:solidFill>
                            <a:srgbClr val="101820"/>
                          </a:solidFill>
                        </a:rPr>
                        <a:t>Yes</a:t>
                      </a:r>
                    </a:p>
                  </a:txBody>
                  <a:tcPr/>
                </a:tc>
                <a:tc>
                  <a:txBody>
                    <a:bodyPr/>
                    <a:lstStyle/>
                    <a:p>
                      <a:endParaRPr lang="en-CA" sz="1400" dirty="0">
                        <a:solidFill>
                          <a:srgbClr val="101820"/>
                        </a:solidFill>
                      </a:endParaRPr>
                    </a:p>
                  </a:txBody>
                  <a:tcPr/>
                </a:tc>
                <a:extLst>
                  <a:ext uri="{0D108BD9-81ED-4DB2-BD59-A6C34878D82A}">
                    <a16:rowId xmlns:a16="http://schemas.microsoft.com/office/drawing/2014/main" val="3260990081"/>
                  </a:ext>
                </a:extLst>
              </a:tr>
            </a:tbl>
          </a:graphicData>
        </a:graphic>
      </p:graphicFrame>
    </p:spTree>
    <p:extLst>
      <p:ext uri="{BB962C8B-B14F-4D97-AF65-F5344CB8AC3E}">
        <p14:creationId xmlns:p14="http://schemas.microsoft.com/office/powerpoint/2010/main" val="66521230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94EA45-4722-F2F3-CE04-C986271DABAE}"/>
            </a:ext>
          </a:extLst>
        </p:cNvPr>
        <p:cNvGrpSpPr/>
        <p:nvPr/>
      </p:nvGrpSpPr>
      <p:grpSpPr>
        <a:xfrm>
          <a:off x="0" y="0"/>
          <a:ext cx="0" cy="0"/>
          <a:chOff x="0" y="0"/>
          <a:chExt cx="0" cy="0"/>
        </a:xfrm>
      </p:grpSpPr>
      <p:sp>
        <p:nvSpPr>
          <p:cNvPr id="2" name="Subtitle 1">
            <a:extLst>
              <a:ext uri="{FF2B5EF4-FFF2-40B4-BE49-F238E27FC236}">
                <a16:creationId xmlns:a16="http://schemas.microsoft.com/office/drawing/2014/main" id="{67CD17F6-F719-9059-6CB1-6802DE8CC252}"/>
              </a:ext>
            </a:extLst>
          </p:cNvPr>
          <p:cNvSpPr>
            <a:spLocks noGrp="1"/>
          </p:cNvSpPr>
          <p:nvPr>
            <p:ph type="subTitle" idx="1"/>
          </p:nvPr>
        </p:nvSpPr>
        <p:spPr>
          <a:xfrm>
            <a:off x="914753" y="278493"/>
            <a:ext cx="9162870" cy="799297"/>
          </a:xfrm>
        </p:spPr>
        <p:txBody>
          <a:bodyPr/>
          <a:lstStyle/>
          <a:p>
            <a:r>
              <a:rPr lang="en-CA" dirty="0"/>
              <a:t>Purpose</a:t>
            </a:r>
          </a:p>
        </p:txBody>
      </p:sp>
      <p:sp>
        <p:nvSpPr>
          <p:cNvPr id="4" name="Text Placeholder 3">
            <a:extLst>
              <a:ext uri="{FF2B5EF4-FFF2-40B4-BE49-F238E27FC236}">
                <a16:creationId xmlns:a16="http://schemas.microsoft.com/office/drawing/2014/main" id="{1F6DE122-5DAF-9D8F-CBF7-B06222716F86}"/>
              </a:ext>
            </a:extLst>
          </p:cNvPr>
          <p:cNvSpPr>
            <a:spLocks noGrp="1"/>
          </p:cNvSpPr>
          <p:nvPr>
            <p:ph type="body" sz="quarter" idx="15"/>
          </p:nvPr>
        </p:nvSpPr>
        <p:spPr>
          <a:xfrm>
            <a:off x="914753" y="1187031"/>
            <a:ext cx="10546101" cy="4394736"/>
          </a:xfrm>
        </p:spPr>
        <p:txBody>
          <a:bodyPr/>
          <a:lstStyle/>
          <a:p>
            <a:pPr marL="0" indent="0">
              <a:buNone/>
            </a:pPr>
            <a:r>
              <a:rPr lang="en-US" dirty="0"/>
              <a:t>To raise awareness and reduce the risk of serious injury, fatality, or major equipment damage associated with pressurized or vacuum systems by:</a:t>
            </a:r>
          </a:p>
          <a:p>
            <a:r>
              <a:rPr lang="en-US" dirty="0"/>
              <a:t>strengthening hazard recognition, </a:t>
            </a:r>
          </a:p>
          <a:p>
            <a:r>
              <a:rPr lang="en-US" dirty="0"/>
              <a:t>planning, </a:t>
            </a:r>
          </a:p>
          <a:p>
            <a:r>
              <a:rPr lang="en-US" dirty="0"/>
              <a:t>communication, and </a:t>
            </a:r>
          </a:p>
          <a:p>
            <a:r>
              <a:rPr lang="en-US" dirty="0"/>
              <a:t>safeguard effectiveness.</a:t>
            </a:r>
          </a:p>
        </p:txBody>
      </p:sp>
      <p:pic>
        <p:nvPicPr>
          <p:cNvPr id="6" name="Picture 5">
            <a:extLst>
              <a:ext uri="{FF2B5EF4-FFF2-40B4-BE49-F238E27FC236}">
                <a16:creationId xmlns:a16="http://schemas.microsoft.com/office/drawing/2014/main" id="{58593013-CBED-604A-7DF3-548A85E3930E}"/>
              </a:ext>
            </a:extLst>
          </p:cNvPr>
          <p:cNvPicPr>
            <a:picLocks noChangeAspect="1"/>
          </p:cNvPicPr>
          <p:nvPr/>
        </p:nvPicPr>
        <p:blipFill>
          <a:blip r:embed="rId2"/>
          <a:stretch>
            <a:fillRect/>
          </a:stretch>
        </p:blipFill>
        <p:spPr>
          <a:xfrm>
            <a:off x="4082054" y="3785668"/>
            <a:ext cx="2690812" cy="2793839"/>
          </a:xfrm>
          <a:prstGeom prst="rect">
            <a:avLst/>
          </a:prstGeom>
        </p:spPr>
      </p:pic>
    </p:spTree>
    <p:extLst>
      <p:ext uri="{BB962C8B-B14F-4D97-AF65-F5344CB8AC3E}">
        <p14:creationId xmlns:p14="http://schemas.microsoft.com/office/powerpoint/2010/main" val="54840208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664A28-1FB7-C2C4-B010-02EDE70C47A3}"/>
            </a:ext>
          </a:extLst>
        </p:cNvPr>
        <p:cNvGrpSpPr/>
        <p:nvPr/>
      </p:nvGrpSpPr>
      <p:grpSpPr>
        <a:xfrm>
          <a:off x="0" y="0"/>
          <a:ext cx="0" cy="0"/>
          <a:chOff x="0" y="0"/>
          <a:chExt cx="0" cy="0"/>
        </a:xfrm>
      </p:grpSpPr>
      <p:sp>
        <p:nvSpPr>
          <p:cNvPr id="2" name="Subtitle 1">
            <a:extLst>
              <a:ext uri="{FF2B5EF4-FFF2-40B4-BE49-F238E27FC236}">
                <a16:creationId xmlns:a16="http://schemas.microsoft.com/office/drawing/2014/main" id="{96855D92-3069-01D2-8374-10B598F5C642}"/>
              </a:ext>
            </a:extLst>
          </p:cNvPr>
          <p:cNvSpPr>
            <a:spLocks noGrp="1"/>
          </p:cNvSpPr>
          <p:nvPr>
            <p:ph type="subTitle" idx="1"/>
          </p:nvPr>
        </p:nvSpPr>
        <p:spPr>
          <a:xfrm>
            <a:off x="908230" y="455101"/>
            <a:ext cx="10962140" cy="799297"/>
          </a:xfrm>
        </p:spPr>
        <p:txBody>
          <a:bodyPr/>
          <a:lstStyle/>
          <a:p>
            <a:r>
              <a:rPr lang="en-CA" dirty="0"/>
              <a:t>Discussion Questions</a:t>
            </a:r>
          </a:p>
        </p:txBody>
      </p:sp>
      <p:sp>
        <p:nvSpPr>
          <p:cNvPr id="4" name="Text Placeholder 3">
            <a:extLst>
              <a:ext uri="{FF2B5EF4-FFF2-40B4-BE49-F238E27FC236}">
                <a16:creationId xmlns:a16="http://schemas.microsoft.com/office/drawing/2014/main" id="{8B49E8A1-83D0-8F29-5711-83EF1AF97E79}"/>
              </a:ext>
            </a:extLst>
          </p:cNvPr>
          <p:cNvSpPr>
            <a:spLocks noGrp="1"/>
          </p:cNvSpPr>
          <p:nvPr>
            <p:ph type="body" sz="quarter" idx="15"/>
          </p:nvPr>
        </p:nvSpPr>
        <p:spPr>
          <a:xfrm>
            <a:off x="908230" y="1254398"/>
            <a:ext cx="10368598" cy="5323009"/>
          </a:xfrm>
        </p:spPr>
        <p:txBody>
          <a:bodyPr/>
          <a:lstStyle/>
          <a:p>
            <a:r>
              <a:rPr lang="en-US" dirty="0"/>
              <a:t>Where could pressure or vacuum still be trapped in this system?</a:t>
            </a:r>
          </a:p>
          <a:p>
            <a:r>
              <a:rPr lang="en-US" dirty="0"/>
              <a:t>What would happen if this fitting or flange failed?</a:t>
            </a:r>
          </a:p>
          <a:p>
            <a:r>
              <a:rPr lang="en-US" dirty="0"/>
              <a:t>How do we know the system is truly at zero energy?</a:t>
            </a:r>
          </a:p>
          <a:p>
            <a:r>
              <a:rPr lang="en-US" dirty="0"/>
              <a:t>What warning signs would indicate a problem?</a:t>
            </a:r>
          </a:p>
          <a:p>
            <a:r>
              <a:rPr lang="en-US" dirty="0"/>
              <a:t>How could nearby people be affected if pressure is released?</a:t>
            </a:r>
          </a:p>
          <a:p>
            <a:pPr marL="0" indent="0">
              <a:buNone/>
            </a:pPr>
            <a:endParaRPr lang="en-US" dirty="0"/>
          </a:p>
        </p:txBody>
      </p:sp>
    </p:spTree>
    <p:extLst>
      <p:ext uri="{BB962C8B-B14F-4D97-AF65-F5344CB8AC3E}">
        <p14:creationId xmlns:p14="http://schemas.microsoft.com/office/powerpoint/2010/main" val="413079483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7C8239-42F9-43C4-FF7A-4B0240059F3D}"/>
            </a:ext>
          </a:extLst>
        </p:cNvPr>
        <p:cNvGrpSpPr/>
        <p:nvPr/>
      </p:nvGrpSpPr>
      <p:grpSpPr>
        <a:xfrm>
          <a:off x="0" y="0"/>
          <a:ext cx="0" cy="0"/>
          <a:chOff x="0" y="0"/>
          <a:chExt cx="0" cy="0"/>
        </a:xfrm>
      </p:grpSpPr>
      <p:sp>
        <p:nvSpPr>
          <p:cNvPr id="2" name="Subtitle 1">
            <a:extLst>
              <a:ext uri="{FF2B5EF4-FFF2-40B4-BE49-F238E27FC236}">
                <a16:creationId xmlns:a16="http://schemas.microsoft.com/office/drawing/2014/main" id="{E6B71008-2C42-ED7F-2B7A-E64EB3344573}"/>
              </a:ext>
            </a:extLst>
          </p:cNvPr>
          <p:cNvSpPr>
            <a:spLocks noGrp="1"/>
          </p:cNvSpPr>
          <p:nvPr>
            <p:ph type="subTitle" idx="1"/>
          </p:nvPr>
        </p:nvSpPr>
        <p:spPr>
          <a:xfrm>
            <a:off x="908230" y="455101"/>
            <a:ext cx="10962140" cy="799297"/>
          </a:xfrm>
        </p:spPr>
        <p:txBody>
          <a:bodyPr/>
          <a:lstStyle/>
          <a:p>
            <a:r>
              <a:rPr lang="en-CA" dirty="0"/>
              <a:t>Stop Work Triggers</a:t>
            </a:r>
          </a:p>
        </p:txBody>
      </p:sp>
      <p:sp>
        <p:nvSpPr>
          <p:cNvPr id="4" name="Text Placeholder 3">
            <a:extLst>
              <a:ext uri="{FF2B5EF4-FFF2-40B4-BE49-F238E27FC236}">
                <a16:creationId xmlns:a16="http://schemas.microsoft.com/office/drawing/2014/main" id="{BB42335F-3D83-40DA-4EE7-77DD54334824}"/>
              </a:ext>
            </a:extLst>
          </p:cNvPr>
          <p:cNvSpPr>
            <a:spLocks noGrp="1"/>
          </p:cNvSpPr>
          <p:nvPr>
            <p:ph type="body" sz="quarter" idx="15"/>
          </p:nvPr>
        </p:nvSpPr>
        <p:spPr>
          <a:xfrm>
            <a:off x="908230" y="1254398"/>
            <a:ext cx="10368598" cy="5323009"/>
          </a:xfrm>
        </p:spPr>
        <p:txBody>
          <a:bodyPr/>
          <a:lstStyle/>
          <a:p>
            <a:pPr marL="0" indent="0">
              <a:buNone/>
            </a:pPr>
            <a:r>
              <a:rPr lang="en-US" dirty="0"/>
              <a:t>Stop work immediately if:</a:t>
            </a:r>
          </a:p>
          <a:p>
            <a:r>
              <a:rPr lang="en-US" dirty="0"/>
              <a:t>Pressure status cannot be verified</a:t>
            </a:r>
          </a:p>
          <a:p>
            <a:r>
              <a:rPr lang="en-US" dirty="0"/>
              <a:t>Unexpected pressure or vacuum is detected</a:t>
            </a:r>
          </a:p>
          <a:p>
            <a:r>
              <a:rPr lang="en-US" dirty="0"/>
              <a:t>Equipment, hoses, or fittings show damage</a:t>
            </a:r>
          </a:p>
          <a:p>
            <a:r>
              <a:rPr lang="en-US" dirty="0"/>
              <a:t>Relief devices are missing, blocked, or bypassed</a:t>
            </a:r>
          </a:p>
          <a:p>
            <a:r>
              <a:rPr lang="en-US" dirty="0"/>
              <a:t>Conditions change from the approved plan</a:t>
            </a:r>
          </a:p>
          <a:p>
            <a:endParaRPr lang="en-US" dirty="0"/>
          </a:p>
          <a:p>
            <a:pPr marL="0" indent="0">
              <a:buNone/>
            </a:pPr>
            <a:r>
              <a:rPr lang="en-US" b="1" dirty="0"/>
              <a:t>Key Takeaway</a:t>
            </a:r>
          </a:p>
          <a:p>
            <a:pPr marL="0" indent="0">
              <a:buNone/>
            </a:pPr>
            <a:r>
              <a:rPr lang="en-US" dirty="0"/>
              <a:t>Pressure and vacuum hazards are unforgiving.</a:t>
            </a:r>
          </a:p>
          <a:p>
            <a:pPr marL="0" indent="0">
              <a:buNone/>
            </a:pPr>
            <a:r>
              <a:rPr lang="en-US" dirty="0"/>
              <a:t>If energy is not fully isolated, verified, and controlled, the risk remains high—regardless of task familiarity.</a:t>
            </a:r>
          </a:p>
        </p:txBody>
      </p:sp>
    </p:spTree>
    <p:extLst>
      <p:ext uri="{BB962C8B-B14F-4D97-AF65-F5344CB8AC3E}">
        <p14:creationId xmlns:p14="http://schemas.microsoft.com/office/powerpoint/2010/main" val="211131055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ECF73A4-6674-91E8-835F-69A817394EAA}"/>
            </a:ext>
          </a:extLst>
        </p:cNvPr>
        <p:cNvGrpSpPr/>
        <p:nvPr/>
      </p:nvGrpSpPr>
      <p:grpSpPr>
        <a:xfrm>
          <a:off x="0" y="0"/>
          <a:ext cx="0" cy="0"/>
          <a:chOff x="0" y="0"/>
          <a:chExt cx="0" cy="0"/>
        </a:xfrm>
      </p:grpSpPr>
      <p:sp>
        <p:nvSpPr>
          <p:cNvPr id="2" name="Subtitle 1">
            <a:extLst>
              <a:ext uri="{FF2B5EF4-FFF2-40B4-BE49-F238E27FC236}">
                <a16:creationId xmlns:a16="http://schemas.microsoft.com/office/drawing/2014/main" id="{04CC9879-FF0E-B6EC-17DE-30DDC4836B7B}"/>
              </a:ext>
            </a:extLst>
          </p:cNvPr>
          <p:cNvSpPr>
            <a:spLocks noGrp="1"/>
          </p:cNvSpPr>
          <p:nvPr>
            <p:ph type="subTitle" idx="1"/>
          </p:nvPr>
        </p:nvSpPr>
        <p:spPr>
          <a:xfrm>
            <a:off x="914753" y="205567"/>
            <a:ext cx="9162870" cy="799297"/>
          </a:xfrm>
        </p:spPr>
        <p:txBody>
          <a:bodyPr/>
          <a:lstStyle/>
          <a:p>
            <a:r>
              <a:rPr lang="en-CA" dirty="0"/>
              <a:t>Scope</a:t>
            </a:r>
          </a:p>
        </p:txBody>
      </p:sp>
      <p:sp>
        <p:nvSpPr>
          <p:cNvPr id="4" name="Text Placeholder 3">
            <a:extLst>
              <a:ext uri="{FF2B5EF4-FFF2-40B4-BE49-F238E27FC236}">
                <a16:creationId xmlns:a16="http://schemas.microsoft.com/office/drawing/2014/main" id="{7FCB2AB8-5247-3AE1-E3DF-E1CAEE5AFE78}"/>
              </a:ext>
            </a:extLst>
          </p:cNvPr>
          <p:cNvSpPr>
            <a:spLocks noGrp="1"/>
          </p:cNvSpPr>
          <p:nvPr>
            <p:ph type="body" sz="quarter" idx="15"/>
          </p:nvPr>
        </p:nvSpPr>
        <p:spPr>
          <a:xfrm>
            <a:off x="914753" y="1187031"/>
            <a:ext cx="10368598" cy="4394736"/>
          </a:xfrm>
        </p:spPr>
        <p:txBody>
          <a:bodyPr/>
          <a:lstStyle/>
          <a:p>
            <a:pPr marL="0" indent="0">
              <a:buNone/>
            </a:pPr>
            <a:r>
              <a:rPr lang="en-US" dirty="0"/>
              <a:t>This activity package applies to all work involving pressurized or vacuum systems and equipment, including </a:t>
            </a:r>
          </a:p>
          <a:p>
            <a:r>
              <a:rPr lang="en-US" dirty="0"/>
              <a:t>design, </a:t>
            </a:r>
          </a:p>
          <a:p>
            <a:r>
              <a:rPr lang="en-US" dirty="0"/>
              <a:t>installation, </a:t>
            </a:r>
          </a:p>
          <a:p>
            <a:r>
              <a:rPr lang="en-US" dirty="0"/>
              <a:t>operation, </a:t>
            </a:r>
          </a:p>
          <a:p>
            <a:r>
              <a:rPr lang="en-US" dirty="0"/>
              <a:t>testing, </a:t>
            </a:r>
          </a:p>
          <a:p>
            <a:r>
              <a:rPr lang="en-US" dirty="0"/>
              <a:t>inspection, </a:t>
            </a:r>
          </a:p>
          <a:p>
            <a:r>
              <a:rPr lang="en-US" dirty="0"/>
              <a:t>maintenance, </a:t>
            </a:r>
          </a:p>
          <a:p>
            <a:r>
              <a:rPr lang="en-US" dirty="0"/>
              <a:t>isolation, </a:t>
            </a:r>
          </a:p>
          <a:p>
            <a:r>
              <a:rPr lang="en-US" dirty="0"/>
              <a:t>depressurization, and </a:t>
            </a:r>
          </a:p>
          <a:p>
            <a:r>
              <a:rPr lang="en-US" dirty="0"/>
              <a:t>decommissioning activities.</a:t>
            </a:r>
          </a:p>
          <a:p>
            <a:pPr marL="0" indent="0">
              <a:buNone/>
            </a:pPr>
            <a:endParaRPr lang="en-US" dirty="0"/>
          </a:p>
        </p:txBody>
      </p:sp>
      <p:pic>
        <p:nvPicPr>
          <p:cNvPr id="3" name="Picture 2" descr="Image result for pressure gauge">
            <a:extLst>
              <a:ext uri="{FF2B5EF4-FFF2-40B4-BE49-F238E27FC236}">
                <a16:creationId xmlns:a16="http://schemas.microsoft.com/office/drawing/2014/main" id="{3C6269FA-17A3-8F85-B20A-554AF47A45A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211845" y="2590620"/>
            <a:ext cx="1812493" cy="24073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9416379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CD9EB6-DCBE-2217-FEB4-5036FD992349}"/>
            </a:ext>
          </a:extLst>
        </p:cNvPr>
        <p:cNvGrpSpPr/>
        <p:nvPr/>
      </p:nvGrpSpPr>
      <p:grpSpPr>
        <a:xfrm>
          <a:off x="0" y="0"/>
          <a:ext cx="0" cy="0"/>
          <a:chOff x="0" y="0"/>
          <a:chExt cx="0" cy="0"/>
        </a:xfrm>
      </p:grpSpPr>
      <p:sp>
        <p:nvSpPr>
          <p:cNvPr id="2" name="Subtitle 1">
            <a:extLst>
              <a:ext uri="{FF2B5EF4-FFF2-40B4-BE49-F238E27FC236}">
                <a16:creationId xmlns:a16="http://schemas.microsoft.com/office/drawing/2014/main" id="{2756F5BC-F874-82F2-CF2A-141CF013C888}"/>
              </a:ext>
            </a:extLst>
          </p:cNvPr>
          <p:cNvSpPr>
            <a:spLocks noGrp="1"/>
          </p:cNvSpPr>
          <p:nvPr>
            <p:ph type="subTitle" idx="1"/>
          </p:nvPr>
        </p:nvSpPr>
        <p:spPr>
          <a:xfrm>
            <a:off x="914753" y="205567"/>
            <a:ext cx="9162870" cy="799297"/>
          </a:xfrm>
        </p:spPr>
        <p:txBody>
          <a:bodyPr/>
          <a:lstStyle/>
          <a:p>
            <a:r>
              <a:rPr lang="en-CA" dirty="0"/>
              <a:t>Why it Matters</a:t>
            </a:r>
          </a:p>
        </p:txBody>
      </p:sp>
      <p:sp>
        <p:nvSpPr>
          <p:cNvPr id="4" name="Text Placeholder 3">
            <a:extLst>
              <a:ext uri="{FF2B5EF4-FFF2-40B4-BE49-F238E27FC236}">
                <a16:creationId xmlns:a16="http://schemas.microsoft.com/office/drawing/2014/main" id="{CB948C50-F740-C643-3B34-45C1FED8A19D}"/>
              </a:ext>
            </a:extLst>
          </p:cNvPr>
          <p:cNvSpPr>
            <a:spLocks noGrp="1"/>
          </p:cNvSpPr>
          <p:nvPr>
            <p:ph type="body" sz="quarter" idx="15"/>
          </p:nvPr>
        </p:nvSpPr>
        <p:spPr>
          <a:xfrm>
            <a:off x="914753" y="1187031"/>
            <a:ext cx="10368598" cy="4394736"/>
          </a:xfrm>
        </p:spPr>
        <p:txBody>
          <a:bodyPr/>
          <a:lstStyle/>
          <a:p>
            <a:pPr marL="0" indent="0">
              <a:buNone/>
            </a:pPr>
            <a:r>
              <a:rPr lang="en-US" dirty="0"/>
              <a:t>Uncontrolled release of pressure or vacuum can result in:</a:t>
            </a:r>
          </a:p>
          <a:p>
            <a:r>
              <a:rPr lang="en-US" dirty="0"/>
              <a:t>Explosive energy release</a:t>
            </a:r>
          </a:p>
          <a:p>
            <a:r>
              <a:rPr lang="en-US" dirty="0"/>
              <a:t>Equipment rupture or implosion</a:t>
            </a:r>
          </a:p>
          <a:p>
            <a:r>
              <a:rPr lang="en-US" dirty="0"/>
              <a:t>Flying debris or shrapnel</a:t>
            </a:r>
          </a:p>
          <a:p>
            <a:r>
              <a:rPr lang="en-US" dirty="0"/>
              <a:t>Chemical or gas exposure</a:t>
            </a:r>
          </a:p>
          <a:p>
            <a:r>
              <a:rPr lang="en-US" dirty="0"/>
              <a:t>Asphyxiation or burns</a:t>
            </a:r>
          </a:p>
          <a:p>
            <a:r>
              <a:rPr lang="en-US" dirty="0"/>
              <a:t>Serious injury or fatality</a:t>
            </a:r>
          </a:p>
          <a:p>
            <a:pPr marL="0" indent="0">
              <a:buNone/>
            </a:pPr>
            <a:r>
              <a:rPr lang="en-US" dirty="0"/>
              <a:t>These hazards are often invisible and can be underestimated during routine or non-routine tasks.</a:t>
            </a:r>
          </a:p>
          <a:p>
            <a:pPr marL="0" indent="0">
              <a:buNone/>
            </a:pPr>
            <a:endParaRPr lang="en-US" dirty="0"/>
          </a:p>
        </p:txBody>
      </p:sp>
    </p:spTree>
    <p:extLst>
      <p:ext uri="{BB962C8B-B14F-4D97-AF65-F5344CB8AC3E}">
        <p14:creationId xmlns:p14="http://schemas.microsoft.com/office/powerpoint/2010/main" val="158664609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B076AD-1178-B745-F67C-E5F97D749BC6}"/>
            </a:ext>
          </a:extLst>
        </p:cNvPr>
        <p:cNvGrpSpPr/>
        <p:nvPr/>
      </p:nvGrpSpPr>
      <p:grpSpPr>
        <a:xfrm>
          <a:off x="0" y="0"/>
          <a:ext cx="0" cy="0"/>
          <a:chOff x="0" y="0"/>
          <a:chExt cx="0" cy="0"/>
        </a:xfrm>
      </p:grpSpPr>
      <p:sp>
        <p:nvSpPr>
          <p:cNvPr id="2" name="Subtitle 1">
            <a:extLst>
              <a:ext uri="{FF2B5EF4-FFF2-40B4-BE49-F238E27FC236}">
                <a16:creationId xmlns:a16="http://schemas.microsoft.com/office/drawing/2014/main" id="{6EE89106-9428-1EF8-D091-EC9FACF215DC}"/>
              </a:ext>
            </a:extLst>
          </p:cNvPr>
          <p:cNvSpPr>
            <a:spLocks noGrp="1"/>
          </p:cNvSpPr>
          <p:nvPr>
            <p:ph type="subTitle" idx="1"/>
          </p:nvPr>
        </p:nvSpPr>
        <p:spPr>
          <a:xfrm>
            <a:off x="914753" y="275593"/>
            <a:ext cx="10556453" cy="799297"/>
          </a:xfrm>
        </p:spPr>
        <p:txBody>
          <a:bodyPr/>
          <a:lstStyle/>
          <a:p>
            <a:r>
              <a:rPr lang="en-US" sz="3200" dirty="0"/>
              <a:t>Examples of Pressurized or Vacuum Systems </a:t>
            </a:r>
            <a:endParaRPr lang="en-CA" sz="3200" dirty="0"/>
          </a:p>
        </p:txBody>
      </p:sp>
      <p:sp>
        <p:nvSpPr>
          <p:cNvPr id="4" name="Text Placeholder 3">
            <a:extLst>
              <a:ext uri="{FF2B5EF4-FFF2-40B4-BE49-F238E27FC236}">
                <a16:creationId xmlns:a16="http://schemas.microsoft.com/office/drawing/2014/main" id="{34366ABF-BB93-87E4-8094-7389A14B7240}"/>
              </a:ext>
            </a:extLst>
          </p:cNvPr>
          <p:cNvSpPr>
            <a:spLocks noGrp="1"/>
          </p:cNvSpPr>
          <p:nvPr>
            <p:ph type="body" sz="quarter" idx="15"/>
          </p:nvPr>
        </p:nvSpPr>
        <p:spPr>
          <a:xfrm>
            <a:off x="914753" y="1187030"/>
            <a:ext cx="10368598" cy="4725715"/>
          </a:xfrm>
        </p:spPr>
        <p:txBody>
          <a:bodyPr/>
          <a:lstStyle/>
          <a:p>
            <a:pPr marL="0"/>
            <a:r>
              <a:rPr lang="en-US" dirty="0"/>
              <a:t>Pressure vessels, boilers, and separators</a:t>
            </a:r>
          </a:p>
          <a:p>
            <a:pPr marL="0"/>
            <a:r>
              <a:rPr lang="en-US" dirty="0"/>
              <a:t>Pipelines, hoses, tubing, and manifolds</a:t>
            </a:r>
          </a:p>
          <a:p>
            <a:pPr marL="0"/>
            <a:r>
              <a:rPr lang="en-US" dirty="0"/>
              <a:t>Compressed gas cylinders (air, nitrogen, hydrogen, propane, etc.)</a:t>
            </a:r>
          </a:p>
          <a:p>
            <a:pPr marL="0"/>
            <a:r>
              <a:rPr lang="en-US" dirty="0"/>
              <a:t>Hydraulic and pneumatic systems</a:t>
            </a:r>
          </a:p>
          <a:p>
            <a:pPr marL="0"/>
            <a:r>
              <a:rPr lang="en-US" dirty="0"/>
              <a:t>Steam systems</a:t>
            </a:r>
          </a:p>
          <a:p>
            <a:pPr marL="0"/>
            <a:r>
              <a:rPr lang="en-US" dirty="0"/>
              <a:t>Vacuum tanks, vessels, and piping</a:t>
            </a:r>
          </a:p>
          <a:p>
            <a:pPr marL="0"/>
            <a:r>
              <a:rPr lang="en-US" dirty="0"/>
              <a:t>Process equipment under pressure or vacuum during operation or testing</a:t>
            </a:r>
          </a:p>
          <a:p>
            <a:pPr>
              <a:buNone/>
            </a:pPr>
            <a:endParaRPr lang="en-US" dirty="0"/>
          </a:p>
        </p:txBody>
      </p:sp>
    </p:spTree>
    <p:extLst>
      <p:ext uri="{BB962C8B-B14F-4D97-AF65-F5344CB8AC3E}">
        <p14:creationId xmlns:p14="http://schemas.microsoft.com/office/powerpoint/2010/main" val="71058698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0717C2-4300-87D5-9EEF-78A15A3A20B9}"/>
            </a:ext>
          </a:extLst>
        </p:cNvPr>
        <p:cNvGrpSpPr/>
        <p:nvPr/>
      </p:nvGrpSpPr>
      <p:grpSpPr>
        <a:xfrm>
          <a:off x="0" y="0"/>
          <a:ext cx="0" cy="0"/>
          <a:chOff x="0" y="0"/>
          <a:chExt cx="0" cy="0"/>
        </a:xfrm>
      </p:grpSpPr>
      <p:sp>
        <p:nvSpPr>
          <p:cNvPr id="2" name="Subtitle 1">
            <a:extLst>
              <a:ext uri="{FF2B5EF4-FFF2-40B4-BE49-F238E27FC236}">
                <a16:creationId xmlns:a16="http://schemas.microsoft.com/office/drawing/2014/main" id="{6C5AB002-CF3F-7717-3A25-E5DDFC77A0B7}"/>
              </a:ext>
            </a:extLst>
          </p:cNvPr>
          <p:cNvSpPr>
            <a:spLocks noGrp="1"/>
          </p:cNvSpPr>
          <p:nvPr>
            <p:ph type="subTitle" idx="1"/>
          </p:nvPr>
        </p:nvSpPr>
        <p:spPr>
          <a:xfrm>
            <a:off x="908230" y="149468"/>
            <a:ext cx="10262978" cy="799297"/>
          </a:xfrm>
        </p:spPr>
        <p:txBody>
          <a:bodyPr/>
          <a:lstStyle/>
          <a:p>
            <a:r>
              <a:rPr lang="en-US" dirty="0" err="1"/>
              <a:t>LoF</a:t>
            </a:r>
            <a:r>
              <a:rPr lang="en-US" dirty="0"/>
              <a:t> Injury reduction campaign</a:t>
            </a:r>
            <a:endParaRPr lang="en-CA" dirty="0"/>
          </a:p>
        </p:txBody>
      </p:sp>
      <p:sp>
        <p:nvSpPr>
          <p:cNvPr id="4" name="Text Placeholder 3">
            <a:extLst>
              <a:ext uri="{FF2B5EF4-FFF2-40B4-BE49-F238E27FC236}">
                <a16:creationId xmlns:a16="http://schemas.microsoft.com/office/drawing/2014/main" id="{C8BDB9C3-287D-E5D1-D645-6F409B65CDB8}"/>
              </a:ext>
            </a:extLst>
          </p:cNvPr>
          <p:cNvSpPr>
            <a:spLocks noGrp="1"/>
          </p:cNvSpPr>
          <p:nvPr>
            <p:ph type="body" sz="quarter" idx="15"/>
          </p:nvPr>
        </p:nvSpPr>
        <p:spPr>
          <a:xfrm>
            <a:off x="908230" y="1342083"/>
            <a:ext cx="8563339" cy="985794"/>
          </a:xfrm>
        </p:spPr>
        <p:txBody>
          <a:bodyPr/>
          <a:lstStyle/>
          <a:p>
            <a:pPr marL="0" indent="0">
              <a:spcBef>
                <a:spcPts val="600"/>
              </a:spcBef>
              <a:buNone/>
            </a:pPr>
            <a:r>
              <a:rPr lang="en-US" dirty="0"/>
              <a:t>You are in the line of fire when you are at risk of coming into contact with a force your body cannot endure. </a:t>
            </a:r>
          </a:p>
          <a:p>
            <a:pPr marL="0" indent="0">
              <a:spcBef>
                <a:spcPts val="600"/>
              </a:spcBef>
              <a:buNone/>
            </a:pPr>
            <a:r>
              <a:rPr lang="en-US" dirty="0"/>
              <a:t>Pressure release awareness is:</a:t>
            </a:r>
          </a:p>
        </p:txBody>
      </p:sp>
      <p:sp>
        <p:nvSpPr>
          <p:cNvPr id="9" name="Rectangle: Diagonal Corners Rounded 8">
            <a:extLst>
              <a:ext uri="{FF2B5EF4-FFF2-40B4-BE49-F238E27FC236}">
                <a16:creationId xmlns:a16="http://schemas.microsoft.com/office/drawing/2014/main" id="{71D48204-A9FC-CC78-5716-2347C82AA9E2}"/>
              </a:ext>
            </a:extLst>
          </p:cNvPr>
          <p:cNvSpPr/>
          <p:nvPr/>
        </p:nvSpPr>
        <p:spPr>
          <a:xfrm>
            <a:off x="1092199" y="2941124"/>
            <a:ext cx="7013223" cy="1158651"/>
          </a:xfrm>
          <a:prstGeom prst="round2DiagRect">
            <a:avLst/>
          </a:prstGeom>
          <a:noFill/>
          <a:ln w="57150">
            <a:solidFill>
              <a:srgbClr val="FFB81C"/>
            </a:solidFill>
          </a:ln>
          <a:effectLst/>
        </p:spPr>
        <p:style>
          <a:lnRef idx="1">
            <a:schemeClr val="accent3"/>
          </a:lnRef>
          <a:fillRef idx="3">
            <a:schemeClr val="accent3"/>
          </a:fillRef>
          <a:effectRef idx="2">
            <a:schemeClr val="accent3"/>
          </a:effectRef>
          <a:fontRef idx="minor">
            <a:schemeClr val="lt1"/>
          </a:fontRef>
        </p:style>
        <p:txBody>
          <a:bodyPr rtlCol="0" anchor="ctr"/>
          <a:lstStyle/>
          <a:p>
            <a:pPr algn="ctr"/>
            <a:endParaRPr lang="en-CA"/>
          </a:p>
        </p:txBody>
      </p:sp>
      <p:sp>
        <p:nvSpPr>
          <p:cNvPr id="10" name="Content Placeholder 4">
            <a:extLst>
              <a:ext uri="{FF2B5EF4-FFF2-40B4-BE49-F238E27FC236}">
                <a16:creationId xmlns:a16="http://schemas.microsoft.com/office/drawing/2014/main" id="{DB58407F-AE2B-8320-6AD2-D75DF04E1F92}"/>
              </a:ext>
            </a:extLst>
          </p:cNvPr>
          <p:cNvSpPr txBox="1">
            <a:spLocks/>
          </p:cNvSpPr>
          <p:nvPr/>
        </p:nvSpPr>
        <p:spPr>
          <a:xfrm>
            <a:off x="2737052" y="3114941"/>
            <a:ext cx="5668694" cy="3743059"/>
          </a:xfrm>
          <a:prstGeom prst="rect">
            <a:avLst/>
          </a:prstGeom>
        </p:spPr>
        <p:txBody>
          <a:bodyPr vert="horz" lIns="91440" tIns="45720" rIns="91440" bIns="45720" rtlCol="0" anchor="t">
            <a:noAutofit/>
          </a:bodyPr>
          <a:lstStyle>
            <a:lvl1pPr marL="182875" indent="-182875" algn="l" defTabSz="914377" rtl="0" eaLnBrk="1" latinLnBrk="0" hangingPunct="1">
              <a:lnSpc>
                <a:spcPct val="90000"/>
              </a:lnSpc>
              <a:spcBef>
                <a:spcPts val="1200"/>
              </a:spcBef>
              <a:buClr>
                <a:srgbClr val="1C5B98"/>
              </a:buClr>
              <a:buFont typeface="Wingdings 2" pitchFamily="18" charset="2"/>
              <a:buChar char=""/>
              <a:defRPr sz="2000" kern="1200">
                <a:solidFill>
                  <a:schemeClr val="tx1">
                    <a:lumMod val="65000"/>
                    <a:lumOff val="35000"/>
                  </a:schemeClr>
                </a:solidFill>
                <a:latin typeface="Arial" panose="020B0604020202020204" pitchFamily="34" charset="0"/>
                <a:ea typeface="+mn-ea"/>
                <a:cs typeface="Arial" panose="020B0604020202020204" pitchFamily="34" charset="0"/>
              </a:defRPr>
            </a:lvl1pPr>
            <a:lvl2pPr marL="685783" indent="-182875" algn="l" defTabSz="914377" rtl="0" eaLnBrk="1" latinLnBrk="0" hangingPunct="1">
              <a:lnSpc>
                <a:spcPct val="90000"/>
              </a:lnSpc>
              <a:spcBef>
                <a:spcPts val="251"/>
              </a:spcBef>
              <a:spcAft>
                <a:spcPts val="251"/>
              </a:spcAft>
              <a:buClr>
                <a:srgbClr val="1C5B98"/>
              </a:buClr>
              <a:buFont typeface="Wingdings 2" pitchFamily="18" charset="2"/>
              <a:buChar char=""/>
              <a:defRPr sz="1800" kern="1200">
                <a:solidFill>
                  <a:schemeClr val="tx1">
                    <a:lumMod val="65000"/>
                    <a:lumOff val="35000"/>
                  </a:schemeClr>
                </a:solidFill>
                <a:latin typeface="Arial" panose="020B0604020202020204" pitchFamily="34" charset="0"/>
                <a:ea typeface="+mn-ea"/>
                <a:cs typeface="Arial" panose="020B0604020202020204" pitchFamily="34" charset="0"/>
              </a:defRPr>
            </a:lvl2pPr>
            <a:lvl3pPr marL="1142971" indent="-182875" algn="l" defTabSz="914377" rtl="0" eaLnBrk="1" latinLnBrk="0" hangingPunct="1">
              <a:lnSpc>
                <a:spcPct val="90000"/>
              </a:lnSpc>
              <a:spcBef>
                <a:spcPts val="251"/>
              </a:spcBef>
              <a:spcAft>
                <a:spcPts val="251"/>
              </a:spcAft>
              <a:buClr>
                <a:srgbClr val="1C5B98"/>
              </a:buClr>
              <a:buFont typeface="Wingdings 2" pitchFamily="18" charset="2"/>
              <a:buChar char=""/>
              <a:defRPr sz="1600" kern="1200">
                <a:solidFill>
                  <a:schemeClr val="tx1">
                    <a:lumMod val="65000"/>
                    <a:lumOff val="35000"/>
                  </a:schemeClr>
                </a:solidFill>
                <a:latin typeface="Arial" panose="020B0604020202020204" pitchFamily="34" charset="0"/>
                <a:ea typeface="+mn-ea"/>
                <a:cs typeface="Arial" panose="020B0604020202020204" pitchFamily="34" charset="0"/>
              </a:defRPr>
            </a:lvl3pPr>
            <a:lvl4pPr marL="1600160" indent="-182875" algn="l" defTabSz="914377" rtl="0" eaLnBrk="1" latinLnBrk="0" hangingPunct="1">
              <a:lnSpc>
                <a:spcPct val="90000"/>
              </a:lnSpc>
              <a:spcBef>
                <a:spcPts val="251"/>
              </a:spcBef>
              <a:spcAft>
                <a:spcPts val="251"/>
              </a:spcAft>
              <a:buClr>
                <a:srgbClr val="1C5B98"/>
              </a:buClr>
              <a:buFont typeface="Wingdings 2" pitchFamily="18" charset="2"/>
              <a:buChar char=""/>
              <a:defRPr sz="1400" kern="1200">
                <a:solidFill>
                  <a:schemeClr val="tx1">
                    <a:lumMod val="65000"/>
                    <a:lumOff val="35000"/>
                  </a:schemeClr>
                </a:solidFill>
                <a:latin typeface="Arial" panose="020B0604020202020204" pitchFamily="34" charset="0"/>
                <a:ea typeface="+mn-ea"/>
                <a:cs typeface="Arial" panose="020B0604020202020204" pitchFamily="34" charset="0"/>
              </a:defRPr>
            </a:lvl4pPr>
            <a:lvl5pPr marL="2057349" indent="-182875" algn="l" defTabSz="914377" rtl="0" eaLnBrk="1" latinLnBrk="0" hangingPunct="1">
              <a:lnSpc>
                <a:spcPct val="90000"/>
              </a:lnSpc>
              <a:spcBef>
                <a:spcPts val="251"/>
              </a:spcBef>
              <a:spcAft>
                <a:spcPts val="251"/>
              </a:spcAft>
              <a:buClr>
                <a:srgbClr val="1C5B98"/>
              </a:buClr>
              <a:buFont typeface="Wingdings 2" pitchFamily="18" charset="2"/>
              <a:buChar char=""/>
              <a:defRPr sz="1400" kern="1200">
                <a:solidFill>
                  <a:schemeClr val="tx1">
                    <a:lumMod val="65000"/>
                    <a:lumOff val="35000"/>
                  </a:schemeClr>
                </a:solidFill>
                <a:latin typeface="Arial" panose="020B0604020202020204" pitchFamily="34" charset="0"/>
                <a:ea typeface="+mn-ea"/>
                <a:cs typeface="Arial" panose="020B0604020202020204" pitchFamily="34" charset="0"/>
              </a:defRPr>
            </a:lvl5pPr>
            <a:lvl6pPr marL="2514537" indent="-228594" algn="l" defTabSz="914377" rtl="0" eaLnBrk="1" latinLnBrk="0" hangingPunct="1">
              <a:lnSpc>
                <a:spcPct val="90000"/>
              </a:lnSpc>
              <a:spcBef>
                <a:spcPts val="251"/>
              </a:spcBef>
              <a:spcAft>
                <a:spcPts val="251"/>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6pPr>
            <a:lvl7pPr marL="2971726" indent="-228594" algn="l" defTabSz="914377" rtl="0" eaLnBrk="1" latinLnBrk="0" hangingPunct="1">
              <a:lnSpc>
                <a:spcPct val="90000"/>
              </a:lnSpc>
              <a:spcBef>
                <a:spcPts val="251"/>
              </a:spcBef>
              <a:spcAft>
                <a:spcPts val="251"/>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7pPr>
            <a:lvl8pPr marL="3428914" indent="-228594" algn="l" defTabSz="914377" rtl="0" eaLnBrk="1" latinLnBrk="0" hangingPunct="1">
              <a:lnSpc>
                <a:spcPct val="90000"/>
              </a:lnSpc>
              <a:spcBef>
                <a:spcPts val="251"/>
              </a:spcBef>
              <a:spcAft>
                <a:spcPts val="251"/>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8pPr>
            <a:lvl9pPr marL="3886103" indent="-228594" algn="l" defTabSz="914377" rtl="0" eaLnBrk="1" latinLnBrk="0" hangingPunct="1">
              <a:lnSpc>
                <a:spcPct val="90000"/>
              </a:lnSpc>
              <a:spcBef>
                <a:spcPts val="251"/>
              </a:spcBef>
              <a:spcAft>
                <a:spcPts val="251"/>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9pPr>
          </a:lstStyle>
          <a:p>
            <a:pPr marL="0" indent="0">
              <a:lnSpc>
                <a:spcPct val="100000"/>
              </a:lnSpc>
              <a:spcBef>
                <a:spcPts val="600"/>
              </a:spcBef>
              <a:buNone/>
            </a:pPr>
            <a:r>
              <a:rPr lang="en-CA" sz="1600" b="1" dirty="0">
                <a:solidFill>
                  <a:srgbClr val="005295"/>
                </a:solidFill>
                <a:latin typeface="Trebuchet MS"/>
                <a:cs typeface="Arial"/>
              </a:rPr>
              <a:t>Stored Energy</a:t>
            </a:r>
            <a:br>
              <a:rPr lang="en-CA" sz="1600" b="1" dirty="0">
                <a:latin typeface="Trebuchet MS" panose="020B0603020202020204" pitchFamily="34" charset="0"/>
              </a:rPr>
            </a:br>
            <a:r>
              <a:rPr lang="en-CA" sz="1600" dirty="0">
                <a:solidFill>
                  <a:srgbClr val="00002F"/>
                </a:solidFill>
                <a:latin typeface="Trebuchet MS"/>
                <a:cs typeface="Arial"/>
              </a:rPr>
              <a:t>Contact with stored energy</a:t>
            </a:r>
            <a:br>
              <a:rPr lang="en-CA" sz="1600" dirty="0">
                <a:latin typeface="Trebuchet MS" panose="020B0603020202020204" pitchFamily="34" charset="0"/>
              </a:rPr>
            </a:br>
            <a:r>
              <a:rPr lang="en-CA" sz="1600" dirty="0">
                <a:solidFill>
                  <a:srgbClr val="00002F"/>
                </a:solidFill>
                <a:latin typeface="Trebuchet MS"/>
                <a:cs typeface="Arial"/>
              </a:rPr>
              <a:t>Includes pressure releases</a:t>
            </a:r>
          </a:p>
          <a:p>
            <a:pPr marL="0" indent="0">
              <a:lnSpc>
                <a:spcPct val="100000"/>
              </a:lnSpc>
              <a:spcBef>
                <a:spcPts val="600"/>
              </a:spcBef>
              <a:buNone/>
            </a:pPr>
            <a:br>
              <a:rPr lang="en-CA" sz="1600" dirty="0">
                <a:latin typeface="Trebuchet MS" panose="020B0603020202020204" pitchFamily="34" charset="0"/>
              </a:rPr>
            </a:br>
            <a:r>
              <a:rPr lang="en-CA" sz="1600" b="1" dirty="0">
                <a:solidFill>
                  <a:srgbClr val="1C5B98"/>
                </a:solidFill>
                <a:latin typeface="Trebuchet MS"/>
                <a:cs typeface="Arial"/>
              </a:rPr>
              <a:t>Striking Hazards</a:t>
            </a:r>
            <a:br>
              <a:rPr lang="en-CA" sz="1600" b="1" dirty="0">
                <a:latin typeface="Trebuchet MS" panose="020B0603020202020204" pitchFamily="34" charset="0"/>
              </a:rPr>
            </a:br>
            <a:r>
              <a:rPr lang="en-CA" sz="1600" dirty="0">
                <a:solidFill>
                  <a:srgbClr val="00002F"/>
                </a:solidFill>
                <a:latin typeface="Trebuchet MS"/>
                <a:cs typeface="Arial"/>
              </a:rPr>
              <a:t>Struck by or striking against an object</a:t>
            </a:r>
            <a:br>
              <a:rPr lang="en-CA" sz="1600" dirty="0">
                <a:latin typeface="Trebuchet MS" panose="020B0603020202020204" pitchFamily="34" charset="0"/>
              </a:rPr>
            </a:br>
            <a:r>
              <a:rPr lang="en-CA" sz="1600" dirty="0">
                <a:solidFill>
                  <a:srgbClr val="00002F"/>
                </a:solidFill>
                <a:latin typeface="Trebuchet MS"/>
                <a:cs typeface="Arial"/>
              </a:rPr>
              <a:t>Includes dropped objects</a:t>
            </a:r>
            <a:endParaRPr lang="en-US" sz="1600" dirty="0">
              <a:solidFill>
                <a:srgbClr val="00002F"/>
              </a:solidFill>
              <a:latin typeface="Trebuchet MS"/>
              <a:cs typeface="Arial"/>
            </a:endParaRPr>
          </a:p>
          <a:p>
            <a:pPr marL="0" indent="0">
              <a:lnSpc>
                <a:spcPct val="100000"/>
              </a:lnSpc>
              <a:spcBef>
                <a:spcPts val="600"/>
              </a:spcBef>
              <a:buNone/>
            </a:pPr>
            <a:endParaRPr lang="en-US" sz="1600" dirty="0">
              <a:solidFill>
                <a:srgbClr val="4C4C4C"/>
              </a:solidFill>
              <a:latin typeface="Trebuchet MS" panose="020B0603020202020204" pitchFamily="34" charset="0"/>
            </a:endParaRPr>
          </a:p>
          <a:p>
            <a:pPr marL="0" indent="0">
              <a:lnSpc>
                <a:spcPct val="100000"/>
              </a:lnSpc>
              <a:spcBef>
                <a:spcPts val="600"/>
              </a:spcBef>
              <a:buNone/>
            </a:pPr>
            <a:r>
              <a:rPr lang="en-CA" sz="1600" b="1" dirty="0">
                <a:solidFill>
                  <a:srgbClr val="1C5B98"/>
                </a:solidFill>
                <a:latin typeface="Trebuchet MS"/>
                <a:cs typeface="Arial"/>
              </a:rPr>
              <a:t>Crushing Hazards</a:t>
            </a:r>
            <a:br>
              <a:rPr lang="en-CA" sz="1600" dirty="0">
                <a:latin typeface="Trebuchet MS" panose="020B0603020202020204" pitchFamily="34" charset="0"/>
              </a:rPr>
            </a:br>
            <a:r>
              <a:rPr lang="en-CA" sz="1600" dirty="0">
                <a:solidFill>
                  <a:srgbClr val="00002F"/>
                </a:solidFill>
                <a:latin typeface="Trebuchet MS"/>
                <a:cs typeface="Arial"/>
              </a:rPr>
              <a:t>Caught in, on or between an object</a:t>
            </a:r>
            <a:br>
              <a:rPr lang="en-CA" sz="1600" dirty="0">
                <a:solidFill>
                  <a:srgbClr val="00002F"/>
                </a:solidFill>
                <a:latin typeface="Trebuchet MS"/>
                <a:cs typeface="Arial"/>
              </a:rPr>
            </a:br>
            <a:r>
              <a:rPr lang="en-CA" sz="1600" dirty="0">
                <a:solidFill>
                  <a:srgbClr val="00002F"/>
                </a:solidFill>
                <a:latin typeface="Trebuchet MS"/>
                <a:cs typeface="Arial"/>
              </a:rPr>
              <a:t>Includes hand injuries</a:t>
            </a:r>
          </a:p>
        </p:txBody>
      </p:sp>
      <p:pic>
        <p:nvPicPr>
          <p:cNvPr id="3" name="Picture 2">
            <a:extLst>
              <a:ext uri="{FF2B5EF4-FFF2-40B4-BE49-F238E27FC236}">
                <a16:creationId xmlns:a16="http://schemas.microsoft.com/office/drawing/2014/main" id="{1C541A6D-EE17-59C9-CCF1-502C48A20AFF}"/>
              </a:ext>
            </a:extLst>
          </p:cNvPr>
          <p:cNvPicPr>
            <a:picLocks noChangeAspect="1"/>
          </p:cNvPicPr>
          <p:nvPr/>
        </p:nvPicPr>
        <p:blipFill>
          <a:blip r:embed="rId2"/>
          <a:srcRect/>
          <a:stretch/>
        </p:blipFill>
        <p:spPr>
          <a:xfrm>
            <a:off x="1526752" y="3071042"/>
            <a:ext cx="898813" cy="898813"/>
          </a:xfrm>
          <a:prstGeom prst="rect">
            <a:avLst/>
          </a:prstGeom>
        </p:spPr>
      </p:pic>
      <p:pic>
        <p:nvPicPr>
          <p:cNvPr id="5" name="Picture 4">
            <a:extLst>
              <a:ext uri="{FF2B5EF4-FFF2-40B4-BE49-F238E27FC236}">
                <a16:creationId xmlns:a16="http://schemas.microsoft.com/office/drawing/2014/main" id="{A116F045-E3E1-DD2B-DB0E-DADEB421E200}"/>
              </a:ext>
            </a:extLst>
          </p:cNvPr>
          <p:cNvPicPr>
            <a:picLocks noChangeAspect="1"/>
          </p:cNvPicPr>
          <p:nvPr/>
        </p:nvPicPr>
        <p:blipFill>
          <a:blip r:embed="rId3"/>
          <a:srcRect/>
          <a:stretch/>
        </p:blipFill>
        <p:spPr>
          <a:xfrm>
            <a:off x="1527457" y="4172819"/>
            <a:ext cx="898813" cy="898813"/>
          </a:xfrm>
          <a:prstGeom prst="rect">
            <a:avLst/>
          </a:prstGeom>
        </p:spPr>
      </p:pic>
      <p:pic>
        <p:nvPicPr>
          <p:cNvPr id="6" name="Picture 5">
            <a:extLst>
              <a:ext uri="{FF2B5EF4-FFF2-40B4-BE49-F238E27FC236}">
                <a16:creationId xmlns:a16="http://schemas.microsoft.com/office/drawing/2014/main" id="{AB91B6FA-57B5-76ED-1605-BDC18519DDEB}"/>
              </a:ext>
            </a:extLst>
          </p:cNvPr>
          <p:cNvPicPr>
            <a:picLocks noChangeAspect="1"/>
          </p:cNvPicPr>
          <p:nvPr/>
        </p:nvPicPr>
        <p:blipFill>
          <a:blip r:embed="rId4"/>
          <a:srcRect/>
          <a:stretch/>
        </p:blipFill>
        <p:spPr>
          <a:xfrm>
            <a:off x="1526752" y="5260291"/>
            <a:ext cx="898813" cy="898813"/>
          </a:xfrm>
          <a:prstGeom prst="rect">
            <a:avLst/>
          </a:prstGeom>
        </p:spPr>
      </p:pic>
    </p:spTree>
    <p:extLst>
      <p:ext uri="{BB962C8B-B14F-4D97-AF65-F5344CB8AC3E}">
        <p14:creationId xmlns:p14="http://schemas.microsoft.com/office/powerpoint/2010/main" val="169538901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85B53A-FB16-18EC-6D6D-E1C38C1EDBF7}"/>
            </a:ext>
          </a:extLst>
        </p:cNvPr>
        <p:cNvGrpSpPr/>
        <p:nvPr/>
      </p:nvGrpSpPr>
      <p:grpSpPr>
        <a:xfrm>
          <a:off x="0" y="0"/>
          <a:ext cx="0" cy="0"/>
          <a:chOff x="0" y="0"/>
          <a:chExt cx="0" cy="0"/>
        </a:xfrm>
      </p:grpSpPr>
      <p:sp>
        <p:nvSpPr>
          <p:cNvPr id="4" name="Text Placeholder 3">
            <a:extLst>
              <a:ext uri="{FF2B5EF4-FFF2-40B4-BE49-F238E27FC236}">
                <a16:creationId xmlns:a16="http://schemas.microsoft.com/office/drawing/2014/main" id="{55406AA9-6C54-9A85-D0C2-D41C59F37DB6}"/>
              </a:ext>
            </a:extLst>
          </p:cNvPr>
          <p:cNvSpPr>
            <a:spLocks noGrp="1"/>
          </p:cNvSpPr>
          <p:nvPr>
            <p:ph type="body" sz="quarter" idx="15"/>
          </p:nvPr>
        </p:nvSpPr>
        <p:spPr>
          <a:xfrm>
            <a:off x="914753" y="1152286"/>
            <a:ext cx="8563339" cy="5299314"/>
          </a:xfrm>
        </p:spPr>
        <p:txBody>
          <a:bodyPr/>
          <a:lstStyle/>
          <a:p>
            <a:pPr marL="0" indent="0">
              <a:buNone/>
            </a:pPr>
            <a:r>
              <a:rPr lang="en-US" dirty="0"/>
              <a:t>This overview includes materials that relate to the Line of Fire Life Saving Rule and some that do not. The Life Saving Rule focuses on body positioning.</a:t>
            </a:r>
          </a:p>
          <a:p>
            <a:pPr marL="0" indent="0">
              <a:buNone/>
            </a:pPr>
            <a:r>
              <a:rPr lang="en-US" dirty="0"/>
              <a:t>This rule indicates:</a:t>
            </a:r>
          </a:p>
          <a:p>
            <a:pPr marL="0" indent="0">
              <a:buNone/>
            </a:pPr>
            <a:r>
              <a:rPr lang="en-US" dirty="0"/>
              <a:t>Keep yourself and others out of the line of fire</a:t>
            </a:r>
          </a:p>
          <a:p>
            <a:r>
              <a:rPr lang="en-US" dirty="0"/>
              <a:t>I position myself to avoid:</a:t>
            </a:r>
          </a:p>
          <a:p>
            <a:pPr lvl="1"/>
            <a:r>
              <a:rPr lang="en-US" dirty="0"/>
              <a:t>Moving objects</a:t>
            </a:r>
          </a:p>
          <a:p>
            <a:pPr lvl="1"/>
            <a:r>
              <a:rPr lang="en-US" dirty="0"/>
              <a:t>Vehicles</a:t>
            </a:r>
          </a:p>
          <a:p>
            <a:pPr lvl="1"/>
            <a:r>
              <a:rPr lang="en-US" dirty="0"/>
              <a:t>Pressure releases</a:t>
            </a:r>
          </a:p>
          <a:p>
            <a:pPr lvl="1"/>
            <a:r>
              <a:rPr lang="en-US" dirty="0"/>
              <a:t>Dropped objects</a:t>
            </a:r>
          </a:p>
          <a:p>
            <a:r>
              <a:rPr lang="en-US" dirty="0"/>
              <a:t>I establish and obey barriers and exclusion zones</a:t>
            </a:r>
          </a:p>
          <a:p>
            <a:r>
              <a:rPr lang="en-US" dirty="0"/>
              <a:t>I take action to secure loose objects and </a:t>
            </a:r>
            <a:br>
              <a:rPr lang="en-US" dirty="0"/>
            </a:br>
            <a:r>
              <a:rPr lang="en-US" dirty="0"/>
              <a:t>report potential dropped objects</a:t>
            </a:r>
          </a:p>
          <a:p>
            <a:pPr marL="0" indent="0">
              <a:buNone/>
            </a:pPr>
            <a:endParaRPr lang="en-CA" dirty="0"/>
          </a:p>
        </p:txBody>
      </p:sp>
      <p:sp>
        <p:nvSpPr>
          <p:cNvPr id="2" name="Subtitle 1">
            <a:extLst>
              <a:ext uri="{FF2B5EF4-FFF2-40B4-BE49-F238E27FC236}">
                <a16:creationId xmlns:a16="http://schemas.microsoft.com/office/drawing/2014/main" id="{0D199EF6-E9F0-035A-CF2A-964F8858AA74}"/>
              </a:ext>
            </a:extLst>
          </p:cNvPr>
          <p:cNvSpPr>
            <a:spLocks noGrp="1"/>
          </p:cNvSpPr>
          <p:nvPr>
            <p:ph type="subTitle" idx="1"/>
          </p:nvPr>
        </p:nvSpPr>
        <p:spPr/>
        <p:txBody>
          <a:bodyPr/>
          <a:lstStyle/>
          <a:p>
            <a:r>
              <a:rPr lang="en-US" dirty="0"/>
              <a:t>Line of Fire Life Saving Rule</a:t>
            </a:r>
            <a:endParaRPr lang="en-CA" dirty="0"/>
          </a:p>
        </p:txBody>
      </p:sp>
      <p:sp>
        <p:nvSpPr>
          <p:cNvPr id="5" name="Rectangle: Diagonal Corners Rounded 4">
            <a:extLst>
              <a:ext uri="{FF2B5EF4-FFF2-40B4-BE49-F238E27FC236}">
                <a16:creationId xmlns:a16="http://schemas.microsoft.com/office/drawing/2014/main" id="{4165F767-45F8-CDD9-20D4-0CADC1D39120}"/>
              </a:ext>
            </a:extLst>
          </p:cNvPr>
          <p:cNvSpPr/>
          <p:nvPr/>
        </p:nvSpPr>
        <p:spPr>
          <a:xfrm>
            <a:off x="1092199" y="3878528"/>
            <a:ext cx="6680201" cy="279401"/>
          </a:xfrm>
          <a:prstGeom prst="round2DiagRect">
            <a:avLst/>
          </a:prstGeom>
          <a:noFill/>
          <a:ln w="57150">
            <a:solidFill>
              <a:srgbClr val="FFB81C"/>
            </a:solidFill>
          </a:ln>
          <a:effectLst/>
        </p:spPr>
        <p:style>
          <a:lnRef idx="1">
            <a:schemeClr val="accent3"/>
          </a:lnRef>
          <a:fillRef idx="3">
            <a:schemeClr val="accent3"/>
          </a:fillRef>
          <a:effectRef idx="2">
            <a:schemeClr val="accent3"/>
          </a:effectRef>
          <a:fontRef idx="minor">
            <a:schemeClr val="lt1"/>
          </a:fontRef>
        </p:style>
        <p:txBody>
          <a:bodyPr rtlCol="0" anchor="ctr"/>
          <a:lstStyle/>
          <a:p>
            <a:pPr algn="ctr"/>
            <a:endParaRPr lang="en-CA"/>
          </a:p>
        </p:txBody>
      </p:sp>
      <p:pic>
        <p:nvPicPr>
          <p:cNvPr id="6" name="Picture 5">
            <a:extLst>
              <a:ext uri="{FF2B5EF4-FFF2-40B4-BE49-F238E27FC236}">
                <a16:creationId xmlns:a16="http://schemas.microsoft.com/office/drawing/2014/main" id="{02000C57-FFDE-9CEA-96DA-0FF9637336D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980101" y="3215991"/>
            <a:ext cx="1797616" cy="1797616"/>
          </a:xfrm>
          <a:prstGeom prst="rect">
            <a:avLst/>
          </a:prstGeom>
        </p:spPr>
      </p:pic>
    </p:spTree>
    <p:extLst>
      <p:ext uri="{BB962C8B-B14F-4D97-AF65-F5344CB8AC3E}">
        <p14:creationId xmlns:p14="http://schemas.microsoft.com/office/powerpoint/2010/main" val="220791439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B8D49B-2A02-52F8-62EC-6A87F5E9B646}"/>
            </a:ext>
          </a:extLst>
        </p:cNvPr>
        <p:cNvGrpSpPr/>
        <p:nvPr/>
      </p:nvGrpSpPr>
      <p:grpSpPr>
        <a:xfrm>
          <a:off x="0" y="0"/>
          <a:ext cx="0" cy="0"/>
          <a:chOff x="0" y="0"/>
          <a:chExt cx="0" cy="0"/>
        </a:xfrm>
      </p:grpSpPr>
      <p:sp>
        <p:nvSpPr>
          <p:cNvPr id="2" name="Subtitle 1">
            <a:extLst>
              <a:ext uri="{FF2B5EF4-FFF2-40B4-BE49-F238E27FC236}">
                <a16:creationId xmlns:a16="http://schemas.microsoft.com/office/drawing/2014/main" id="{D0B8D8DC-1BF0-7EB3-F0F7-A038D092159B}"/>
              </a:ext>
            </a:extLst>
          </p:cNvPr>
          <p:cNvSpPr>
            <a:spLocks noGrp="1"/>
          </p:cNvSpPr>
          <p:nvPr>
            <p:ph type="subTitle" idx="1"/>
          </p:nvPr>
        </p:nvSpPr>
        <p:spPr/>
        <p:txBody>
          <a:bodyPr/>
          <a:lstStyle/>
          <a:p>
            <a:r>
              <a:rPr lang="en-US" dirty="0"/>
              <a:t>Energy isolation - Life Saving Rule</a:t>
            </a:r>
            <a:endParaRPr lang="en-CA" dirty="0"/>
          </a:p>
        </p:txBody>
      </p:sp>
      <p:sp>
        <p:nvSpPr>
          <p:cNvPr id="4" name="Text Placeholder 3">
            <a:extLst>
              <a:ext uri="{FF2B5EF4-FFF2-40B4-BE49-F238E27FC236}">
                <a16:creationId xmlns:a16="http://schemas.microsoft.com/office/drawing/2014/main" id="{3C2B6A1E-A39F-E85D-F5D8-2DC05B00F644}"/>
              </a:ext>
            </a:extLst>
          </p:cNvPr>
          <p:cNvSpPr>
            <a:spLocks noGrp="1"/>
          </p:cNvSpPr>
          <p:nvPr>
            <p:ph type="body" sz="quarter" idx="15"/>
          </p:nvPr>
        </p:nvSpPr>
        <p:spPr>
          <a:xfrm>
            <a:off x="914754" y="1782254"/>
            <a:ext cx="7630156" cy="2705878"/>
          </a:xfrm>
        </p:spPr>
        <p:txBody>
          <a:bodyPr/>
          <a:lstStyle/>
          <a:p>
            <a:pPr marL="0" indent="0">
              <a:buNone/>
            </a:pPr>
            <a:r>
              <a:rPr lang="en-US" dirty="0"/>
              <a:t>Pressure releases also relate to the Energy Isolation Life Saving Rule.</a:t>
            </a:r>
          </a:p>
          <a:p>
            <a:pPr marL="0" indent="0">
              <a:buNone/>
            </a:pPr>
            <a:r>
              <a:rPr lang="en-US" dirty="0"/>
              <a:t>This rules indicates:</a:t>
            </a:r>
            <a:br>
              <a:rPr lang="en-US" dirty="0"/>
            </a:br>
            <a:endParaRPr lang="en-US" dirty="0"/>
          </a:p>
          <a:p>
            <a:pPr marL="0" indent="0">
              <a:buNone/>
            </a:pPr>
            <a:r>
              <a:rPr lang="en-US" b="1" dirty="0"/>
              <a:t>Verify isolation and zero energy before work begins</a:t>
            </a:r>
          </a:p>
          <a:p>
            <a:r>
              <a:rPr lang="en-US" dirty="0"/>
              <a:t>I have identified all energy sources</a:t>
            </a:r>
          </a:p>
          <a:p>
            <a:r>
              <a:rPr lang="en-US" dirty="0"/>
              <a:t>I confirm that hazardous energy sources have been isolated, locked, and tagged</a:t>
            </a:r>
          </a:p>
          <a:p>
            <a:r>
              <a:rPr lang="en-US" dirty="0"/>
              <a:t>I have checked there is zero energy and tested for residual or stored energy</a:t>
            </a:r>
          </a:p>
          <a:p>
            <a:endParaRPr lang="en-CA" dirty="0"/>
          </a:p>
        </p:txBody>
      </p:sp>
      <p:pic>
        <p:nvPicPr>
          <p:cNvPr id="6" name="Picture 5">
            <a:extLst>
              <a:ext uri="{FF2B5EF4-FFF2-40B4-BE49-F238E27FC236}">
                <a16:creationId xmlns:a16="http://schemas.microsoft.com/office/drawing/2014/main" id="{1B294EAD-453D-1BA1-00EC-6ED25624820E}"/>
              </a:ext>
            </a:extLst>
          </p:cNvPr>
          <p:cNvPicPr>
            <a:picLocks noChangeAspect="1"/>
          </p:cNvPicPr>
          <p:nvPr/>
        </p:nvPicPr>
        <p:blipFill>
          <a:blip r:embed="rId2"/>
          <a:stretch>
            <a:fillRect/>
          </a:stretch>
        </p:blipFill>
        <p:spPr>
          <a:xfrm>
            <a:off x="9026897" y="3219699"/>
            <a:ext cx="1797615" cy="1797615"/>
          </a:xfrm>
          <a:prstGeom prst="rect">
            <a:avLst/>
          </a:prstGeom>
        </p:spPr>
      </p:pic>
    </p:spTree>
    <p:extLst>
      <p:ext uri="{BB962C8B-B14F-4D97-AF65-F5344CB8AC3E}">
        <p14:creationId xmlns:p14="http://schemas.microsoft.com/office/powerpoint/2010/main" val="71022274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DD3C02-0DA3-32E0-1CD9-6EA11B71F9DF}"/>
            </a:ext>
          </a:extLst>
        </p:cNvPr>
        <p:cNvGrpSpPr/>
        <p:nvPr/>
      </p:nvGrpSpPr>
      <p:grpSpPr>
        <a:xfrm>
          <a:off x="0" y="0"/>
          <a:ext cx="0" cy="0"/>
          <a:chOff x="0" y="0"/>
          <a:chExt cx="0" cy="0"/>
        </a:xfrm>
      </p:grpSpPr>
      <p:sp>
        <p:nvSpPr>
          <p:cNvPr id="2" name="Subtitle 1">
            <a:extLst>
              <a:ext uri="{FF2B5EF4-FFF2-40B4-BE49-F238E27FC236}">
                <a16:creationId xmlns:a16="http://schemas.microsoft.com/office/drawing/2014/main" id="{1673E6B3-4F52-2E97-4C4D-E43D96214A0B}"/>
              </a:ext>
            </a:extLst>
          </p:cNvPr>
          <p:cNvSpPr>
            <a:spLocks noGrp="1"/>
          </p:cNvSpPr>
          <p:nvPr>
            <p:ph type="subTitle" idx="1"/>
          </p:nvPr>
        </p:nvSpPr>
        <p:spPr/>
        <p:txBody>
          <a:bodyPr/>
          <a:lstStyle/>
          <a:p>
            <a:r>
              <a:rPr lang="en-US" dirty="0"/>
              <a:t>Other related Life Saving Rules</a:t>
            </a:r>
            <a:endParaRPr lang="en-CA" dirty="0"/>
          </a:p>
        </p:txBody>
      </p:sp>
      <p:pic>
        <p:nvPicPr>
          <p:cNvPr id="9" name="Picture 8">
            <a:extLst>
              <a:ext uri="{FF2B5EF4-FFF2-40B4-BE49-F238E27FC236}">
                <a16:creationId xmlns:a16="http://schemas.microsoft.com/office/drawing/2014/main" id="{22E78016-5FAB-9403-25AA-D51AE7CBAC8C}"/>
              </a:ext>
            </a:extLst>
          </p:cNvPr>
          <p:cNvPicPr>
            <a:picLocks noChangeAspect="1"/>
          </p:cNvPicPr>
          <p:nvPr/>
        </p:nvPicPr>
        <p:blipFill>
          <a:blip r:embed="rId2"/>
          <a:srcRect b="29861"/>
          <a:stretch>
            <a:fillRect/>
          </a:stretch>
        </p:blipFill>
        <p:spPr>
          <a:xfrm>
            <a:off x="1184161" y="2050680"/>
            <a:ext cx="1613782" cy="1804693"/>
          </a:xfrm>
          <a:prstGeom prst="rect">
            <a:avLst/>
          </a:prstGeom>
        </p:spPr>
      </p:pic>
      <p:sp>
        <p:nvSpPr>
          <p:cNvPr id="10" name="TextBox 9">
            <a:extLst>
              <a:ext uri="{FF2B5EF4-FFF2-40B4-BE49-F238E27FC236}">
                <a16:creationId xmlns:a16="http://schemas.microsoft.com/office/drawing/2014/main" id="{9796ECC5-3C6E-7CD5-5A94-5450D8D2FAB7}"/>
              </a:ext>
            </a:extLst>
          </p:cNvPr>
          <p:cNvSpPr txBox="1"/>
          <p:nvPr/>
        </p:nvSpPr>
        <p:spPr>
          <a:xfrm>
            <a:off x="835352" y="3911819"/>
            <a:ext cx="2311400" cy="369332"/>
          </a:xfrm>
          <a:prstGeom prst="rect">
            <a:avLst/>
          </a:prstGeom>
          <a:noFill/>
        </p:spPr>
        <p:txBody>
          <a:bodyPr wrap="square" rtlCol="0">
            <a:spAutoFit/>
          </a:bodyPr>
          <a:lstStyle/>
          <a:p>
            <a:pPr algn="ctr"/>
            <a:r>
              <a:rPr lang="en-CA" dirty="0">
                <a:solidFill>
                  <a:srgbClr val="000000"/>
                </a:solidFill>
              </a:rPr>
              <a:t>FIT FOR DUTY</a:t>
            </a:r>
          </a:p>
        </p:txBody>
      </p:sp>
      <p:pic>
        <p:nvPicPr>
          <p:cNvPr id="8" name="Picture 7">
            <a:extLst>
              <a:ext uri="{FF2B5EF4-FFF2-40B4-BE49-F238E27FC236}">
                <a16:creationId xmlns:a16="http://schemas.microsoft.com/office/drawing/2014/main" id="{727BD94A-8B63-0411-3BAB-D1572EA9E8D5}"/>
              </a:ext>
            </a:extLst>
          </p:cNvPr>
          <p:cNvPicPr>
            <a:picLocks noChangeAspect="1"/>
          </p:cNvPicPr>
          <p:nvPr/>
        </p:nvPicPr>
        <p:blipFill>
          <a:blip r:embed="rId3"/>
          <a:srcRect b="29056"/>
          <a:stretch>
            <a:fillRect/>
          </a:stretch>
        </p:blipFill>
        <p:spPr>
          <a:xfrm>
            <a:off x="3490456" y="2050680"/>
            <a:ext cx="1623993" cy="1861139"/>
          </a:xfrm>
          <a:prstGeom prst="rect">
            <a:avLst/>
          </a:prstGeom>
        </p:spPr>
      </p:pic>
      <p:sp>
        <p:nvSpPr>
          <p:cNvPr id="12" name="TextBox 11">
            <a:extLst>
              <a:ext uri="{FF2B5EF4-FFF2-40B4-BE49-F238E27FC236}">
                <a16:creationId xmlns:a16="http://schemas.microsoft.com/office/drawing/2014/main" id="{8F830AB1-30A0-BE9E-F6E1-AB5496D9FECD}"/>
              </a:ext>
            </a:extLst>
          </p:cNvPr>
          <p:cNvSpPr txBox="1"/>
          <p:nvPr/>
        </p:nvSpPr>
        <p:spPr>
          <a:xfrm>
            <a:off x="3146752" y="3773320"/>
            <a:ext cx="2311400" cy="646331"/>
          </a:xfrm>
          <a:prstGeom prst="rect">
            <a:avLst/>
          </a:prstGeom>
          <a:noFill/>
        </p:spPr>
        <p:txBody>
          <a:bodyPr wrap="square" rtlCol="0">
            <a:spAutoFit/>
          </a:bodyPr>
          <a:lstStyle/>
          <a:p>
            <a:pPr algn="ctr"/>
            <a:r>
              <a:rPr lang="en-CA" dirty="0">
                <a:solidFill>
                  <a:srgbClr val="000000"/>
                </a:solidFill>
              </a:rPr>
              <a:t>BYPASSING SAFETY CONTROLS</a:t>
            </a:r>
          </a:p>
        </p:txBody>
      </p:sp>
      <p:pic>
        <p:nvPicPr>
          <p:cNvPr id="3" name="Picture 2" descr="A white checklist with a checkmark, depicting completed tasks.&#10;&#10;AI-generated content may be incorrect.">
            <a:extLst>
              <a:ext uri="{FF2B5EF4-FFF2-40B4-BE49-F238E27FC236}">
                <a16:creationId xmlns:a16="http://schemas.microsoft.com/office/drawing/2014/main" id="{4BA8604B-FDEB-A7A7-772D-0EAF9115C605}"/>
              </a:ext>
            </a:extLst>
          </p:cNvPr>
          <p:cNvPicPr>
            <a:picLocks noChangeAspect="1"/>
          </p:cNvPicPr>
          <p:nvPr/>
        </p:nvPicPr>
        <p:blipFill>
          <a:blip r:embed="rId4"/>
          <a:stretch>
            <a:fillRect/>
          </a:stretch>
        </p:blipFill>
        <p:spPr>
          <a:xfrm>
            <a:off x="5698336" y="2056549"/>
            <a:ext cx="1729102" cy="1798824"/>
          </a:xfrm>
          <a:prstGeom prst="rect">
            <a:avLst/>
          </a:prstGeom>
        </p:spPr>
      </p:pic>
      <p:sp>
        <p:nvSpPr>
          <p:cNvPr id="4" name="TextBox 8">
            <a:extLst>
              <a:ext uri="{FF2B5EF4-FFF2-40B4-BE49-F238E27FC236}">
                <a16:creationId xmlns:a16="http://schemas.microsoft.com/office/drawing/2014/main" id="{E9F4C099-AF40-02D4-64ED-A8D9C2D77BA5}"/>
              </a:ext>
            </a:extLst>
          </p:cNvPr>
          <p:cNvSpPr txBox="1"/>
          <p:nvPr/>
        </p:nvSpPr>
        <p:spPr>
          <a:xfrm>
            <a:off x="5458152" y="3891354"/>
            <a:ext cx="2176374" cy="646331"/>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CA" dirty="0">
                <a:solidFill>
                  <a:srgbClr val="000000"/>
                </a:solidFill>
              </a:rPr>
              <a:t>WORK AUTHORIZATION</a:t>
            </a:r>
          </a:p>
        </p:txBody>
      </p:sp>
    </p:spTree>
    <p:extLst>
      <p:ext uri="{BB962C8B-B14F-4D97-AF65-F5344CB8AC3E}">
        <p14:creationId xmlns:p14="http://schemas.microsoft.com/office/powerpoint/2010/main" val="4098150512"/>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DESIGN_ID_OFFICE THEME" val="Nuo8j7Zr"/>
  <p:tag name="ARTICULATE_SLIDE_COUNT" val="6"/>
  <p:tag name="ARTICULATE_PROJECT_OPEN" val="0"/>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ffice Theme">
  <a:themeElements>
    <a:clrScheme name="Custom 1">
      <a:dk1>
        <a:srgbClr val="FFFFFF"/>
      </a:dk1>
      <a:lt1>
        <a:srgbClr val="FFFFFF"/>
      </a:lt1>
      <a:dk2>
        <a:srgbClr val="FFFFFF"/>
      </a:dk2>
      <a:lt2>
        <a:srgbClr val="FFFFFF"/>
      </a:lt2>
      <a:accent1>
        <a:srgbClr val="005D9C"/>
      </a:accent1>
      <a:accent2>
        <a:srgbClr val="FFB81C"/>
      </a:accent2>
      <a:accent3>
        <a:srgbClr val="283349"/>
      </a:accent3>
      <a:accent4>
        <a:srgbClr val="B2B3B2"/>
      </a:accent4>
      <a:accent5>
        <a:srgbClr val="ECEBEA"/>
      </a:accent5>
      <a:accent6>
        <a:srgbClr val="101820"/>
      </a:accent6>
      <a:hlink>
        <a:srgbClr val="FFFFFF"/>
      </a:hlink>
      <a:folHlink>
        <a:srgbClr val="FFFFFF"/>
      </a:folHlink>
    </a:clrScheme>
    <a:fontScheme name="Custom 1">
      <a:majorFont>
        <a:latin typeface="Trebuchet MS"/>
        <a:ea typeface=""/>
        <a:cs typeface=""/>
      </a:majorFont>
      <a:minorFont>
        <a:latin typeface="Trebuchet MS"/>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15000"/>
          </a:schemeClr>
        </a:lnRef>
        <a:fillRef idx="1">
          <a:schemeClr val="accent1"/>
        </a:fillRef>
        <a:effectRef idx="0">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E360E7E922B5248A2B1E1FB888F982B" ma:contentTypeVersion="11" ma:contentTypeDescription="Create a new document." ma:contentTypeScope="" ma:versionID="9231d61ed220f3b146b69b9a22d80eeb">
  <xsd:schema xmlns:xsd="http://www.w3.org/2001/XMLSchema" xmlns:xs="http://www.w3.org/2001/XMLSchema" xmlns:p="http://schemas.microsoft.com/office/2006/metadata/properties" xmlns:ns2="5e7b71af-3b39-4211-bbc7-25ff657f4f16" xmlns:ns3="4053ab9e-d8d3-4337-a2f9-a3742efbd312" targetNamespace="http://schemas.microsoft.com/office/2006/metadata/properties" ma:root="true" ma:fieldsID="c4415c68b170b103e5c31a4f7f5ff8a7" ns2:_="" ns3:_="">
    <xsd:import namespace="5e7b71af-3b39-4211-bbc7-25ff657f4f16"/>
    <xsd:import namespace="4053ab9e-d8d3-4337-a2f9-a3742efbd312"/>
    <xsd:element name="properties">
      <xsd:complexType>
        <xsd:sequence>
          <xsd:element name="documentManagement">
            <xsd:complexType>
              <xsd:all>
                <xsd:element ref="ns2:lcf76f155ced4ddcb4097134ff3c332f" minOccurs="0"/>
                <xsd:element ref="ns3:TaxCatchAll" minOccurs="0"/>
                <xsd:element ref="ns2:MediaServiceMetadata" minOccurs="0"/>
                <xsd:element ref="ns2:MediaServiceFastMetadata" minOccurs="0"/>
                <xsd:element ref="ns2:MediaServiceSearchProperties" minOccurs="0"/>
                <xsd:element ref="ns2:MediaServiceDateTaken" minOccurs="0"/>
                <xsd:element ref="ns2:MediaServiceObjectDetectorVersions" minOccurs="0"/>
                <xsd:element ref="ns2:MediaServiceOCR"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e7b71af-3b39-4211-bbc7-25ff657f4f16" elementFormDefault="qualified">
    <xsd:import namespace="http://schemas.microsoft.com/office/2006/documentManagement/types"/>
    <xsd:import namespace="http://schemas.microsoft.com/office/infopath/2007/PartnerControls"/>
    <xsd:element name="lcf76f155ced4ddcb4097134ff3c332f" ma:index="9" nillable="true" ma:taxonomy="true" ma:internalName="lcf76f155ced4ddcb4097134ff3c332f" ma:taxonomyFieldName="MediaServiceImageTags" ma:displayName="Image Tags" ma:readOnly="false" ma:fieldId="{5cf76f15-5ced-4ddc-b409-7134ff3c332f}" ma:taxonomyMulti="true" ma:sspId="d13e9677-5dd7-42cb-8846-6328edf4876f" ma:termSetId="09814cd3-568e-fe90-9814-8d621ff8fb84" ma:anchorId="fba54fb3-c3e1-fe81-a776-ca4b69148c4d" ma:open="true" ma:isKeyword="false">
      <xsd:complexType>
        <xsd:sequence>
          <xsd:element ref="pc:Terms" minOccurs="0" maxOccurs="1"/>
        </xsd:sequence>
      </xsd:complexType>
    </xsd:element>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SearchProperties" ma:index="13" nillable="true" ma:displayName="MediaServiceSearchProperties" ma:hidden="true" ma:internalName="MediaServiceSearchProperties" ma:readOnly="true">
      <xsd:simpleType>
        <xsd:restriction base="dms:Note"/>
      </xsd:simpleType>
    </xsd:element>
    <xsd:element name="MediaServiceDateTaken" ma:index="14" nillable="true" ma:displayName="MediaServiceDateTaken" ma:hidden="true" ma:indexed="true" ma:internalName="MediaServiceDateTaken" ma:readOnly="true">
      <xsd:simpleType>
        <xsd:restriction base="dms:Text"/>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4053ab9e-d8d3-4337-a2f9-a3742efbd312" elementFormDefault="qualified">
    <xsd:import namespace="http://schemas.microsoft.com/office/2006/documentManagement/types"/>
    <xsd:import namespace="http://schemas.microsoft.com/office/infopath/2007/PartnerControls"/>
    <xsd:element name="TaxCatchAll" ma:index="10" nillable="true" ma:displayName="Taxonomy Catch All Column" ma:hidden="true" ma:list="{22863542-ffd6-4a5d-a6f9-7b9ef3fcb08a}" ma:internalName="TaxCatchAll" ma:showField="CatchAllData" ma:web="4053ab9e-d8d3-4337-a2f9-a3742efbd312">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5e7b71af-3b39-4211-bbc7-25ff657f4f16">
      <Terms xmlns="http://schemas.microsoft.com/office/infopath/2007/PartnerControls"/>
    </lcf76f155ced4ddcb4097134ff3c332f>
    <TaxCatchAll xmlns="4053ab9e-d8d3-4337-a2f9-a3742efbd312" xsi:nil="true"/>
  </documentManagement>
</p:properties>
</file>

<file path=customXml/itemProps1.xml><?xml version="1.0" encoding="utf-8"?>
<ds:datastoreItem xmlns:ds="http://schemas.openxmlformats.org/officeDocument/2006/customXml" ds:itemID="{E9A8DC55-1904-4D91-A4EA-9B0E682204FE}">
  <ds:schemaRefs>
    <ds:schemaRef ds:uri="4053ab9e-d8d3-4337-a2f9-a3742efbd312"/>
    <ds:schemaRef ds:uri="5e7b71af-3b39-4211-bbc7-25ff657f4f16"/>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4E0FC65B-49C5-4AB4-B8C3-5478A8FC6BC9}">
  <ds:schemaRefs>
    <ds:schemaRef ds:uri="http://schemas.microsoft.com/sharepoint/v3/contenttype/forms"/>
  </ds:schemaRefs>
</ds:datastoreItem>
</file>

<file path=customXml/itemProps3.xml><?xml version="1.0" encoding="utf-8"?>
<ds:datastoreItem xmlns:ds="http://schemas.openxmlformats.org/officeDocument/2006/customXml" ds:itemID="{D9805710-66AB-47E5-80EB-C0E0A5EFB5B9}">
  <ds:schemaRefs>
    <ds:schemaRef ds:uri="4053ab9e-d8d3-4337-a2f9-a3742efbd312"/>
    <ds:schemaRef ds:uri="http://schemas.microsoft.com/office/2006/metadata/properties"/>
    <ds:schemaRef ds:uri="http://purl.org/dc/terms/"/>
    <ds:schemaRef ds:uri="5e7b71af-3b39-4211-bbc7-25ff657f4f16"/>
    <ds:schemaRef ds:uri="http://purl.org/dc/dcmitype/"/>
    <ds:schemaRef ds:uri="http://purl.org/dc/elements/1.1/"/>
    <ds:schemaRef ds:uri="http://schemas.microsoft.com/office/2006/documentManagement/types"/>
    <ds:schemaRef ds:uri="http://www.w3.org/XML/1998/namespace"/>
    <ds:schemaRef ds:uri="http://schemas.microsoft.com/office/infopath/2007/PartnerControls"/>
    <ds:schemaRef ds:uri="http://schemas.openxmlformats.org/package/2006/metadata/core-properties"/>
  </ds:schemaRefs>
</ds:datastoreItem>
</file>

<file path=docProps/app.xml><?xml version="1.0" encoding="utf-8"?>
<Properties xmlns="http://schemas.openxmlformats.org/officeDocument/2006/extended-properties" xmlns:vt="http://schemas.openxmlformats.org/officeDocument/2006/docPropsVTypes">
  <Template/>
  <TotalTime>1532</TotalTime>
  <Words>1700</Words>
  <Application>Microsoft Office PowerPoint</Application>
  <PresentationFormat>Widescreen</PresentationFormat>
  <Paragraphs>234</Paragraphs>
  <Slides>21</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21</vt:i4>
      </vt:variant>
    </vt:vector>
  </HeadingPairs>
  <TitlesOfParts>
    <vt:vector size="28" baseType="lpstr">
      <vt:lpstr>Aptos</vt:lpstr>
      <vt:lpstr>Arial</vt:lpstr>
      <vt:lpstr>Courier New</vt:lpstr>
      <vt:lpstr>Trebuchet MS</vt:lpstr>
      <vt:lpstr>Verdana</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Bailey Forbes</dc:creator>
  <cp:lastModifiedBy>Rahaf Hakimeh</cp:lastModifiedBy>
  <cp:revision>26</cp:revision>
  <dcterms:created xsi:type="dcterms:W3CDTF">2025-01-06T22:59:05Z</dcterms:created>
  <dcterms:modified xsi:type="dcterms:W3CDTF">2026-03-24T19:30:19Z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7edc8913-6360-4b9e-90c5-03ba899fdf86_Enabled">
    <vt:lpwstr>true</vt:lpwstr>
  </property>
  <property fmtid="{D5CDD505-2E9C-101B-9397-08002B2CF9AE}" pid="3" name="MSIP_Label_7edc8913-6360-4b9e-90c5-03ba899fdf86_SetDate">
    <vt:lpwstr>2025-02-25T16:00:57Z</vt:lpwstr>
  </property>
  <property fmtid="{D5CDD505-2E9C-101B-9397-08002B2CF9AE}" pid="4" name="MSIP_Label_7edc8913-6360-4b9e-90c5-03ba899fdf86_Method">
    <vt:lpwstr>Standard</vt:lpwstr>
  </property>
  <property fmtid="{D5CDD505-2E9C-101B-9397-08002B2CF9AE}" pid="5" name="MSIP_Label_7edc8913-6360-4b9e-90c5-03ba899fdf86_Name">
    <vt:lpwstr>defa4170-0d19-0005-0004-bc88714345d2</vt:lpwstr>
  </property>
  <property fmtid="{D5CDD505-2E9C-101B-9397-08002B2CF9AE}" pid="6" name="MSIP_Label_7edc8913-6360-4b9e-90c5-03ba899fdf86_SiteId">
    <vt:lpwstr>9e6d8a0e-86d7-4ef4-ac34-dd4aae172901</vt:lpwstr>
  </property>
  <property fmtid="{D5CDD505-2E9C-101B-9397-08002B2CF9AE}" pid="7" name="MSIP_Label_7edc8913-6360-4b9e-90c5-03ba899fdf86_ActionId">
    <vt:lpwstr>d2db849f-a20e-4097-b276-a29e04830ae9</vt:lpwstr>
  </property>
  <property fmtid="{D5CDD505-2E9C-101B-9397-08002B2CF9AE}" pid="8" name="MSIP_Label_7edc8913-6360-4b9e-90c5-03ba899fdf86_ContentBits">
    <vt:lpwstr>0</vt:lpwstr>
  </property>
  <property fmtid="{D5CDD505-2E9C-101B-9397-08002B2CF9AE}" pid="9" name="MSIP_Label_7edc8913-6360-4b9e-90c5-03ba899fdf86_Tag">
    <vt:lpwstr>10, 3, 0, 1</vt:lpwstr>
  </property>
  <property fmtid="{D5CDD505-2E9C-101B-9397-08002B2CF9AE}" pid="10" name="ContentTypeId">
    <vt:lpwstr>0x010100BE360E7E922B5248A2B1E1FB888F982B</vt:lpwstr>
  </property>
  <property fmtid="{D5CDD505-2E9C-101B-9397-08002B2CF9AE}" pid="11" name="MediaServiceImageTags">
    <vt:lpwstr/>
  </property>
  <property fmtid="{D5CDD505-2E9C-101B-9397-08002B2CF9AE}" pid="12" name="ArticulateGUID">
    <vt:lpwstr>F3A6220F-753F-454A-AECE-D9984F67C777</vt:lpwstr>
  </property>
  <property fmtid="{D5CDD505-2E9C-101B-9397-08002B2CF9AE}" pid="13" name="ArticulatePath">
    <vt:lpwstr>https://energysafetycanada.sharepoint.com/sites/CommunicationsTeam/New Brand Assets/Templates/PPT Template</vt:lpwstr>
  </property>
</Properties>
</file>