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269" r:id="rId5"/>
    <p:sldId id="293" r:id="rId6"/>
    <p:sldId id="294" r:id="rId7"/>
    <p:sldId id="308" r:id="rId8"/>
    <p:sldId id="295" r:id="rId9"/>
    <p:sldId id="296" r:id="rId10"/>
    <p:sldId id="257" r:id="rId11"/>
    <p:sldId id="258" r:id="rId12"/>
    <p:sldId id="297" r:id="rId13"/>
    <p:sldId id="298" r:id="rId14"/>
    <p:sldId id="305" r:id="rId15"/>
    <p:sldId id="299" r:id="rId16"/>
    <p:sldId id="304" r:id="rId17"/>
    <p:sldId id="306" r:id="rId18"/>
    <p:sldId id="301" r:id="rId19"/>
    <p:sldId id="302" r:id="rId20"/>
    <p:sldId id="303" r:id="rId21"/>
    <p:sldId id="309" r:id="rId22"/>
    <p:sldId id="307" r:id="rId23"/>
  </p:sldIdLst>
  <p:sldSz cx="12192000" cy="6858000"/>
  <p:notesSz cx="6858000" cy="91440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B81C"/>
    <a:srgbClr val="005C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C9435C-59C4-406D-A2BF-7E6255CAB53D}" v="4" dt="2026-03-24T19:24:36.5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5" d="100"/>
          <a:sy n="115" d="100"/>
        </p:scale>
        <p:origin x="70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ey Adeogun" userId="69f714ad-ea07-4ede-a590-b650ee343590" providerId="ADAL" clId="{F077BC18-4AD4-4704-A46B-F831DABCC749}"/>
    <pc:docChg chg="undo custSel addSld delSld modSld">
      <pc:chgData name="Abbey Adeogun" userId="69f714ad-ea07-4ede-a590-b650ee343590" providerId="ADAL" clId="{F077BC18-4AD4-4704-A46B-F831DABCC749}" dt="2026-03-04T14:30:55.019" v="668" actId="20577"/>
      <pc:docMkLst>
        <pc:docMk/>
      </pc:docMkLst>
      <pc:sldChg chg="addSp delSp modSp add mod">
        <pc:chgData name="Abbey Adeogun" userId="69f714ad-ea07-4ede-a590-b650ee343590" providerId="ADAL" clId="{F077BC18-4AD4-4704-A46B-F831DABCC749}" dt="2026-03-04T14:25:26.241" v="633" actId="1076"/>
        <pc:sldMkLst>
          <pc:docMk/>
          <pc:sldMk cId="75958104" sldId="258"/>
        </pc:sldMkLst>
        <pc:spChg chg="add mod">
          <ac:chgData name="Abbey Adeogun" userId="69f714ad-ea07-4ede-a590-b650ee343590" providerId="ADAL" clId="{F077BC18-4AD4-4704-A46B-F831DABCC749}" dt="2026-03-04T14:25:26.241" v="633" actId="1076"/>
          <ac:spMkLst>
            <pc:docMk/>
            <pc:sldMk cId="75958104" sldId="258"/>
            <ac:spMk id="7" creationId="{6C9E2926-5556-C574-11FD-3C9FAB1ACD14}"/>
          </ac:spMkLst>
        </pc:spChg>
        <pc:picChg chg="add mod">
          <ac:chgData name="Abbey Adeogun" userId="69f714ad-ea07-4ede-a590-b650ee343590" providerId="ADAL" clId="{F077BC18-4AD4-4704-A46B-F831DABCC749}" dt="2026-03-04T14:25:12.060" v="631" actId="1076"/>
          <ac:picMkLst>
            <pc:docMk/>
            <pc:sldMk cId="75958104" sldId="258"/>
            <ac:picMk id="4" creationId="{8FE95FFC-A3C7-7917-EA81-38649CFF9866}"/>
          </ac:picMkLst>
        </pc:picChg>
      </pc:sldChg>
      <pc:sldChg chg="modSp add mod">
        <pc:chgData name="Abbey Adeogun" userId="69f714ad-ea07-4ede-a590-b650ee343590" providerId="ADAL" clId="{F077BC18-4AD4-4704-A46B-F831DABCC749}" dt="2026-03-04T14:30:55.019" v="668" actId="20577"/>
        <pc:sldMkLst>
          <pc:docMk/>
          <pc:sldMk cId="665212300" sldId="303"/>
        </pc:sldMkLst>
        <pc:graphicFrameChg chg="mod modGraphic">
          <ac:chgData name="Abbey Adeogun" userId="69f714ad-ea07-4ede-a590-b650ee343590" providerId="ADAL" clId="{F077BC18-4AD4-4704-A46B-F831DABCC749}" dt="2026-03-04T14:30:55.019" v="668" actId="20577"/>
          <ac:graphicFrameMkLst>
            <pc:docMk/>
            <pc:sldMk cId="665212300" sldId="303"/>
            <ac:graphicFrameMk id="3" creationId="{3AC94A87-4824-A90A-1F20-9428C172C741}"/>
          </ac:graphicFrameMkLst>
        </pc:graphicFrameChg>
      </pc:sldChg>
    </pc:docChg>
  </pc:docChgLst>
  <pc:docChgLst>
    <pc:chgData name="Rahaf Hakimeh" userId="5d407a7e-ca8b-4097-9884-0184707c77e2" providerId="ADAL" clId="{B2E2206C-98C1-42BC-A0E7-D15ABD6CD87C}"/>
    <pc:docChg chg="modSld">
      <pc:chgData name="Rahaf Hakimeh" userId="5d407a7e-ca8b-4097-9884-0184707c77e2" providerId="ADAL" clId="{B2E2206C-98C1-42BC-A0E7-D15ABD6CD87C}" dt="2026-03-24T19:25:51.481" v="29" actId="14734"/>
      <pc:docMkLst>
        <pc:docMk/>
      </pc:docMkLst>
      <pc:sldChg chg="modSp mod">
        <pc:chgData name="Rahaf Hakimeh" userId="5d407a7e-ca8b-4097-9884-0184707c77e2" providerId="ADAL" clId="{B2E2206C-98C1-42BC-A0E7-D15ABD6CD87C}" dt="2026-03-24T17:00:00.432" v="12" actId="14100"/>
        <pc:sldMkLst>
          <pc:docMk/>
          <pc:sldMk cId="4065953196" sldId="297"/>
        </pc:sldMkLst>
        <pc:graphicFrameChg chg="mod modGraphic">
          <ac:chgData name="Rahaf Hakimeh" userId="5d407a7e-ca8b-4097-9884-0184707c77e2" providerId="ADAL" clId="{B2E2206C-98C1-42BC-A0E7-D15ABD6CD87C}" dt="2026-03-24T17:00:00.432" v="12" actId="14100"/>
          <ac:graphicFrameMkLst>
            <pc:docMk/>
            <pc:sldMk cId="4065953196" sldId="297"/>
            <ac:graphicFrameMk id="3" creationId="{E8E5E1C8-8299-AD7F-842A-7B676616D373}"/>
          </ac:graphicFrameMkLst>
        </pc:graphicFrameChg>
      </pc:sldChg>
      <pc:sldChg chg="modSp mod">
        <pc:chgData name="Rahaf Hakimeh" userId="5d407a7e-ca8b-4097-9884-0184707c77e2" providerId="ADAL" clId="{B2E2206C-98C1-42BC-A0E7-D15ABD6CD87C}" dt="2026-03-24T19:23:58.117" v="21" actId="207"/>
        <pc:sldMkLst>
          <pc:docMk/>
          <pc:sldMk cId="3279128162" sldId="301"/>
        </pc:sldMkLst>
        <pc:spChg chg="mod">
          <ac:chgData name="Rahaf Hakimeh" userId="5d407a7e-ca8b-4097-9884-0184707c77e2" providerId="ADAL" clId="{B2E2206C-98C1-42BC-A0E7-D15ABD6CD87C}" dt="2026-03-24T19:23:58.117" v="21" actId="207"/>
          <ac:spMkLst>
            <pc:docMk/>
            <pc:sldMk cId="3279128162" sldId="301"/>
            <ac:spMk id="4" creationId="{0A6769A2-A71E-8D69-37EC-A95F9516A6C2}"/>
          </ac:spMkLst>
        </pc:spChg>
      </pc:sldChg>
      <pc:sldChg chg="modSp mod">
        <pc:chgData name="Rahaf Hakimeh" userId="5d407a7e-ca8b-4097-9884-0184707c77e2" providerId="ADAL" clId="{B2E2206C-98C1-42BC-A0E7-D15ABD6CD87C}" dt="2026-03-24T19:24:22.302" v="23" actId="13926"/>
        <pc:sldMkLst>
          <pc:docMk/>
          <pc:sldMk cId="1257660515" sldId="302"/>
        </pc:sldMkLst>
        <pc:spChg chg="mod">
          <ac:chgData name="Rahaf Hakimeh" userId="5d407a7e-ca8b-4097-9884-0184707c77e2" providerId="ADAL" clId="{B2E2206C-98C1-42BC-A0E7-D15ABD6CD87C}" dt="2026-03-24T19:24:22.302" v="23" actId="13926"/>
          <ac:spMkLst>
            <pc:docMk/>
            <pc:sldMk cId="1257660515" sldId="302"/>
            <ac:spMk id="4" creationId="{0217DC68-0697-958A-FF6D-95C27D40BCAF}"/>
          </ac:spMkLst>
        </pc:spChg>
      </pc:sldChg>
      <pc:sldChg chg="modSp mod">
        <pc:chgData name="Rahaf Hakimeh" userId="5d407a7e-ca8b-4097-9884-0184707c77e2" providerId="ADAL" clId="{B2E2206C-98C1-42BC-A0E7-D15ABD6CD87C}" dt="2026-03-24T19:25:51.481" v="29" actId="14734"/>
        <pc:sldMkLst>
          <pc:docMk/>
          <pc:sldMk cId="665212300" sldId="303"/>
        </pc:sldMkLst>
        <pc:spChg chg="mod">
          <ac:chgData name="Rahaf Hakimeh" userId="5d407a7e-ca8b-4097-9884-0184707c77e2" providerId="ADAL" clId="{B2E2206C-98C1-42BC-A0E7-D15ABD6CD87C}" dt="2026-03-24T19:24:39.970" v="25" actId="13926"/>
          <ac:spMkLst>
            <pc:docMk/>
            <pc:sldMk cId="665212300" sldId="303"/>
            <ac:spMk id="4" creationId="{908F4A77-60E8-9BE2-0D1D-8103CE11AEB7}"/>
          </ac:spMkLst>
        </pc:spChg>
        <pc:graphicFrameChg chg="modGraphic">
          <ac:chgData name="Rahaf Hakimeh" userId="5d407a7e-ca8b-4097-9884-0184707c77e2" providerId="ADAL" clId="{B2E2206C-98C1-42BC-A0E7-D15ABD6CD87C}" dt="2026-03-24T19:25:51.481" v="29" actId="14734"/>
          <ac:graphicFrameMkLst>
            <pc:docMk/>
            <pc:sldMk cId="665212300" sldId="303"/>
            <ac:graphicFrameMk id="3" creationId="{3AC94A87-4824-A90A-1F20-9428C172C741}"/>
          </ac:graphicFrameMkLst>
        </pc:graphicFrameChg>
      </pc:sldChg>
      <pc:sldChg chg="modSp mod">
        <pc:chgData name="Rahaf Hakimeh" userId="5d407a7e-ca8b-4097-9884-0184707c77e2" providerId="ADAL" clId="{B2E2206C-98C1-42BC-A0E7-D15ABD6CD87C}" dt="2026-03-24T19:25:33.355" v="27" actId="1076"/>
        <pc:sldMkLst>
          <pc:docMk/>
          <pc:sldMk cId="63381924" sldId="306"/>
        </pc:sldMkLst>
        <pc:spChg chg="mod">
          <ac:chgData name="Rahaf Hakimeh" userId="5d407a7e-ca8b-4097-9884-0184707c77e2" providerId="ADAL" clId="{B2E2206C-98C1-42BC-A0E7-D15ABD6CD87C}" dt="2026-03-24T19:25:33.355" v="27" actId="1076"/>
          <ac:spMkLst>
            <pc:docMk/>
            <pc:sldMk cId="63381924" sldId="306"/>
            <ac:spMk id="2" creationId="{CC1376F9-1B4B-E285-DFE7-A4D9C20EC866}"/>
          </ac:spMkLst>
        </pc:spChg>
        <pc:graphicFrameChg chg="mod modGraphic">
          <ac:chgData name="Rahaf Hakimeh" userId="5d407a7e-ca8b-4097-9884-0184707c77e2" providerId="ADAL" clId="{B2E2206C-98C1-42BC-A0E7-D15ABD6CD87C}" dt="2026-03-24T19:25:19.501" v="26" actId="14734"/>
          <ac:graphicFrameMkLst>
            <pc:docMk/>
            <pc:sldMk cId="63381924" sldId="306"/>
            <ac:graphicFrameMk id="6" creationId="{DEA42339-30EB-7FAD-DCB6-E4ADA6E20F5E}"/>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A3C59-FEC6-19D3-F897-3BDD38F0F0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A20175AD-4F80-559C-3E1F-C883280D2C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13F46F5-2F41-4F45-80E0-4F7CC13473EA}" type="datetimeFigureOut">
              <a:rPr lang="en-CA" smtClean="0"/>
              <a:t>2026-03-24</a:t>
            </a:fld>
            <a:endParaRPr lang="en-CA"/>
          </a:p>
        </p:txBody>
      </p:sp>
      <p:sp>
        <p:nvSpPr>
          <p:cNvPr id="4" name="Footer Placeholder 3">
            <a:extLst>
              <a:ext uri="{FF2B5EF4-FFF2-40B4-BE49-F238E27FC236}">
                <a16:creationId xmlns:a16="http://schemas.microsoft.com/office/drawing/2014/main" id="{1E677A00-F818-D2CC-56FE-A74092C86B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3B9C4FD-7641-B155-6BDD-C2C97132B9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414EA7-7181-4CA1-A653-8E352A656D05}" type="slidenum">
              <a:rPr lang="en-CA" smtClean="0"/>
              <a:t>‹#›</a:t>
            </a:fld>
            <a:endParaRPr lang="en-CA"/>
          </a:p>
        </p:txBody>
      </p:sp>
    </p:spTree>
    <p:extLst>
      <p:ext uri="{BB962C8B-B14F-4D97-AF65-F5344CB8AC3E}">
        <p14:creationId xmlns:p14="http://schemas.microsoft.com/office/powerpoint/2010/main" val="3424604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4BE08A-5562-6E44-997C-22D672EF0D78}" type="datetimeFigureOut">
              <a:rPr lang="en-US" smtClean="0"/>
              <a:t>3/24/2026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ACA3C-9639-BD44-8DB0-FA07D351DFEB}" type="slidenum">
              <a:rPr lang="en-US" smtClean="0"/>
              <a:t>‹#›</a:t>
            </a:fld>
            <a:endParaRPr lang="en-US"/>
          </a:p>
        </p:txBody>
      </p:sp>
    </p:spTree>
    <p:extLst>
      <p:ext uri="{BB962C8B-B14F-4D97-AF65-F5344CB8AC3E}">
        <p14:creationId xmlns:p14="http://schemas.microsoft.com/office/powerpoint/2010/main" val="998641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Option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975CF19D-5704-D2C7-3224-C30E40B24A4D}"/>
              </a:ext>
            </a:extLst>
          </p:cNvPr>
          <p:cNvSpPr>
            <a:spLocks noGrp="1"/>
          </p:cNvSpPr>
          <p:nvPr>
            <p:ph type="subTitle" idx="1" hasCustomPrompt="1"/>
          </p:nvPr>
        </p:nvSpPr>
        <p:spPr>
          <a:xfrm>
            <a:off x="907539" y="1003592"/>
            <a:ext cx="4561438" cy="1197562"/>
          </a:xfrm>
          <a:prstGeom prst="rect">
            <a:avLst/>
          </a:prstGeom>
        </p:spPr>
        <p:txBody>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Header - Generic</a:t>
            </a:r>
          </a:p>
        </p:txBody>
      </p:sp>
      <p:sp>
        <p:nvSpPr>
          <p:cNvPr id="6" name="Text Placeholder 13">
            <a:extLst>
              <a:ext uri="{FF2B5EF4-FFF2-40B4-BE49-F238E27FC236}">
                <a16:creationId xmlns:a16="http://schemas.microsoft.com/office/drawing/2014/main" id="{27CAD147-F733-125A-F0F7-D2E79240134A}"/>
              </a:ext>
            </a:extLst>
          </p:cNvPr>
          <p:cNvSpPr>
            <a:spLocks noGrp="1"/>
          </p:cNvSpPr>
          <p:nvPr>
            <p:ph type="body" sz="quarter" idx="10" hasCustomPrompt="1"/>
          </p:nvPr>
        </p:nvSpPr>
        <p:spPr>
          <a:xfrm>
            <a:off x="908089" y="2297365"/>
            <a:ext cx="4560888" cy="610084"/>
          </a:xfrm>
          <a:prstGeom prst="rect">
            <a:avLst/>
          </a:prstGeom>
        </p:spPr>
        <p:txBody>
          <a:bodyPr/>
          <a:lstStyle>
            <a:lvl1pPr>
              <a:defRPr sz="1400">
                <a:solidFill>
                  <a:schemeClr val="bg1"/>
                </a:solidFill>
              </a:defRPr>
            </a:lvl1pPr>
            <a:lvl2pPr marL="457200" indent="0">
              <a:buNone/>
              <a:defRPr sz="1800"/>
            </a:lvl2pPr>
            <a:lvl3pPr>
              <a:defRPr sz="1800"/>
            </a:lvl3pPr>
            <a:lvl4pPr>
              <a:defRPr sz="1800"/>
            </a:lvl4pPr>
            <a:lvl5pPr>
              <a:defRPr sz="1800"/>
            </a:lvl5pPr>
          </a:lstStyle>
          <a:p>
            <a:pPr lvl="0"/>
            <a:r>
              <a:rPr lang="en-US"/>
              <a:t>Month Day, Year</a:t>
            </a:r>
          </a:p>
        </p:txBody>
      </p:sp>
    </p:spTree>
    <p:custDataLst>
      <p:tags r:id="rId1"/>
    </p:custDataLst>
    <p:extLst>
      <p:ext uri="{BB962C8B-B14F-4D97-AF65-F5344CB8AC3E}">
        <p14:creationId xmlns:p14="http://schemas.microsoft.com/office/powerpoint/2010/main" val="2427625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F8BC5C35-F306-E493-05BD-4D192D7E15F3}"/>
              </a:ext>
            </a:extLst>
          </p:cNvPr>
          <p:cNvSpPr>
            <a:spLocks noGrp="1"/>
          </p:cNvSpPr>
          <p:nvPr>
            <p:ph type="subTitle" idx="1" hasCustomPrompt="1"/>
          </p:nvPr>
        </p:nvSpPr>
        <p:spPr>
          <a:xfrm>
            <a:off x="908231" y="149468"/>
            <a:ext cx="9162870" cy="799297"/>
          </a:xfrm>
          <a:prstGeom prst="rect">
            <a:avLst/>
          </a:prstGeom>
        </p:spPr>
        <p:txBody>
          <a:bodyPr/>
          <a:lstStyle>
            <a:lvl1pPr marL="0" indent="0" algn="l">
              <a:lnSpc>
                <a:spcPct val="100000"/>
              </a:lnSpc>
              <a:spcBef>
                <a:spcPts val="0"/>
              </a:spcBef>
              <a:buNone/>
              <a:defRPr sz="4000">
                <a:solidFill>
                  <a:srgbClr val="005C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Header</a:t>
            </a:r>
          </a:p>
        </p:txBody>
      </p:sp>
      <p:sp>
        <p:nvSpPr>
          <p:cNvPr id="6" name="Text Placeholder 13">
            <a:extLst>
              <a:ext uri="{FF2B5EF4-FFF2-40B4-BE49-F238E27FC236}">
                <a16:creationId xmlns:a16="http://schemas.microsoft.com/office/drawing/2014/main" id="{5575F0BD-2779-0CDA-5B2D-260326F9E8F9}"/>
              </a:ext>
            </a:extLst>
          </p:cNvPr>
          <p:cNvSpPr>
            <a:spLocks noGrp="1"/>
          </p:cNvSpPr>
          <p:nvPr>
            <p:ph type="body" sz="quarter" idx="14" hasCustomPrompt="1"/>
          </p:nvPr>
        </p:nvSpPr>
        <p:spPr>
          <a:xfrm>
            <a:off x="914753" y="1155275"/>
            <a:ext cx="8569101" cy="985794"/>
          </a:xfrm>
          <a:prstGeom prst="rect">
            <a:avLst/>
          </a:prstGeom>
        </p:spPr>
        <p:txBody>
          <a:bodyPr/>
          <a:lstStyle>
            <a:lvl1pPr>
              <a:defRPr sz="2400" b="1">
                <a:solidFill>
                  <a:srgbClr val="FFB81C"/>
                </a:solidFill>
                <a:latin typeface="Verdana" panose="020B0604030504040204" pitchFamily="34" charset="0"/>
                <a:ea typeface="Verdana" panose="020B0604030504040204" pitchFamily="34" charset="0"/>
                <a:cs typeface="Utsaah" panose="020B0502040204020203" pitchFamily="34" charset="0"/>
              </a:defRPr>
            </a:lvl1pPr>
            <a:lvl2pPr marL="457200" indent="0">
              <a:buNone/>
              <a:defRPr sz="1800"/>
            </a:lvl2pPr>
            <a:lvl3pPr>
              <a:defRPr sz="1800"/>
            </a:lvl3pPr>
            <a:lvl4pPr>
              <a:defRPr sz="1800"/>
            </a:lvl4pPr>
            <a:lvl5pPr>
              <a:defRPr sz="1800"/>
            </a:lvl5pPr>
          </a:lstStyle>
          <a:p>
            <a:r>
              <a:rPr lang="en-US"/>
              <a:t>Click to add </a:t>
            </a:r>
            <a:r>
              <a:rPr lang="en-US" err="1"/>
              <a:t>SubHeader</a:t>
            </a:r>
            <a:endParaRPr lang="en-US"/>
          </a:p>
        </p:txBody>
      </p:sp>
      <p:sp>
        <p:nvSpPr>
          <p:cNvPr id="7" name="Text Placeholder 13">
            <a:extLst>
              <a:ext uri="{FF2B5EF4-FFF2-40B4-BE49-F238E27FC236}">
                <a16:creationId xmlns:a16="http://schemas.microsoft.com/office/drawing/2014/main" id="{19E083D2-2A56-0734-806B-420F64AAF729}"/>
              </a:ext>
            </a:extLst>
          </p:cNvPr>
          <p:cNvSpPr>
            <a:spLocks noGrp="1"/>
          </p:cNvSpPr>
          <p:nvPr>
            <p:ph type="body" sz="quarter" idx="15" hasCustomPrompt="1"/>
          </p:nvPr>
        </p:nvSpPr>
        <p:spPr>
          <a:xfrm>
            <a:off x="914753" y="2282586"/>
            <a:ext cx="8563339" cy="2705878"/>
          </a:xfrm>
          <a:prstGeom prst="rect">
            <a:avLst/>
          </a:prstGeom>
        </p:spPr>
        <p:txBody>
          <a:bodyPr/>
          <a:lstStyle>
            <a:lvl1pPr marL="342900" indent="-342900">
              <a:buFont typeface="Arial" panose="020B0604020202020204" pitchFamily="34" charset="0"/>
              <a:buChar char="•"/>
              <a:defRPr sz="2000" b="0">
                <a:solidFill>
                  <a:srgbClr val="000000"/>
                </a:solidFill>
                <a:latin typeface="Trebuchet MS" panose="020B0703020202090204" pitchFamily="34" charset="0"/>
              </a:defRPr>
            </a:lvl1pPr>
            <a:lvl2pPr marL="742950" indent="-285750">
              <a:buFont typeface="Courier New" panose="02070309020205020404" pitchFamily="49" charset="0"/>
              <a:buChar char="o"/>
              <a:defRPr sz="1800">
                <a:solidFill>
                  <a:srgbClr val="000000"/>
                </a:solidFill>
              </a:defRPr>
            </a:lvl2pPr>
            <a:lvl3pPr marL="1143000" indent="-228600">
              <a:buFont typeface="Wingdings" panose="05000000000000000000" pitchFamily="2" charset="2"/>
              <a:buChar char="Ø"/>
              <a:defRPr sz="1800">
                <a:solidFill>
                  <a:srgbClr val="000000"/>
                </a:solidFill>
              </a:defRPr>
            </a:lvl3pPr>
            <a:lvl4pPr>
              <a:defRPr sz="1800"/>
            </a:lvl4pPr>
            <a:lvl5pPr>
              <a:defRPr sz="1800"/>
            </a:lvl5pPr>
          </a:lstStyle>
          <a:p>
            <a:pPr lvl="0"/>
            <a:r>
              <a:rPr lang="en-US"/>
              <a:t>Click to add text</a:t>
            </a:r>
          </a:p>
          <a:p>
            <a:pPr lvl="0"/>
            <a:r>
              <a:rPr lang="en-US"/>
              <a:t>1</a:t>
            </a:r>
          </a:p>
          <a:p>
            <a:pPr lvl="1"/>
            <a:r>
              <a:rPr lang="en-US"/>
              <a:t>2</a:t>
            </a:r>
          </a:p>
          <a:p>
            <a:pPr lvl="1"/>
            <a:r>
              <a:rPr lang="en-US"/>
              <a:t>2</a:t>
            </a:r>
          </a:p>
          <a:p>
            <a:pPr lvl="2"/>
            <a:r>
              <a:rPr lang="en-US"/>
              <a:t>3</a:t>
            </a:r>
          </a:p>
        </p:txBody>
      </p:sp>
    </p:spTree>
    <p:extLst>
      <p:ext uri="{BB962C8B-B14F-4D97-AF65-F5344CB8AC3E}">
        <p14:creationId xmlns:p14="http://schemas.microsoft.com/office/powerpoint/2010/main" val="4141820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42624"/>
      </p:ext>
    </p:extLst>
  </p:cSld>
  <p:clrMap bg1="lt1" tx1="dk1" bg2="lt2" tx2="dk2" accent1="accent1" accent2="accent2" accent3="accent3" accent4="accent4" accent5="accent5" accent6="accent6" hlink="hlink" folHlink="folHlink"/>
  <p:sldLayoutIdLst>
    <p:sldLayoutId id="2147483682"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000" b="1" kern="1200">
          <a:solidFill>
            <a:schemeClr val="accent3"/>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iogp.org/workstreams/safety/safety/life-savingrule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nergysafetycanada.com/EnergySafetyCanada/media/ESC/Programs/Attachment-B-LoF-Concept-Document.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D1E967-B03F-3A06-DE19-1D1E328316F3}"/>
              </a:ext>
            </a:extLst>
          </p:cNvPr>
          <p:cNvSpPr>
            <a:spLocks noGrp="1"/>
          </p:cNvSpPr>
          <p:nvPr>
            <p:ph type="subTitle" idx="1"/>
          </p:nvPr>
        </p:nvSpPr>
        <p:spPr/>
        <p:txBody>
          <a:bodyPr/>
          <a:lstStyle/>
          <a:p>
            <a:r>
              <a:rPr lang="en-CA" sz="5400"/>
              <a:t>Line of Fire Program</a:t>
            </a:r>
          </a:p>
        </p:txBody>
      </p:sp>
      <p:sp>
        <p:nvSpPr>
          <p:cNvPr id="3" name="Text Placeholder 2">
            <a:extLst>
              <a:ext uri="{FF2B5EF4-FFF2-40B4-BE49-F238E27FC236}">
                <a16:creationId xmlns:a16="http://schemas.microsoft.com/office/drawing/2014/main" id="{BC0499AD-7E43-ADD3-7461-F08382B0C045}"/>
              </a:ext>
            </a:extLst>
          </p:cNvPr>
          <p:cNvSpPr>
            <a:spLocks noGrp="1"/>
          </p:cNvSpPr>
          <p:nvPr>
            <p:ph type="body" sz="quarter" idx="10"/>
          </p:nvPr>
        </p:nvSpPr>
        <p:spPr>
          <a:xfrm>
            <a:off x="907539" y="2895116"/>
            <a:ext cx="5492711" cy="1429234"/>
          </a:xfrm>
        </p:spPr>
        <p:txBody>
          <a:bodyPr lIns="91440" tIns="45720" rIns="91440" bIns="45720" anchor="t"/>
          <a:lstStyle/>
          <a:p>
            <a:r>
              <a:rPr lang="en-US" sz="2800">
                <a:latin typeface="Verdana"/>
                <a:ea typeface="Verdana"/>
              </a:rPr>
              <a:t>Electrical Equipment &amp; Exposure Activity Package</a:t>
            </a:r>
          </a:p>
          <a:p>
            <a:endParaRPr lang="en-CA"/>
          </a:p>
        </p:txBody>
      </p:sp>
    </p:spTree>
    <p:extLst>
      <p:ext uri="{BB962C8B-B14F-4D97-AF65-F5344CB8AC3E}">
        <p14:creationId xmlns:p14="http://schemas.microsoft.com/office/powerpoint/2010/main" val="1061777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C4BEB-38C5-BFD5-B38C-D95163036B2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90AAC4D-F1DE-A7AF-5783-C79C6CC61855}"/>
              </a:ext>
            </a:extLst>
          </p:cNvPr>
          <p:cNvSpPr>
            <a:spLocks noGrp="1"/>
          </p:cNvSpPr>
          <p:nvPr>
            <p:ph type="subTitle" idx="1"/>
          </p:nvPr>
        </p:nvSpPr>
        <p:spPr>
          <a:xfrm>
            <a:off x="840912" y="300933"/>
            <a:ext cx="10619941" cy="799297"/>
          </a:xfrm>
        </p:spPr>
        <p:txBody>
          <a:bodyPr/>
          <a:lstStyle/>
          <a:p>
            <a:r>
              <a:rPr lang="en-CA" sz="3200"/>
              <a:t>Required Controls (Hierarchy of Controls)</a:t>
            </a:r>
          </a:p>
        </p:txBody>
      </p:sp>
      <p:sp>
        <p:nvSpPr>
          <p:cNvPr id="4" name="Text Placeholder 3">
            <a:extLst>
              <a:ext uri="{FF2B5EF4-FFF2-40B4-BE49-F238E27FC236}">
                <a16:creationId xmlns:a16="http://schemas.microsoft.com/office/drawing/2014/main" id="{1C12E269-905D-3DE5-6898-2A1A739A2B1E}"/>
              </a:ext>
            </a:extLst>
          </p:cNvPr>
          <p:cNvSpPr>
            <a:spLocks noGrp="1"/>
          </p:cNvSpPr>
          <p:nvPr>
            <p:ph type="body" sz="quarter" idx="15"/>
          </p:nvPr>
        </p:nvSpPr>
        <p:spPr>
          <a:xfrm>
            <a:off x="840912" y="1187032"/>
            <a:ext cx="9228708" cy="4394736"/>
          </a:xfrm>
        </p:spPr>
        <p:txBody>
          <a:bodyPr/>
          <a:lstStyle/>
          <a:p>
            <a:pPr marL="0" indent="0">
              <a:buNone/>
            </a:pPr>
            <a:r>
              <a:rPr lang="en-US" b="1"/>
              <a:t>Elimination &amp; Engineering Controls</a:t>
            </a:r>
          </a:p>
          <a:p>
            <a:r>
              <a:rPr lang="en-US"/>
              <a:t>De-energize equipment whenever feasible</a:t>
            </a:r>
          </a:p>
          <a:p>
            <a:r>
              <a:rPr lang="en-US"/>
              <a:t>Design systems to minimize energized work</a:t>
            </a:r>
          </a:p>
          <a:p>
            <a:r>
              <a:rPr lang="en-US"/>
              <a:t>Use ground-fault circuit interrupters (GFCIs)</a:t>
            </a:r>
          </a:p>
          <a:p>
            <a:r>
              <a:rPr lang="en-US"/>
              <a:t>Install arc-resistant equipment and barriers</a:t>
            </a:r>
          </a:p>
          <a:p>
            <a:r>
              <a:rPr lang="en-US"/>
              <a:t>Clearly label electrical panels and circuits</a:t>
            </a:r>
          </a:p>
          <a:p>
            <a:pPr marL="0" indent="0">
              <a:buNone/>
            </a:pPr>
            <a:endParaRPr lang="en-US" b="1"/>
          </a:p>
        </p:txBody>
      </p:sp>
      <p:pic>
        <p:nvPicPr>
          <p:cNvPr id="3" name="Picture 2" descr="A diagram of a pyramid&#10;&#10;AI-generated content may be incorrect.">
            <a:extLst>
              <a:ext uri="{FF2B5EF4-FFF2-40B4-BE49-F238E27FC236}">
                <a16:creationId xmlns:a16="http://schemas.microsoft.com/office/drawing/2014/main" id="{1AE6448D-A66D-838F-770C-A0D718D81244}"/>
              </a:ext>
            </a:extLst>
          </p:cNvPr>
          <p:cNvPicPr>
            <a:picLocks noChangeAspect="1"/>
          </p:cNvPicPr>
          <p:nvPr/>
        </p:nvPicPr>
        <p:blipFill>
          <a:blip r:embed="rId2"/>
          <a:srcRect t="7627"/>
          <a:stretch>
            <a:fillRect/>
          </a:stretch>
        </p:blipFill>
        <p:spPr>
          <a:xfrm>
            <a:off x="7897900" y="1349878"/>
            <a:ext cx="3611173" cy="3865118"/>
          </a:xfrm>
          <a:prstGeom prst="rect">
            <a:avLst/>
          </a:prstGeom>
        </p:spPr>
      </p:pic>
    </p:spTree>
    <p:extLst>
      <p:ext uri="{BB962C8B-B14F-4D97-AF65-F5344CB8AC3E}">
        <p14:creationId xmlns:p14="http://schemas.microsoft.com/office/powerpoint/2010/main" val="3656699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338BB-7E8F-4B0B-88FD-B78A1BCB7C0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B37D3DD-6275-B365-242E-A59AC6869EF2}"/>
              </a:ext>
            </a:extLst>
          </p:cNvPr>
          <p:cNvSpPr>
            <a:spLocks noGrp="1"/>
          </p:cNvSpPr>
          <p:nvPr>
            <p:ph type="subTitle" idx="1"/>
          </p:nvPr>
        </p:nvSpPr>
        <p:spPr>
          <a:xfrm>
            <a:off x="840912" y="300933"/>
            <a:ext cx="10619941" cy="799297"/>
          </a:xfrm>
        </p:spPr>
        <p:txBody>
          <a:bodyPr/>
          <a:lstStyle/>
          <a:p>
            <a:r>
              <a:rPr lang="en-CA" sz="3200"/>
              <a:t>Required Controls (Hierarchy of Controls)</a:t>
            </a:r>
          </a:p>
        </p:txBody>
      </p:sp>
      <p:sp>
        <p:nvSpPr>
          <p:cNvPr id="3" name="Text Placeholder 3">
            <a:extLst>
              <a:ext uri="{FF2B5EF4-FFF2-40B4-BE49-F238E27FC236}">
                <a16:creationId xmlns:a16="http://schemas.microsoft.com/office/drawing/2014/main" id="{B15E28EA-7BE6-DD01-5569-1AD4A37536A3}"/>
              </a:ext>
            </a:extLst>
          </p:cNvPr>
          <p:cNvSpPr txBox="1">
            <a:spLocks/>
          </p:cNvSpPr>
          <p:nvPr/>
        </p:nvSpPr>
        <p:spPr>
          <a:xfrm>
            <a:off x="925058" y="1029677"/>
            <a:ext cx="9604565" cy="5640394"/>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t>Administrative Controls</a:t>
            </a:r>
          </a:p>
          <a:p>
            <a:r>
              <a:rPr lang="en-US"/>
              <a:t>Electrical hazard assessments and job planning</a:t>
            </a:r>
          </a:p>
          <a:p>
            <a:r>
              <a:rPr lang="en-US"/>
              <a:t>Permit-to-work for energized tasks</a:t>
            </a:r>
          </a:p>
          <a:p>
            <a:r>
              <a:rPr lang="en-US"/>
              <a:t>Lockout/Tagout procedures with verification</a:t>
            </a:r>
          </a:p>
          <a:p>
            <a:r>
              <a:rPr lang="en-US"/>
              <a:t>Only qualified and authorized people perform electrical work</a:t>
            </a:r>
          </a:p>
          <a:p>
            <a:r>
              <a:rPr lang="en-US"/>
              <a:t>Clear signage and restricted access zones</a:t>
            </a:r>
          </a:p>
          <a:p>
            <a:r>
              <a:rPr lang="en-US"/>
              <a:t>Pre-job safety meetings and task-specific hazard analysis</a:t>
            </a:r>
          </a:p>
          <a:p>
            <a:pPr marL="0" indent="0">
              <a:buFont typeface="Arial" panose="020B0604020202020204" pitchFamily="34" charset="0"/>
              <a:buNone/>
            </a:pPr>
            <a:endParaRPr lang="en-US" b="1"/>
          </a:p>
          <a:p>
            <a:pPr marL="0" indent="0">
              <a:buFont typeface="Arial" panose="020B0604020202020204" pitchFamily="34" charset="0"/>
              <a:buNone/>
            </a:pPr>
            <a:r>
              <a:rPr lang="en-US" b="1"/>
              <a:t>PPE (Last Line of Defense)</a:t>
            </a:r>
          </a:p>
          <a:p>
            <a:r>
              <a:rPr lang="en-US"/>
              <a:t>Arc-rated clothing appropriate to incident energy</a:t>
            </a:r>
          </a:p>
          <a:p>
            <a:r>
              <a:rPr lang="en-US"/>
              <a:t>Voltage-rated gloves with leather protectors</a:t>
            </a:r>
          </a:p>
          <a:p>
            <a:r>
              <a:rPr lang="en-US"/>
              <a:t>Face shields, balaclavas, and safety glasses</a:t>
            </a:r>
          </a:p>
          <a:p>
            <a:r>
              <a:rPr lang="en-US"/>
              <a:t>Insulated tools and mats</a:t>
            </a:r>
          </a:p>
          <a:p>
            <a:r>
              <a:rPr lang="en-US"/>
              <a:t>CSA-approved footwear</a:t>
            </a:r>
          </a:p>
        </p:txBody>
      </p:sp>
    </p:spTree>
    <p:extLst>
      <p:ext uri="{BB962C8B-B14F-4D97-AF65-F5344CB8AC3E}">
        <p14:creationId xmlns:p14="http://schemas.microsoft.com/office/powerpoint/2010/main" val="3757852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8076F-F430-D304-F5A7-CA83B389B6E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E16A1006-F209-08DC-4C64-4760BE148E6D}"/>
              </a:ext>
            </a:extLst>
          </p:cNvPr>
          <p:cNvSpPr>
            <a:spLocks noGrp="1"/>
          </p:cNvSpPr>
          <p:nvPr>
            <p:ph type="subTitle" idx="1"/>
          </p:nvPr>
        </p:nvSpPr>
        <p:spPr/>
        <p:txBody>
          <a:bodyPr/>
          <a:lstStyle/>
          <a:p>
            <a:r>
              <a:rPr lang="en-CA"/>
              <a:t>Responsibilities </a:t>
            </a:r>
          </a:p>
        </p:txBody>
      </p:sp>
      <p:sp>
        <p:nvSpPr>
          <p:cNvPr id="4" name="Text Placeholder 3">
            <a:extLst>
              <a:ext uri="{FF2B5EF4-FFF2-40B4-BE49-F238E27FC236}">
                <a16:creationId xmlns:a16="http://schemas.microsoft.com/office/drawing/2014/main" id="{CF5D2279-C524-D53D-05F2-F9349F85989D}"/>
              </a:ext>
            </a:extLst>
          </p:cNvPr>
          <p:cNvSpPr>
            <a:spLocks noGrp="1"/>
          </p:cNvSpPr>
          <p:nvPr>
            <p:ph type="body" sz="quarter" idx="15"/>
          </p:nvPr>
        </p:nvSpPr>
        <p:spPr>
          <a:xfrm>
            <a:off x="908231" y="948765"/>
            <a:ext cx="5857207" cy="5423986"/>
          </a:xfrm>
        </p:spPr>
        <p:txBody>
          <a:bodyPr/>
          <a:lstStyle/>
          <a:p>
            <a:pPr marL="0" indent="0">
              <a:buNone/>
            </a:pPr>
            <a:r>
              <a:rPr lang="en-US" b="1"/>
              <a:t>Workers</a:t>
            </a:r>
          </a:p>
          <a:p>
            <a:r>
              <a:rPr lang="en-US"/>
              <a:t>Follow electrical safety procedures and permits</a:t>
            </a:r>
          </a:p>
          <a:p>
            <a:r>
              <a:rPr lang="en-US"/>
              <a:t>Never assume equipment is de-energized—test before touch</a:t>
            </a:r>
          </a:p>
          <a:p>
            <a:r>
              <a:rPr lang="en-US"/>
              <a:t>Inspect tools, cords, and PPE before use</a:t>
            </a:r>
          </a:p>
          <a:p>
            <a:r>
              <a:rPr lang="en-US"/>
              <a:t>Stop work and report unsafe conditions immediately</a:t>
            </a:r>
          </a:p>
          <a:p>
            <a:pPr marL="0" indent="0">
              <a:buNone/>
            </a:pPr>
            <a:r>
              <a:rPr lang="en-US" b="1"/>
              <a:t>Supervisors</a:t>
            </a:r>
          </a:p>
          <a:p>
            <a:r>
              <a:rPr lang="en-US"/>
              <a:t>Ensure workers are trained and competent</a:t>
            </a:r>
          </a:p>
          <a:p>
            <a:r>
              <a:rPr lang="en-US"/>
              <a:t>Verify permits, LOTO, and hazard controls</a:t>
            </a:r>
          </a:p>
          <a:p>
            <a:r>
              <a:rPr lang="en-US"/>
              <a:t>Reinforce safe behaviors and intervene when required</a:t>
            </a:r>
          </a:p>
          <a:p>
            <a:r>
              <a:rPr lang="en-US"/>
              <a:t>Ensure equipment is maintained and compliant</a:t>
            </a:r>
          </a:p>
        </p:txBody>
      </p:sp>
      <p:sp>
        <p:nvSpPr>
          <p:cNvPr id="3" name="Text Placeholder 3">
            <a:extLst>
              <a:ext uri="{FF2B5EF4-FFF2-40B4-BE49-F238E27FC236}">
                <a16:creationId xmlns:a16="http://schemas.microsoft.com/office/drawing/2014/main" id="{D2848311-AEE1-8C96-6200-0CD703CCFC81}"/>
              </a:ext>
            </a:extLst>
          </p:cNvPr>
          <p:cNvSpPr txBox="1">
            <a:spLocks/>
          </p:cNvSpPr>
          <p:nvPr/>
        </p:nvSpPr>
        <p:spPr>
          <a:xfrm>
            <a:off x="6704105" y="948765"/>
            <a:ext cx="5244803" cy="5423986"/>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t>Management</a:t>
            </a:r>
          </a:p>
          <a:p>
            <a:r>
              <a:rPr lang="en-US"/>
              <a:t>Provide resources, training, and leadership commitment</a:t>
            </a:r>
          </a:p>
          <a:p>
            <a:r>
              <a:rPr lang="en-US"/>
              <a:t>Ensure compliance with applicable codes and standards</a:t>
            </a:r>
          </a:p>
          <a:p>
            <a:r>
              <a:rPr lang="en-US"/>
              <a:t>Support a culture where stopping unsafe work is encouraged</a:t>
            </a:r>
          </a:p>
        </p:txBody>
      </p:sp>
    </p:spTree>
    <p:extLst>
      <p:ext uri="{BB962C8B-B14F-4D97-AF65-F5344CB8AC3E}">
        <p14:creationId xmlns:p14="http://schemas.microsoft.com/office/powerpoint/2010/main" val="44083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3136C-8462-71CB-8CCE-3F6635B9485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27EEE32-7049-4D9D-D463-5010011F3237}"/>
              </a:ext>
            </a:extLst>
          </p:cNvPr>
          <p:cNvSpPr>
            <a:spLocks noGrp="1"/>
          </p:cNvSpPr>
          <p:nvPr>
            <p:ph type="subTitle" idx="1"/>
          </p:nvPr>
        </p:nvSpPr>
        <p:spPr>
          <a:xfrm>
            <a:off x="908230" y="455101"/>
            <a:ext cx="10962140" cy="799297"/>
          </a:xfrm>
        </p:spPr>
        <p:txBody>
          <a:bodyPr/>
          <a:lstStyle/>
          <a:p>
            <a:r>
              <a:rPr lang="en-CA"/>
              <a:t>Warning Signs &amp; Red Flags</a:t>
            </a:r>
          </a:p>
        </p:txBody>
      </p:sp>
      <p:sp>
        <p:nvSpPr>
          <p:cNvPr id="4" name="Text Placeholder 3">
            <a:extLst>
              <a:ext uri="{FF2B5EF4-FFF2-40B4-BE49-F238E27FC236}">
                <a16:creationId xmlns:a16="http://schemas.microsoft.com/office/drawing/2014/main" id="{B101170E-0512-DA55-7FAD-52ADF01CBED1}"/>
              </a:ext>
            </a:extLst>
          </p:cNvPr>
          <p:cNvSpPr>
            <a:spLocks noGrp="1"/>
          </p:cNvSpPr>
          <p:nvPr>
            <p:ph type="body" sz="quarter" idx="15"/>
          </p:nvPr>
        </p:nvSpPr>
        <p:spPr>
          <a:xfrm>
            <a:off x="908230" y="1588285"/>
            <a:ext cx="10368598" cy="3993482"/>
          </a:xfrm>
        </p:spPr>
        <p:txBody>
          <a:bodyPr/>
          <a:lstStyle/>
          <a:p>
            <a:r>
              <a:rPr lang="en-US"/>
              <a:t>Missing or damaged electrical covers</a:t>
            </a:r>
          </a:p>
          <a:p>
            <a:r>
              <a:rPr lang="en-US"/>
              <a:t>Exposed conductors or temporary wiring</a:t>
            </a:r>
          </a:p>
          <a:p>
            <a:r>
              <a:rPr lang="en-US"/>
              <a:t>Tripped breakers or blown fuses repeatedly</a:t>
            </a:r>
          </a:p>
          <a:p>
            <a:r>
              <a:rPr lang="en-US"/>
              <a:t>Unlabeled panels or unclear isolation points</a:t>
            </a:r>
          </a:p>
          <a:p>
            <a:r>
              <a:rPr lang="en-US"/>
              <a:t>Moisture around electrical equipment</a:t>
            </a:r>
          </a:p>
          <a:p>
            <a:r>
              <a:rPr lang="en-US"/>
              <a:t>people unsure of voltage levels or boundaries</a:t>
            </a:r>
          </a:p>
        </p:txBody>
      </p:sp>
    </p:spTree>
    <p:extLst>
      <p:ext uri="{BB962C8B-B14F-4D97-AF65-F5344CB8AC3E}">
        <p14:creationId xmlns:p14="http://schemas.microsoft.com/office/powerpoint/2010/main" val="3403256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A110-B1A1-741C-5E2B-AE72DDC89A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C1376F9-1B4B-E285-DFE7-A4D9C20EC866}"/>
              </a:ext>
            </a:extLst>
          </p:cNvPr>
          <p:cNvSpPr>
            <a:spLocks noGrp="1"/>
          </p:cNvSpPr>
          <p:nvPr>
            <p:ph type="subTitle" idx="1"/>
          </p:nvPr>
        </p:nvSpPr>
        <p:spPr>
          <a:xfrm>
            <a:off x="665697" y="149468"/>
            <a:ext cx="10782625" cy="799297"/>
          </a:xfrm>
        </p:spPr>
        <p:txBody>
          <a:bodyPr/>
          <a:lstStyle/>
          <a:p>
            <a:r>
              <a:rPr lang="en-CA" sz="3200" dirty="0"/>
              <a:t>Field Verification: IOGP Questions &amp; Actions</a:t>
            </a:r>
          </a:p>
        </p:txBody>
      </p:sp>
      <p:graphicFrame>
        <p:nvGraphicFramePr>
          <p:cNvPr id="6" name="Table 5">
            <a:extLst>
              <a:ext uri="{FF2B5EF4-FFF2-40B4-BE49-F238E27FC236}">
                <a16:creationId xmlns:a16="http://schemas.microsoft.com/office/drawing/2014/main" id="{DEA42339-30EB-7FAD-DCB6-E4ADA6E20F5E}"/>
              </a:ext>
            </a:extLst>
          </p:cNvPr>
          <p:cNvGraphicFramePr>
            <a:graphicFrameLocks noGrp="1"/>
          </p:cNvGraphicFramePr>
          <p:nvPr>
            <p:extLst>
              <p:ext uri="{D42A27DB-BD31-4B8C-83A1-F6EECF244321}">
                <p14:modId xmlns:p14="http://schemas.microsoft.com/office/powerpoint/2010/main" val="2049738025"/>
              </p:ext>
            </p:extLst>
          </p:nvPr>
        </p:nvGraphicFramePr>
        <p:xfrm>
          <a:off x="665697" y="758030"/>
          <a:ext cx="11301016" cy="4856065"/>
        </p:xfrm>
        <a:graphic>
          <a:graphicData uri="http://schemas.openxmlformats.org/drawingml/2006/table">
            <a:tbl>
              <a:tblPr firstRow="1" bandRow="1">
                <a:tableStyleId>{5C22544A-7EE6-4342-B048-85BDC9FD1C3A}</a:tableStyleId>
              </a:tblPr>
              <a:tblGrid>
                <a:gridCol w="5390546">
                  <a:extLst>
                    <a:ext uri="{9D8B030D-6E8A-4147-A177-3AD203B41FA5}">
                      <a16:colId xmlns:a16="http://schemas.microsoft.com/office/drawing/2014/main" val="2324602241"/>
                    </a:ext>
                  </a:extLst>
                </a:gridCol>
                <a:gridCol w="5910470">
                  <a:extLst>
                    <a:ext uri="{9D8B030D-6E8A-4147-A177-3AD203B41FA5}">
                      <a16:colId xmlns:a16="http://schemas.microsoft.com/office/drawing/2014/main" val="473128354"/>
                    </a:ext>
                  </a:extLst>
                </a:gridCol>
              </a:tblGrid>
              <a:tr h="375505">
                <a:tc>
                  <a:txBody>
                    <a:bodyPr/>
                    <a:lstStyle/>
                    <a:p>
                      <a:r>
                        <a:rPr lang="en-CA"/>
                        <a:t>Hazard Prevention Questions</a:t>
                      </a:r>
                    </a:p>
                  </a:txBody>
                  <a:tcPr/>
                </a:tc>
                <a:tc>
                  <a:txBody>
                    <a:bodyPr/>
                    <a:lstStyle/>
                    <a:p>
                      <a:r>
                        <a:rPr lang="en-CA"/>
                        <a:t>Prevention Actions</a:t>
                      </a:r>
                    </a:p>
                  </a:txBody>
                  <a:tcPr/>
                </a:tc>
                <a:extLst>
                  <a:ext uri="{0D108BD9-81ED-4DB2-BD59-A6C34878D82A}">
                    <a16:rowId xmlns:a16="http://schemas.microsoft.com/office/drawing/2014/main" val="3895306236"/>
                  </a:ext>
                </a:extLst>
              </a:tr>
              <a:tr h="375505">
                <a:tc>
                  <a:txBody>
                    <a:bodyPr/>
                    <a:lstStyle/>
                    <a:p>
                      <a:pPr marL="285750" indent="-285750">
                        <a:buFont typeface="Arial" panose="020B0604020202020204" pitchFamily="34" charset="0"/>
                        <a:buChar char="•"/>
                      </a:pPr>
                      <a:r>
                        <a:rPr lang="en-US" sz="1600" dirty="0">
                          <a:solidFill>
                            <a:srgbClr val="101820"/>
                          </a:solidFill>
                        </a:rPr>
                        <a:t>Have you verified zero energy and that isolation (lock out tag out) is in place and effective? E.g., test before touch.</a:t>
                      </a:r>
                    </a:p>
                    <a:p>
                      <a:pPr marL="285750" indent="-285750">
                        <a:buFont typeface="Arial" panose="020B0604020202020204" pitchFamily="34" charset="0"/>
                        <a:buChar char="•"/>
                      </a:pPr>
                      <a:r>
                        <a:rPr lang="en-US" sz="1600" dirty="0">
                          <a:solidFill>
                            <a:srgbClr val="101820"/>
                          </a:solidFill>
                        </a:rPr>
                        <a:t>Do you know and maintain the safe distance from overhead or underground powerlines to avoid contact or potential for arcing?</a:t>
                      </a:r>
                    </a:p>
                    <a:p>
                      <a:pPr marL="285750" indent="-285750">
                        <a:buFont typeface="Arial" panose="020B0604020202020204" pitchFamily="34" charset="0"/>
                        <a:buChar char="•"/>
                      </a:pPr>
                      <a:r>
                        <a:rPr lang="en-US" sz="1600" dirty="0">
                          <a:solidFill>
                            <a:srgbClr val="101820"/>
                          </a:solidFill>
                        </a:rPr>
                        <a:t>Are effective controls in place, when servicing energized equipment, or when switching a breaker into position? E.g., anti static/arc rated PPE, grounding/earthing mats.</a:t>
                      </a:r>
                    </a:p>
                    <a:p>
                      <a:pPr marL="285750" indent="-285750">
                        <a:buFont typeface="Arial" panose="020B0604020202020204" pitchFamily="34" charset="0"/>
                        <a:buChar char="•"/>
                      </a:pPr>
                      <a:r>
                        <a:rPr lang="en-US" sz="1600" dirty="0">
                          <a:solidFill>
                            <a:srgbClr val="101820"/>
                          </a:solidFill>
                        </a:rPr>
                        <a:t>Do you consider your positioning when working on energized equipment, in relation to the equipment movement as well as the power source?</a:t>
                      </a:r>
                    </a:p>
                    <a:p>
                      <a:pPr marL="285750" indent="-285750">
                        <a:buFont typeface="Arial" panose="020B0604020202020204" pitchFamily="34" charset="0"/>
                        <a:buChar char="•"/>
                      </a:pPr>
                      <a:r>
                        <a:rPr lang="en-US" sz="1600" dirty="0">
                          <a:solidFill>
                            <a:srgbClr val="101820"/>
                          </a:solidFill>
                        </a:rPr>
                        <a:t>Is access to electrical rooms, panels, switch gear, etc. restricted to authorized personnel only?</a:t>
                      </a:r>
                    </a:p>
                  </a:txBody>
                  <a:tcPr/>
                </a:tc>
                <a:tc>
                  <a:txBody>
                    <a:bodyPr/>
                    <a:lstStyle/>
                    <a:p>
                      <a:pPr marL="0" indent="0">
                        <a:buFont typeface="Arial" panose="020B0604020202020204" pitchFamily="34" charset="0"/>
                        <a:buNone/>
                      </a:pPr>
                      <a:r>
                        <a:rPr lang="en-US" sz="1600" b="1" dirty="0">
                          <a:solidFill>
                            <a:srgbClr val="101820"/>
                          </a:solidFill>
                        </a:rPr>
                        <a:t>Zero Energy Check:</a:t>
                      </a:r>
                    </a:p>
                    <a:p>
                      <a:pPr marL="285750" indent="-285750">
                        <a:buFont typeface="Arial" panose="020B0604020202020204" pitchFamily="34" charset="0"/>
                        <a:buChar char="•"/>
                      </a:pPr>
                      <a:r>
                        <a:rPr lang="en-US" sz="1600" b="0" dirty="0">
                          <a:solidFill>
                            <a:srgbClr val="101820"/>
                          </a:solidFill>
                        </a:rPr>
                        <a:t>Verify zero energy and effectiveness of isolation (lock out tag out), test before touch.</a:t>
                      </a:r>
                    </a:p>
                    <a:p>
                      <a:pPr marL="0" indent="0">
                        <a:buFont typeface="Arial" panose="020B0604020202020204" pitchFamily="34" charset="0"/>
                        <a:buNone/>
                      </a:pPr>
                      <a:r>
                        <a:rPr lang="en-US" sz="1600" b="1" dirty="0">
                          <a:solidFill>
                            <a:srgbClr val="101820"/>
                          </a:solidFill>
                        </a:rPr>
                        <a:t>Powerlines - Maintain Safe Distance:</a:t>
                      </a:r>
                    </a:p>
                    <a:p>
                      <a:pPr marL="285750" indent="-285750">
                        <a:buFont typeface="Arial" panose="020B0604020202020204" pitchFamily="34" charset="0"/>
                        <a:buChar char="•"/>
                      </a:pPr>
                      <a:r>
                        <a:rPr lang="en-US" sz="1600" b="0" dirty="0">
                          <a:solidFill>
                            <a:srgbClr val="101820"/>
                          </a:solidFill>
                        </a:rPr>
                        <a:t>Know and maintain the safe distance from overhead or underground powerlines to avoid contact or potential for arcing.</a:t>
                      </a:r>
                    </a:p>
                    <a:p>
                      <a:pPr marL="0" indent="0">
                        <a:buFont typeface="Arial" panose="020B0604020202020204" pitchFamily="34" charset="0"/>
                        <a:buNone/>
                      </a:pPr>
                      <a:r>
                        <a:rPr lang="en-US" sz="1600" b="1" dirty="0">
                          <a:solidFill>
                            <a:srgbClr val="101820"/>
                          </a:solidFill>
                        </a:rPr>
                        <a:t>Energized Equipment:</a:t>
                      </a:r>
                    </a:p>
                    <a:p>
                      <a:pPr marL="285750" indent="-285750">
                        <a:buFont typeface="Arial" panose="020B0604020202020204" pitchFamily="34" charset="0"/>
                        <a:buChar char="•"/>
                      </a:pPr>
                      <a:r>
                        <a:rPr lang="en-US" sz="1600" b="0" dirty="0">
                          <a:solidFill>
                            <a:srgbClr val="101820"/>
                          </a:solidFill>
                        </a:rPr>
                        <a:t>integrate effective controls when servicing energized equipment or when switching a breaker into position. E.g., anti static/arc rated PPE, grounding/earthing mats.</a:t>
                      </a:r>
                    </a:p>
                    <a:p>
                      <a:pPr marL="0" indent="0">
                        <a:buFont typeface="Arial" panose="020B0604020202020204" pitchFamily="34" charset="0"/>
                        <a:buNone/>
                      </a:pPr>
                      <a:r>
                        <a:rPr lang="en-US" sz="1600" b="1" dirty="0">
                          <a:solidFill>
                            <a:srgbClr val="101820"/>
                          </a:solidFill>
                        </a:rPr>
                        <a:t>Safe Positioning:</a:t>
                      </a:r>
                    </a:p>
                    <a:p>
                      <a:pPr marL="285750" indent="-285750">
                        <a:buFont typeface="Arial" panose="020B0604020202020204" pitchFamily="34" charset="0"/>
                        <a:buChar char="•"/>
                      </a:pPr>
                      <a:r>
                        <a:rPr lang="en-US" sz="1600" b="0" dirty="0">
                          <a:solidFill>
                            <a:srgbClr val="101820"/>
                          </a:solidFill>
                        </a:rPr>
                        <a:t>Consider your positioning when working on energized equipment, in relation to the equipment movement as well as the power source.</a:t>
                      </a:r>
                    </a:p>
                    <a:p>
                      <a:pPr marL="0" indent="0">
                        <a:buFont typeface="Arial" panose="020B0604020202020204" pitchFamily="34" charset="0"/>
                        <a:buNone/>
                      </a:pPr>
                      <a:r>
                        <a:rPr lang="en-US" sz="1600" b="1" dirty="0">
                          <a:solidFill>
                            <a:srgbClr val="101820"/>
                          </a:solidFill>
                        </a:rPr>
                        <a:t>Restricted Access:</a:t>
                      </a:r>
                    </a:p>
                    <a:p>
                      <a:pPr marL="285750" indent="-285750">
                        <a:buFont typeface="Arial" panose="020B0604020202020204" pitchFamily="34" charset="0"/>
                        <a:buChar char="•"/>
                      </a:pPr>
                      <a:r>
                        <a:rPr lang="en-US" sz="1600" b="0" dirty="0">
                          <a:solidFill>
                            <a:srgbClr val="101820"/>
                          </a:solidFill>
                        </a:rPr>
                        <a:t>Limit access to electrical rooms, panels, and switch gear to authorized personnel.</a:t>
                      </a:r>
                    </a:p>
                  </a:txBody>
                  <a:tcPr/>
                </a:tc>
                <a:extLst>
                  <a:ext uri="{0D108BD9-81ED-4DB2-BD59-A6C34878D82A}">
                    <a16:rowId xmlns:a16="http://schemas.microsoft.com/office/drawing/2014/main" val="2779253043"/>
                  </a:ext>
                </a:extLst>
              </a:tr>
            </a:tbl>
          </a:graphicData>
        </a:graphic>
      </p:graphicFrame>
      <p:sp>
        <p:nvSpPr>
          <p:cNvPr id="3" name="TextBox 2">
            <a:extLst>
              <a:ext uri="{FF2B5EF4-FFF2-40B4-BE49-F238E27FC236}">
                <a16:creationId xmlns:a16="http://schemas.microsoft.com/office/drawing/2014/main" id="{37E2C3C8-4C16-DD84-E751-D1BB29CFBFE5}"/>
              </a:ext>
            </a:extLst>
          </p:cNvPr>
          <p:cNvSpPr txBox="1"/>
          <p:nvPr/>
        </p:nvSpPr>
        <p:spPr>
          <a:xfrm>
            <a:off x="908230" y="6123757"/>
            <a:ext cx="7085198" cy="584775"/>
          </a:xfrm>
          <a:prstGeom prst="rect">
            <a:avLst/>
          </a:prstGeom>
          <a:noFill/>
        </p:spPr>
        <p:txBody>
          <a:bodyPr wrap="square" rtlCol="0">
            <a:spAutoFit/>
          </a:bodyPr>
          <a:lstStyle/>
          <a:p>
            <a:r>
              <a:rPr lang="en-CA" sz="1600">
                <a:solidFill>
                  <a:srgbClr val="101820"/>
                </a:solidFill>
              </a:rPr>
              <a:t>Visit this link for more information: </a:t>
            </a:r>
            <a:r>
              <a:rPr lang="en-CA" sz="1600">
                <a:solidFill>
                  <a:srgbClr val="101820"/>
                </a:solidFill>
                <a:hlinkClick r:id="rId2">
                  <a:extLst>
                    <a:ext uri="{A12FA001-AC4F-418D-AE19-62706E023703}">
                      <ahyp:hlinkClr xmlns:ahyp="http://schemas.microsoft.com/office/drawing/2018/hyperlinkcolor" val="tx"/>
                    </a:ext>
                  </a:extLst>
                </a:hlinkClick>
              </a:rPr>
              <a:t>Life-Saving Rules | IOGP</a:t>
            </a:r>
            <a:endParaRPr lang="en-CA" sz="1600">
              <a:solidFill>
                <a:srgbClr val="101820"/>
              </a:solidFill>
            </a:endParaRPr>
          </a:p>
          <a:p>
            <a:r>
              <a:rPr lang="en-CA" sz="1600">
                <a:solidFill>
                  <a:srgbClr val="101820"/>
                </a:solidFill>
              </a:rPr>
              <a:t>Scroll down to see the publication on Line of Fire</a:t>
            </a:r>
          </a:p>
        </p:txBody>
      </p:sp>
    </p:spTree>
    <p:extLst>
      <p:ext uri="{BB962C8B-B14F-4D97-AF65-F5344CB8AC3E}">
        <p14:creationId xmlns:p14="http://schemas.microsoft.com/office/powerpoint/2010/main" val="63381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CE39-DAE3-297D-B10A-19ACB32B2235}"/>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B16559EF-AA80-8655-6448-9EEF918EC125}"/>
              </a:ext>
            </a:extLst>
          </p:cNvPr>
          <p:cNvSpPr>
            <a:spLocks noGrp="1"/>
          </p:cNvSpPr>
          <p:nvPr>
            <p:ph type="subTitle" idx="1"/>
          </p:nvPr>
        </p:nvSpPr>
        <p:spPr/>
        <p:txBody>
          <a:bodyPr/>
          <a:lstStyle/>
          <a:p>
            <a:r>
              <a:rPr lang="en-CA"/>
              <a:t>New Concepts </a:t>
            </a:r>
          </a:p>
        </p:txBody>
      </p:sp>
      <p:sp>
        <p:nvSpPr>
          <p:cNvPr id="4" name="Text Placeholder 3">
            <a:extLst>
              <a:ext uri="{FF2B5EF4-FFF2-40B4-BE49-F238E27FC236}">
                <a16:creationId xmlns:a16="http://schemas.microsoft.com/office/drawing/2014/main" id="{0A6769A2-A71E-8D69-37EC-A95F9516A6C2}"/>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87939D00-5552-A646-06E9-DA92FC6A49BB}"/>
              </a:ext>
            </a:extLst>
          </p:cNvPr>
          <p:cNvGraphicFramePr>
            <a:graphicFrameLocks noGrp="1"/>
          </p:cNvGraphicFramePr>
          <p:nvPr>
            <p:extLst>
              <p:ext uri="{D42A27DB-BD31-4B8C-83A1-F6EECF244321}">
                <p14:modId xmlns:p14="http://schemas.microsoft.com/office/powerpoint/2010/main" val="1169332915"/>
              </p:ext>
            </p:extLst>
          </p:nvPr>
        </p:nvGraphicFramePr>
        <p:xfrm>
          <a:off x="908231" y="1284648"/>
          <a:ext cx="10590085" cy="336280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869875">
                  <a:extLst>
                    <a:ext uri="{9D8B030D-6E8A-4147-A177-3AD203B41FA5}">
                      <a16:colId xmlns:a16="http://schemas.microsoft.com/office/drawing/2014/main" val="3643448391"/>
                    </a:ext>
                  </a:extLst>
                </a:gridCol>
                <a:gridCol w="429531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1</a:t>
                      </a:r>
                    </a:p>
                  </a:txBody>
                  <a:tcPr/>
                </a:tc>
                <a:tc>
                  <a:txBody>
                    <a:bodyPr/>
                    <a:lstStyle/>
                    <a:p>
                      <a:r>
                        <a:rPr lang="en-CA" sz="1400">
                          <a:solidFill>
                            <a:srgbClr val="101820"/>
                          </a:solidFill>
                        </a:rPr>
                        <a:t>Energy Wheel</a:t>
                      </a:r>
                    </a:p>
                  </a:txBody>
                  <a:tcPr/>
                </a:tc>
                <a:tc>
                  <a:txBody>
                    <a:bodyPr/>
                    <a:lstStyle/>
                    <a:p>
                      <a:r>
                        <a:rPr lang="en-US" sz="1400">
                          <a:solidFill>
                            <a:srgbClr val="101820"/>
                          </a:solidFill>
                        </a:rPr>
                        <a:t>It is a visual tool used in safety management to help identify, categorize and manage hazards based on the types of energy present in the workplace. It simplifies the hazard recognition process by focusing on the various energy sources that could cause harm if not properly controlled.</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3287771450"/>
                  </a:ext>
                </a:extLst>
              </a:tr>
              <a:tr h="406249">
                <a:tc>
                  <a:txBody>
                    <a:bodyPr/>
                    <a:lstStyle/>
                    <a:p>
                      <a:r>
                        <a:rPr lang="en-CA" sz="1400">
                          <a:solidFill>
                            <a:srgbClr val="101820"/>
                          </a:solidFill>
                        </a:rPr>
                        <a:t>2</a:t>
                      </a:r>
                    </a:p>
                  </a:txBody>
                  <a:tcPr/>
                </a:tc>
                <a:tc>
                  <a:txBody>
                    <a:bodyPr/>
                    <a:lstStyle/>
                    <a:p>
                      <a:r>
                        <a:rPr lang="en-CA" sz="1400">
                          <a:solidFill>
                            <a:srgbClr val="101820"/>
                          </a:solidFill>
                        </a:rPr>
                        <a:t>Hierarchy of Control</a:t>
                      </a:r>
                    </a:p>
                  </a:txBody>
                  <a:tcPr/>
                </a:tc>
                <a:tc>
                  <a:txBody>
                    <a:bodyPr/>
                    <a:lstStyle/>
                    <a:p>
                      <a:r>
                        <a:rPr lang="en-US" sz="1400">
                          <a:solidFill>
                            <a:srgbClr val="101820"/>
                          </a:solidFill>
                        </a:rPr>
                        <a:t>It is a systematic approach used to eliminate or minimize hazards associated with energy sources in the workplace. Part of safety management systems, it is commonly applied in industries where people may be exposed to hazardous </a:t>
                      </a:r>
                    </a:p>
                    <a:p>
                      <a:r>
                        <a:rPr lang="en-US" sz="1400">
                          <a:solidFill>
                            <a:srgbClr val="101820"/>
                          </a:solidFill>
                        </a:rPr>
                        <a:t>energy during the operation, maintenance or servicing of equipment.</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1320271078"/>
                  </a:ext>
                </a:extLst>
              </a:tr>
            </a:tbl>
          </a:graphicData>
        </a:graphic>
      </p:graphicFrame>
    </p:spTree>
    <p:extLst>
      <p:ext uri="{BB962C8B-B14F-4D97-AF65-F5344CB8AC3E}">
        <p14:creationId xmlns:p14="http://schemas.microsoft.com/office/powerpoint/2010/main" val="3279128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4B539-27E1-A57C-296A-7BAA9FC65BF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E756B2C-1BE7-C0D8-D77E-4BD346C694E0}"/>
              </a:ext>
            </a:extLst>
          </p:cNvPr>
          <p:cNvSpPr>
            <a:spLocks noGrp="1"/>
          </p:cNvSpPr>
          <p:nvPr>
            <p:ph type="subTitle" idx="1"/>
          </p:nvPr>
        </p:nvSpPr>
        <p:spPr/>
        <p:txBody>
          <a:bodyPr/>
          <a:lstStyle/>
          <a:p>
            <a:r>
              <a:rPr lang="en-CA"/>
              <a:t>New Concepts </a:t>
            </a:r>
          </a:p>
        </p:txBody>
      </p:sp>
      <p:sp>
        <p:nvSpPr>
          <p:cNvPr id="4" name="Text Placeholder 3">
            <a:extLst>
              <a:ext uri="{FF2B5EF4-FFF2-40B4-BE49-F238E27FC236}">
                <a16:creationId xmlns:a16="http://schemas.microsoft.com/office/drawing/2014/main" id="{0217DC68-0697-958A-FF6D-95C27D40BCAF}"/>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590BE93A-F382-833D-A454-3808A25FDA9D}"/>
              </a:ext>
            </a:extLst>
          </p:cNvPr>
          <p:cNvGraphicFramePr>
            <a:graphicFrameLocks noGrp="1"/>
          </p:cNvGraphicFramePr>
          <p:nvPr/>
        </p:nvGraphicFramePr>
        <p:xfrm>
          <a:off x="908231" y="1284648"/>
          <a:ext cx="10590085" cy="421624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982071">
                  <a:extLst>
                    <a:ext uri="{9D8B030D-6E8A-4147-A177-3AD203B41FA5}">
                      <a16:colId xmlns:a16="http://schemas.microsoft.com/office/drawing/2014/main" val="3643448391"/>
                    </a:ext>
                  </a:extLst>
                </a:gridCol>
                <a:gridCol w="4183116">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3</a:t>
                      </a:r>
                    </a:p>
                  </a:txBody>
                  <a:tcPr/>
                </a:tc>
                <a:tc>
                  <a:txBody>
                    <a:bodyPr/>
                    <a:lstStyle/>
                    <a:p>
                      <a:r>
                        <a:rPr lang="en-CA" sz="1400">
                          <a:solidFill>
                            <a:srgbClr val="101820"/>
                          </a:solidFill>
                        </a:rPr>
                        <a:t>Stuff That Can Kill You (STCKY)</a:t>
                      </a:r>
                    </a:p>
                  </a:txBody>
                  <a:tcPr/>
                </a:tc>
                <a:tc>
                  <a:txBody>
                    <a:bodyPr/>
                    <a:lstStyle/>
                    <a:p>
                      <a:r>
                        <a:rPr lang="en-US" sz="1400">
                          <a:solidFill>
                            <a:srgbClr val="101820"/>
                          </a:solidFill>
                        </a:rPr>
                        <a:t>"Stuff that can kill you" (STCKY) is a safety </a:t>
                      </a:r>
                    </a:p>
                    <a:p>
                      <a:r>
                        <a:rPr lang="en-US" sz="1400">
                          <a:solidFill>
                            <a:srgbClr val="101820"/>
                          </a:solidFill>
                        </a:rPr>
                        <a:t>concept used to identify and manage hazards or conditions in the workplace that pose a significant risk of serious injury or fatality. It emphasizes the importance of recognizing high-risk elements in work environments, which can cause life-threatening, life-altering or life-ending incidents if not properly controlled.</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436631440"/>
                  </a:ext>
                </a:extLst>
              </a:tr>
              <a:tr h="406249">
                <a:tc>
                  <a:txBody>
                    <a:bodyPr/>
                    <a:lstStyle/>
                    <a:p>
                      <a:r>
                        <a:rPr lang="en-CA" sz="1400">
                          <a:solidFill>
                            <a:srgbClr val="101820"/>
                          </a:solidFill>
                        </a:rPr>
                        <a:t>4</a:t>
                      </a:r>
                    </a:p>
                  </a:txBody>
                  <a:tcPr/>
                </a:tc>
                <a:tc>
                  <a:txBody>
                    <a:bodyPr/>
                    <a:lstStyle/>
                    <a:p>
                      <a:r>
                        <a:rPr lang="en-CA" sz="1400">
                          <a:solidFill>
                            <a:srgbClr val="101820"/>
                          </a:solidFill>
                        </a:rPr>
                        <a:t>Critical Work</a:t>
                      </a:r>
                    </a:p>
                  </a:txBody>
                  <a:tcPr/>
                </a:tc>
                <a:tc>
                  <a:txBody>
                    <a:bodyPr/>
                    <a:lstStyle/>
                    <a:p>
                      <a:r>
                        <a:rPr lang="en-US" sz="1400">
                          <a:solidFill>
                            <a:srgbClr val="101820"/>
                          </a:solidFill>
                        </a:rPr>
                        <a:t>Critical work refers to tasks or activities in </a:t>
                      </a:r>
                    </a:p>
                    <a:p>
                      <a:r>
                        <a:rPr lang="en-US" sz="1400">
                          <a:solidFill>
                            <a:srgbClr val="101820"/>
                          </a:solidFill>
                        </a:rPr>
                        <a:t>a workplace that involve significant risk </a:t>
                      </a:r>
                    </a:p>
                    <a:p>
                      <a:r>
                        <a:rPr lang="en-US" sz="1400">
                          <a:solidFill>
                            <a:srgbClr val="101820"/>
                          </a:solidFill>
                        </a:rPr>
                        <a:t>to people, property or the environment. </a:t>
                      </a:r>
                    </a:p>
                    <a:p>
                      <a:r>
                        <a:rPr lang="en-US" sz="1400">
                          <a:solidFill>
                            <a:srgbClr val="101820"/>
                          </a:solidFill>
                        </a:rPr>
                        <a:t>These tasks often require precise planning, </a:t>
                      </a:r>
                    </a:p>
                    <a:p>
                      <a:r>
                        <a:rPr lang="en-US" sz="1400">
                          <a:solidFill>
                            <a:srgbClr val="101820"/>
                          </a:solidFill>
                        </a:rPr>
                        <a:t>specialized skills and strict safety measures due to the potential for severe consequences if something goes wrong. In essence, critical work involves critical steps with inherent critical risks that could only be managed by critical controls. </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a:solidFill>
                          <a:srgbClr val="101820"/>
                        </a:solidFill>
                      </a:endParaRPr>
                    </a:p>
                  </a:txBody>
                  <a:tcPr/>
                </a:tc>
                <a:extLst>
                  <a:ext uri="{0D108BD9-81ED-4DB2-BD59-A6C34878D82A}">
                    <a16:rowId xmlns:a16="http://schemas.microsoft.com/office/drawing/2014/main" val="2922659074"/>
                  </a:ext>
                </a:extLst>
              </a:tr>
            </a:tbl>
          </a:graphicData>
        </a:graphic>
      </p:graphicFrame>
    </p:spTree>
    <p:extLst>
      <p:ext uri="{BB962C8B-B14F-4D97-AF65-F5344CB8AC3E}">
        <p14:creationId xmlns:p14="http://schemas.microsoft.com/office/powerpoint/2010/main" val="1257660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4B7A4-6372-E345-2F4C-905A50BE66A2}"/>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294D2F7-C4D2-9F25-B0D6-3807294E1B16}"/>
              </a:ext>
            </a:extLst>
          </p:cNvPr>
          <p:cNvSpPr>
            <a:spLocks noGrp="1"/>
          </p:cNvSpPr>
          <p:nvPr>
            <p:ph type="subTitle" idx="1"/>
          </p:nvPr>
        </p:nvSpPr>
        <p:spPr/>
        <p:txBody>
          <a:bodyPr/>
          <a:lstStyle/>
          <a:p>
            <a:r>
              <a:rPr lang="en-CA"/>
              <a:t>New Concepts</a:t>
            </a:r>
          </a:p>
        </p:txBody>
      </p:sp>
      <p:sp>
        <p:nvSpPr>
          <p:cNvPr id="4" name="Text Placeholder 3">
            <a:extLst>
              <a:ext uri="{FF2B5EF4-FFF2-40B4-BE49-F238E27FC236}">
                <a16:creationId xmlns:a16="http://schemas.microsoft.com/office/drawing/2014/main" id="{908F4A77-60E8-9BE2-0D1D-8103CE11AEB7}"/>
              </a:ext>
            </a:extLst>
          </p:cNvPr>
          <p:cNvSpPr>
            <a:spLocks noGrp="1"/>
          </p:cNvSpPr>
          <p:nvPr>
            <p:ph type="body" sz="quarter" idx="15"/>
          </p:nvPr>
        </p:nvSpPr>
        <p:spPr>
          <a:xfrm>
            <a:off x="853035" y="848723"/>
            <a:ext cx="10861163" cy="520072"/>
          </a:xfrm>
        </p:spPr>
        <p:txBody>
          <a:bodyPr/>
          <a:lstStyle/>
          <a:p>
            <a:pPr marL="0" indent="0">
              <a:buNone/>
            </a:pPr>
            <a:r>
              <a:rPr lang="en-US" dirty="0"/>
              <a:t>Review applicable concepts and apply as necessary (see </a:t>
            </a:r>
            <a:r>
              <a:rPr lang="en-US" dirty="0">
                <a:hlinkClick r:id="rId2">
                  <a:extLst>
                    <a:ext uri="{A12FA001-AC4F-418D-AE19-62706E023703}">
                      <ahyp:hlinkClr xmlns:ahyp="http://schemas.microsoft.com/office/drawing/2018/hyperlinkcolor" val="tx"/>
                    </a:ext>
                  </a:extLst>
                </a:hlinkClick>
              </a:rPr>
              <a:t>Attachment B</a:t>
            </a:r>
            <a:r>
              <a:rPr lang="en-US" dirty="0"/>
              <a:t> for more details):</a:t>
            </a:r>
          </a:p>
        </p:txBody>
      </p:sp>
      <p:graphicFrame>
        <p:nvGraphicFramePr>
          <p:cNvPr id="3" name="Table 2">
            <a:extLst>
              <a:ext uri="{FF2B5EF4-FFF2-40B4-BE49-F238E27FC236}">
                <a16:creationId xmlns:a16="http://schemas.microsoft.com/office/drawing/2014/main" id="{3AC94A87-4824-A90A-1F20-9428C172C741}"/>
              </a:ext>
            </a:extLst>
          </p:cNvPr>
          <p:cNvGraphicFramePr>
            <a:graphicFrameLocks noGrp="1"/>
          </p:cNvGraphicFramePr>
          <p:nvPr>
            <p:extLst>
              <p:ext uri="{D42A27DB-BD31-4B8C-83A1-F6EECF244321}">
                <p14:modId xmlns:p14="http://schemas.microsoft.com/office/powerpoint/2010/main" val="2941389047"/>
              </p:ext>
            </p:extLst>
          </p:nvPr>
        </p:nvGraphicFramePr>
        <p:xfrm>
          <a:off x="908231" y="1284648"/>
          <a:ext cx="10590085" cy="4216249"/>
        </p:xfrm>
        <a:graphic>
          <a:graphicData uri="http://schemas.openxmlformats.org/drawingml/2006/table">
            <a:tbl>
              <a:tblPr firstRow="1" bandRow="1">
                <a:tableStyleId>{5C22544A-7EE6-4342-B048-85BDC9FD1C3A}</a:tableStyleId>
              </a:tblPr>
              <a:tblGrid>
                <a:gridCol w="397050">
                  <a:extLst>
                    <a:ext uri="{9D8B030D-6E8A-4147-A177-3AD203B41FA5}">
                      <a16:colId xmlns:a16="http://schemas.microsoft.com/office/drawing/2014/main" val="3778314916"/>
                    </a:ext>
                  </a:extLst>
                </a:gridCol>
                <a:gridCol w="1749345">
                  <a:extLst>
                    <a:ext uri="{9D8B030D-6E8A-4147-A177-3AD203B41FA5}">
                      <a16:colId xmlns:a16="http://schemas.microsoft.com/office/drawing/2014/main" val="3643448391"/>
                    </a:ext>
                  </a:extLst>
                </a:gridCol>
                <a:gridCol w="4415842">
                  <a:extLst>
                    <a:ext uri="{9D8B030D-6E8A-4147-A177-3AD203B41FA5}">
                      <a16:colId xmlns:a16="http://schemas.microsoft.com/office/drawing/2014/main" val="2992067062"/>
                    </a:ext>
                  </a:extLst>
                </a:gridCol>
                <a:gridCol w="1430503">
                  <a:extLst>
                    <a:ext uri="{9D8B030D-6E8A-4147-A177-3AD203B41FA5}">
                      <a16:colId xmlns:a16="http://schemas.microsoft.com/office/drawing/2014/main" val="4078604131"/>
                    </a:ext>
                  </a:extLst>
                </a:gridCol>
                <a:gridCol w="2597345">
                  <a:extLst>
                    <a:ext uri="{9D8B030D-6E8A-4147-A177-3AD203B41FA5}">
                      <a16:colId xmlns:a16="http://schemas.microsoft.com/office/drawing/2014/main" val="3014266106"/>
                    </a:ext>
                  </a:extLst>
                </a:gridCol>
              </a:tblGrid>
              <a:tr h="406249">
                <a:tc>
                  <a:txBody>
                    <a:bodyPr/>
                    <a:lstStyle/>
                    <a:p>
                      <a:endParaRPr lang="en-CA" sz="1400"/>
                    </a:p>
                  </a:txBody>
                  <a:tcPr/>
                </a:tc>
                <a:tc>
                  <a:txBody>
                    <a:bodyPr/>
                    <a:lstStyle/>
                    <a:p>
                      <a:r>
                        <a:rPr lang="en-CA" sz="1400"/>
                        <a:t>Concept</a:t>
                      </a:r>
                    </a:p>
                  </a:txBody>
                  <a:tcPr/>
                </a:tc>
                <a:tc>
                  <a:txBody>
                    <a:bodyPr/>
                    <a:lstStyle/>
                    <a:p>
                      <a:r>
                        <a:rPr lang="en-CA" sz="1400"/>
                        <a:t>Description</a:t>
                      </a:r>
                    </a:p>
                  </a:txBody>
                  <a:tcPr/>
                </a:tc>
                <a:tc>
                  <a:txBody>
                    <a:bodyPr/>
                    <a:lstStyle/>
                    <a:p>
                      <a:r>
                        <a:rPr lang="en-CA" sz="1400"/>
                        <a:t>Applicable?</a:t>
                      </a:r>
                    </a:p>
                  </a:txBody>
                  <a:tcPr/>
                </a:tc>
                <a:tc>
                  <a:txBody>
                    <a:bodyPr/>
                    <a:lstStyle/>
                    <a:p>
                      <a:r>
                        <a:rPr lang="en-CA" sz="1400"/>
                        <a:t>Comment</a:t>
                      </a:r>
                    </a:p>
                  </a:txBody>
                  <a:tcPr/>
                </a:tc>
                <a:extLst>
                  <a:ext uri="{0D108BD9-81ED-4DB2-BD59-A6C34878D82A}">
                    <a16:rowId xmlns:a16="http://schemas.microsoft.com/office/drawing/2014/main" val="537559497"/>
                  </a:ext>
                </a:extLst>
              </a:tr>
              <a:tr h="406249">
                <a:tc>
                  <a:txBody>
                    <a:bodyPr/>
                    <a:lstStyle/>
                    <a:p>
                      <a:r>
                        <a:rPr lang="en-CA" sz="1400">
                          <a:solidFill>
                            <a:srgbClr val="101820"/>
                          </a:solidFill>
                        </a:rPr>
                        <a:t>5</a:t>
                      </a:r>
                    </a:p>
                  </a:txBody>
                  <a:tcPr/>
                </a:tc>
                <a:tc>
                  <a:txBody>
                    <a:bodyPr/>
                    <a:lstStyle/>
                    <a:p>
                      <a:r>
                        <a:rPr lang="en-CA" sz="1400">
                          <a:solidFill>
                            <a:srgbClr val="101820"/>
                          </a:solidFill>
                        </a:rPr>
                        <a:t>Direct Control</a:t>
                      </a:r>
                    </a:p>
                  </a:txBody>
                  <a:tcPr/>
                </a:tc>
                <a:tc>
                  <a:txBody>
                    <a:bodyPr/>
                    <a:lstStyle/>
                    <a:p>
                      <a:r>
                        <a:rPr lang="en-US" sz="1400">
                          <a:solidFill>
                            <a:srgbClr val="101820"/>
                          </a:solidFill>
                        </a:rPr>
                        <a:t>This refers to the proactive and hands-on supervision, intervention and management of work activities to ensure safety standards and protocols are strictly followed. It involves real-time oversight by competent personnel to minimize risks and immediately address any unsafe conditions </a:t>
                      </a:r>
                    </a:p>
                    <a:p>
                      <a:r>
                        <a:rPr lang="en-US" sz="1400">
                          <a:solidFill>
                            <a:srgbClr val="101820"/>
                          </a:solidFill>
                        </a:rPr>
                        <a:t>or </a:t>
                      </a:r>
                      <a:r>
                        <a:rPr lang="en-US" sz="1400" err="1">
                          <a:solidFill>
                            <a:srgbClr val="101820"/>
                          </a:solidFill>
                        </a:rPr>
                        <a:t>behaviours</a:t>
                      </a:r>
                      <a:r>
                        <a:rPr lang="en-US" sz="1400">
                          <a:solidFill>
                            <a:srgbClr val="101820"/>
                          </a:solidFill>
                        </a:rPr>
                        <a:t>. Direct Controls work even if </a:t>
                      </a:r>
                    </a:p>
                    <a:p>
                      <a:r>
                        <a:rPr lang="en-US" sz="1400">
                          <a:solidFill>
                            <a:srgbClr val="101820"/>
                          </a:solidFill>
                        </a:rPr>
                        <a:t>people make errors.</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r>
                        <a:rPr lang="en-US" sz="1400">
                          <a:solidFill>
                            <a:srgbClr val="101820"/>
                          </a:solidFill>
                        </a:rPr>
                        <a:t>Alternative Controls are specifically designed to mitigate human error. When a Direct Control is not feasible, there must be at least two Alternative Controls, from at least two or more of the </a:t>
                      </a:r>
                    </a:p>
                    <a:p>
                      <a:r>
                        <a:rPr lang="en-US" sz="1400">
                          <a:solidFill>
                            <a:srgbClr val="101820"/>
                          </a:solidFill>
                        </a:rPr>
                        <a:t>available categories.</a:t>
                      </a:r>
                      <a:endParaRPr lang="en-CA" sz="1400">
                        <a:solidFill>
                          <a:srgbClr val="101820"/>
                        </a:solidFill>
                      </a:endParaRPr>
                    </a:p>
                  </a:txBody>
                  <a:tcPr/>
                </a:tc>
                <a:extLst>
                  <a:ext uri="{0D108BD9-81ED-4DB2-BD59-A6C34878D82A}">
                    <a16:rowId xmlns:a16="http://schemas.microsoft.com/office/drawing/2014/main" val="2158298231"/>
                  </a:ext>
                </a:extLst>
              </a:tr>
              <a:tr h="406249">
                <a:tc>
                  <a:txBody>
                    <a:bodyPr/>
                    <a:lstStyle/>
                    <a:p>
                      <a:r>
                        <a:rPr lang="en-CA" sz="1400">
                          <a:solidFill>
                            <a:srgbClr val="101820"/>
                          </a:solidFill>
                        </a:rPr>
                        <a:t>6</a:t>
                      </a:r>
                    </a:p>
                  </a:txBody>
                  <a:tcPr/>
                </a:tc>
                <a:tc>
                  <a:txBody>
                    <a:bodyPr/>
                    <a:lstStyle/>
                    <a:p>
                      <a:r>
                        <a:rPr lang="en-CA" sz="1400">
                          <a:solidFill>
                            <a:srgbClr val="101820"/>
                          </a:solidFill>
                        </a:rPr>
                        <a:t>High Energy Control Assessment (HECA)</a:t>
                      </a:r>
                    </a:p>
                  </a:txBody>
                  <a:tcPr/>
                </a:tc>
                <a:tc>
                  <a:txBody>
                    <a:bodyPr/>
                    <a:lstStyle/>
                    <a:p>
                      <a:r>
                        <a:rPr lang="en-US" sz="1400">
                          <a:solidFill>
                            <a:srgbClr val="101820"/>
                          </a:solidFill>
                        </a:rPr>
                        <a:t>HECA, also known as energy-based observation, is a structured process used to identify, evaluate and control risks associated with high-energy activities in the workplace. These activities involve significant energy sources — such as mechanical, electrical, chemical or thermal energies — that have the potential to cause catastrophic injuries or damage. HECA ensures that organizations assess and integrate robust controls to manage these risks effectively.</a:t>
                      </a:r>
                      <a:endParaRPr lang="en-CA" sz="1400">
                        <a:solidFill>
                          <a:srgbClr val="101820"/>
                        </a:solidFill>
                      </a:endParaRPr>
                    </a:p>
                  </a:txBody>
                  <a:tcPr/>
                </a:tc>
                <a:tc>
                  <a:txBody>
                    <a:bodyPr/>
                    <a:lstStyle/>
                    <a:p>
                      <a:pPr algn="ctr"/>
                      <a:r>
                        <a:rPr lang="en-CA" sz="1400">
                          <a:solidFill>
                            <a:srgbClr val="101820"/>
                          </a:solidFill>
                        </a:rPr>
                        <a:t>Yes</a:t>
                      </a:r>
                    </a:p>
                  </a:txBody>
                  <a:tcPr/>
                </a:tc>
                <a:tc>
                  <a:txBody>
                    <a:bodyPr/>
                    <a:lstStyle/>
                    <a:p>
                      <a:endParaRPr lang="en-CA" sz="1400" dirty="0">
                        <a:solidFill>
                          <a:srgbClr val="101820"/>
                        </a:solidFill>
                      </a:endParaRPr>
                    </a:p>
                  </a:txBody>
                  <a:tcPr/>
                </a:tc>
                <a:extLst>
                  <a:ext uri="{0D108BD9-81ED-4DB2-BD59-A6C34878D82A}">
                    <a16:rowId xmlns:a16="http://schemas.microsoft.com/office/drawing/2014/main" val="3260990081"/>
                  </a:ext>
                </a:extLst>
              </a:tr>
            </a:tbl>
          </a:graphicData>
        </a:graphic>
      </p:graphicFrame>
    </p:spTree>
    <p:extLst>
      <p:ext uri="{BB962C8B-B14F-4D97-AF65-F5344CB8AC3E}">
        <p14:creationId xmlns:p14="http://schemas.microsoft.com/office/powerpoint/2010/main" val="665212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4A28-1FB7-C2C4-B010-02EDE70C47A3}"/>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96855D92-3069-01D2-8374-10B598F5C642}"/>
              </a:ext>
            </a:extLst>
          </p:cNvPr>
          <p:cNvSpPr>
            <a:spLocks noGrp="1"/>
          </p:cNvSpPr>
          <p:nvPr>
            <p:ph type="subTitle" idx="1"/>
          </p:nvPr>
        </p:nvSpPr>
        <p:spPr>
          <a:xfrm>
            <a:off x="908230" y="455101"/>
            <a:ext cx="10962140" cy="799297"/>
          </a:xfrm>
        </p:spPr>
        <p:txBody>
          <a:bodyPr/>
          <a:lstStyle/>
          <a:p>
            <a:r>
              <a:rPr lang="en-CA"/>
              <a:t>Questions &amp; Additional Verifications</a:t>
            </a:r>
          </a:p>
        </p:txBody>
      </p:sp>
      <p:sp>
        <p:nvSpPr>
          <p:cNvPr id="4" name="Text Placeholder 3">
            <a:extLst>
              <a:ext uri="{FF2B5EF4-FFF2-40B4-BE49-F238E27FC236}">
                <a16:creationId xmlns:a16="http://schemas.microsoft.com/office/drawing/2014/main" id="{8B49E8A1-83D0-8F29-5711-83EF1AF97E79}"/>
              </a:ext>
            </a:extLst>
          </p:cNvPr>
          <p:cNvSpPr>
            <a:spLocks noGrp="1"/>
          </p:cNvSpPr>
          <p:nvPr>
            <p:ph type="body" sz="quarter" idx="15"/>
          </p:nvPr>
        </p:nvSpPr>
        <p:spPr>
          <a:xfrm>
            <a:off x="911701" y="1369500"/>
            <a:ext cx="10368598" cy="5323009"/>
          </a:xfrm>
        </p:spPr>
        <p:txBody>
          <a:bodyPr/>
          <a:lstStyle/>
          <a:p>
            <a:pPr marL="0" indent="0">
              <a:buNone/>
            </a:pPr>
            <a:r>
              <a:rPr lang="en-US" b="1"/>
              <a:t>Questions</a:t>
            </a:r>
          </a:p>
          <a:p>
            <a:r>
              <a:rPr lang="en-US"/>
              <a:t>What electrical hazards are present in today’s task?</a:t>
            </a:r>
          </a:p>
          <a:p>
            <a:r>
              <a:rPr lang="en-US"/>
              <a:t>Can the work be completed de-energized?</a:t>
            </a:r>
          </a:p>
          <a:p>
            <a:r>
              <a:rPr lang="en-US"/>
              <a:t>Do we know the correct isolation and verification points?</a:t>
            </a:r>
          </a:p>
          <a:p>
            <a:r>
              <a:rPr lang="en-US"/>
              <a:t>Are we using the correct PPE for the exposure?</a:t>
            </a:r>
          </a:p>
          <a:p>
            <a:r>
              <a:rPr lang="en-US"/>
              <a:t>What would cause an arc flash in this scenario?</a:t>
            </a:r>
          </a:p>
          <a:p>
            <a:pPr marL="0" indent="0">
              <a:buNone/>
            </a:pPr>
            <a:r>
              <a:rPr lang="en-US" b="1"/>
              <a:t>Additional Verification Checklist</a:t>
            </a:r>
          </a:p>
          <a:p>
            <a:r>
              <a:rPr lang="en-US"/>
              <a:t>Electrical hazard assessment completed </a:t>
            </a:r>
          </a:p>
          <a:p>
            <a:r>
              <a:rPr lang="en-US"/>
              <a:t>Equipment de-energized where possible </a:t>
            </a:r>
          </a:p>
          <a:p>
            <a:r>
              <a:rPr lang="en-US"/>
              <a:t>Lockout/Tagout applied and verified </a:t>
            </a:r>
          </a:p>
          <a:p>
            <a:r>
              <a:rPr lang="en-US"/>
              <a:t>Qualified people assigned </a:t>
            </a:r>
          </a:p>
          <a:p>
            <a:r>
              <a:rPr lang="en-US"/>
              <a:t>Correct PPE and insulated tools in use </a:t>
            </a:r>
          </a:p>
          <a:p>
            <a:r>
              <a:rPr lang="en-US"/>
              <a:t>Work area controlled and communicated</a:t>
            </a:r>
          </a:p>
          <a:p>
            <a:pPr marL="0" indent="0">
              <a:buNone/>
            </a:pPr>
            <a:endParaRPr lang="en-US"/>
          </a:p>
          <a:p>
            <a:pPr marL="0" indent="0">
              <a:buNone/>
            </a:pPr>
            <a:endParaRPr lang="en-US"/>
          </a:p>
        </p:txBody>
      </p:sp>
    </p:spTree>
    <p:extLst>
      <p:ext uri="{BB962C8B-B14F-4D97-AF65-F5344CB8AC3E}">
        <p14:creationId xmlns:p14="http://schemas.microsoft.com/office/powerpoint/2010/main" val="4130794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6917A-1C10-00B0-0EFF-C3D07E34DF0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93C4C7D-6B6C-5574-2C76-E9AD39B7FB71}"/>
              </a:ext>
            </a:extLst>
          </p:cNvPr>
          <p:cNvSpPr>
            <a:spLocks noGrp="1"/>
          </p:cNvSpPr>
          <p:nvPr>
            <p:ph type="subTitle" idx="1"/>
          </p:nvPr>
        </p:nvSpPr>
        <p:spPr>
          <a:xfrm>
            <a:off x="908230" y="455101"/>
            <a:ext cx="10962140" cy="799297"/>
          </a:xfrm>
        </p:spPr>
        <p:txBody>
          <a:bodyPr/>
          <a:lstStyle/>
          <a:p>
            <a:r>
              <a:rPr lang="en-CA"/>
              <a:t>Final Thoughts</a:t>
            </a:r>
          </a:p>
        </p:txBody>
      </p:sp>
      <p:sp>
        <p:nvSpPr>
          <p:cNvPr id="4" name="Text Placeholder 3">
            <a:extLst>
              <a:ext uri="{FF2B5EF4-FFF2-40B4-BE49-F238E27FC236}">
                <a16:creationId xmlns:a16="http://schemas.microsoft.com/office/drawing/2014/main" id="{21C7198D-4D41-C2DE-9D24-B3A02E279E02}"/>
              </a:ext>
            </a:extLst>
          </p:cNvPr>
          <p:cNvSpPr>
            <a:spLocks noGrp="1"/>
          </p:cNvSpPr>
          <p:nvPr>
            <p:ph type="body" sz="quarter" idx="15"/>
          </p:nvPr>
        </p:nvSpPr>
        <p:spPr>
          <a:xfrm>
            <a:off x="911701" y="1369501"/>
            <a:ext cx="10368598" cy="4935932"/>
          </a:xfrm>
        </p:spPr>
        <p:txBody>
          <a:bodyPr/>
          <a:lstStyle/>
          <a:p>
            <a:pPr marL="0" indent="0">
              <a:buNone/>
            </a:pPr>
            <a:r>
              <a:rPr lang="en-US" b="1"/>
              <a:t>Key Takeaways</a:t>
            </a:r>
          </a:p>
          <a:p>
            <a:r>
              <a:rPr lang="en-US"/>
              <a:t>Electrical energy is silent, fast, and unforgiving</a:t>
            </a:r>
          </a:p>
          <a:p>
            <a:r>
              <a:rPr lang="en-US"/>
              <a:t>Most electrical incidents are preventable</a:t>
            </a:r>
          </a:p>
          <a:p>
            <a:r>
              <a:rPr lang="en-US"/>
              <a:t>De-energization is the safest option</a:t>
            </a:r>
          </a:p>
          <a:p>
            <a:r>
              <a:rPr lang="en-US"/>
              <a:t>Qualification, planning, and verification save lives</a:t>
            </a:r>
          </a:p>
          <a:p>
            <a:r>
              <a:rPr lang="en-US"/>
              <a:t>If unsure—stop, ask, and reassess</a:t>
            </a:r>
          </a:p>
          <a:p>
            <a:pPr marL="0" indent="0">
              <a:buNone/>
            </a:pPr>
            <a:endParaRPr lang="en-US"/>
          </a:p>
          <a:p>
            <a:pPr marL="0" indent="0">
              <a:buNone/>
            </a:pPr>
            <a:endParaRPr lang="en-US"/>
          </a:p>
        </p:txBody>
      </p:sp>
    </p:spTree>
    <p:extLst>
      <p:ext uri="{BB962C8B-B14F-4D97-AF65-F5344CB8AC3E}">
        <p14:creationId xmlns:p14="http://schemas.microsoft.com/office/powerpoint/2010/main" val="3340923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4EA45-4722-F2F3-CE04-C986271DABA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7CD17F6-F719-9059-6CB1-6802DE8CC252}"/>
              </a:ext>
            </a:extLst>
          </p:cNvPr>
          <p:cNvSpPr>
            <a:spLocks noGrp="1"/>
          </p:cNvSpPr>
          <p:nvPr>
            <p:ph type="subTitle" idx="1"/>
          </p:nvPr>
        </p:nvSpPr>
        <p:spPr>
          <a:xfrm>
            <a:off x="914753" y="278493"/>
            <a:ext cx="9162870" cy="799297"/>
          </a:xfrm>
        </p:spPr>
        <p:txBody>
          <a:bodyPr/>
          <a:lstStyle/>
          <a:p>
            <a:r>
              <a:rPr lang="en-CA"/>
              <a:t>Purpose</a:t>
            </a:r>
          </a:p>
        </p:txBody>
      </p:sp>
      <p:sp>
        <p:nvSpPr>
          <p:cNvPr id="4" name="Text Placeholder 3">
            <a:extLst>
              <a:ext uri="{FF2B5EF4-FFF2-40B4-BE49-F238E27FC236}">
                <a16:creationId xmlns:a16="http://schemas.microsoft.com/office/drawing/2014/main" id="{1F6DE122-5DAF-9D8F-CBF7-B06222716F86}"/>
              </a:ext>
            </a:extLst>
          </p:cNvPr>
          <p:cNvSpPr>
            <a:spLocks noGrp="1"/>
          </p:cNvSpPr>
          <p:nvPr>
            <p:ph type="body" sz="quarter" idx="15"/>
          </p:nvPr>
        </p:nvSpPr>
        <p:spPr>
          <a:xfrm>
            <a:off x="914753" y="1187031"/>
            <a:ext cx="10546101" cy="4394736"/>
          </a:xfrm>
        </p:spPr>
        <p:txBody>
          <a:bodyPr/>
          <a:lstStyle/>
          <a:p>
            <a:pPr marL="0" indent="0">
              <a:buNone/>
            </a:pPr>
            <a:r>
              <a:rPr lang="en-US"/>
              <a:t>To raise awareness and reduce the risk of injury or fatality associated with exposure to electrical energy by:</a:t>
            </a:r>
          </a:p>
          <a:p>
            <a:r>
              <a:rPr lang="en-US"/>
              <a:t>improving hazard recognition, </a:t>
            </a:r>
          </a:p>
          <a:p>
            <a:r>
              <a:rPr lang="en-US"/>
              <a:t>safe work practices, and </a:t>
            </a:r>
          </a:p>
          <a:p>
            <a:r>
              <a:rPr lang="en-US"/>
              <a:t>effective controls when working with or near electrical equipment.</a:t>
            </a:r>
          </a:p>
        </p:txBody>
      </p:sp>
      <p:pic>
        <p:nvPicPr>
          <p:cNvPr id="5" name="Picture 4">
            <a:extLst>
              <a:ext uri="{FF2B5EF4-FFF2-40B4-BE49-F238E27FC236}">
                <a16:creationId xmlns:a16="http://schemas.microsoft.com/office/drawing/2014/main" id="{9B1063EF-0D1F-51F8-ED67-D1CA97A69EEC}"/>
              </a:ext>
            </a:extLst>
          </p:cNvPr>
          <p:cNvPicPr>
            <a:picLocks noChangeAspect="1"/>
          </p:cNvPicPr>
          <p:nvPr/>
        </p:nvPicPr>
        <p:blipFill>
          <a:blip r:embed="rId2"/>
          <a:stretch>
            <a:fillRect/>
          </a:stretch>
        </p:blipFill>
        <p:spPr>
          <a:xfrm>
            <a:off x="4275309" y="3287352"/>
            <a:ext cx="2441758" cy="3222839"/>
          </a:xfrm>
          <a:prstGeom prst="rect">
            <a:avLst/>
          </a:prstGeom>
        </p:spPr>
      </p:pic>
    </p:spTree>
    <p:extLst>
      <p:ext uri="{BB962C8B-B14F-4D97-AF65-F5344CB8AC3E}">
        <p14:creationId xmlns:p14="http://schemas.microsoft.com/office/powerpoint/2010/main" val="548402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D9EB6-DCBE-2217-FEB4-5036FD99234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756F5BC-F874-82F2-CF2A-141CF013C888}"/>
              </a:ext>
            </a:extLst>
          </p:cNvPr>
          <p:cNvSpPr>
            <a:spLocks noGrp="1"/>
          </p:cNvSpPr>
          <p:nvPr>
            <p:ph type="subTitle" idx="1"/>
          </p:nvPr>
        </p:nvSpPr>
        <p:spPr>
          <a:xfrm>
            <a:off x="914753" y="205567"/>
            <a:ext cx="9162870" cy="799297"/>
          </a:xfrm>
        </p:spPr>
        <p:txBody>
          <a:bodyPr/>
          <a:lstStyle/>
          <a:p>
            <a:r>
              <a:rPr lang="en-CA"/>
              <a:t>Why it Matters</a:t>
            </a:r>
          </a:p>
        </p:txBody>
      </p:sp>
      <p:sp>
        <p:nvSpPr>
          <p:cNvPr id="4" name="Text Placeholder 3">
            <a:extLst>
              <a:ext uri="{FF2B5EF4-FFF2-40B4-BE49-F238E27FC236}">
                <a16:creationId xmlns:a16="http://schemas.microsoft.com/office/drawing/2014/main" id="{CB948C50-F740-C643-3B34-45C1FED8A19D}"/>
              </a:ext>
            </a:extLst>
          </p:cNvPr>
          <p:cNvSpPr>
            <a:spLocks noGrp="1"/>
          </p:cNvSpPr>
          <p:nvPr>
            <p:ph type="body" sz="quarter" idx="15"/>
          </p:nvPr>
        </p:nvSpPr>
        <p:spPr>
          <a:xfrm>
            <a:off x="914753" y="1187031"/>
            <a:ext cx="10368598" cy="4394736"/>
          </a:xfrm>
        </p:spPr>
        <p:txBody>
          <a:bodyPr/>
          <a:lstStyle/>
          <a:p>
            <a:pPr marL="0" indent="0">
              <a:buNone/>
            </a:pPr>
            <a:r>
              <a:rPr lang="en-US"/>
              <a:t>Electrical hazards can result in:</a:t>
            </a:r>
          </a:p>
          <a:p>
            <a:r>
              <a:rPr lang="en-US"/>
              <a:t>Electric shock or electrocution</a:t>
            </a:r>
          </a:p>
          <a:p>
            <a:r>
              <a:rPr lang="en-US"/>
              <a:t>Arc flash and arc blast injuries</a:t>
            </a:r>
          </a:p>
          <a:p>
            <a:r>
              <a:rPr lang="en-US"/>
              <a:t>Burns, fires, and explosions</a:t>
            </a:r>
          </a:p>
          <a:p>
            <a:r>
              <a:rPr lang="en-US"/>
              <a:t>Secondary injuries (falls, dropped objects, line-of-fire events)</a:t>
            </a:r>
          </a:p>
          <a:p>
            <a:pPr marL="0" indent="0">
              <a:buNone/>
            </a:pPr>
            <a:r>
              <a:rPr lang="en-US"/>
              <a:t>Electrical incidents often occur during </a:t>
            </a:r>
            <a:r>
              <a:rPr lang="en-US" b="1"/>
              <a:t>maintenance, troubleshooting, temporary power use, and equipment modification</a:t>
            </a:r>
            <a:r>
              <a:rPr lang="en-US"/>
              <a:t>, especially when controls are bypassed or conditions change.</a:t>
            </a:r>
          </a:p>
          <a:p>
            <a:pPr marL="0" indent="0">
              <a:buNone/>
            </a:pPr>
            <a:endParaRPr lang="en-US"/>
          </a:p>
        </p:txBody>
      </p:sp>
    </p:spTree>
    <p:extLst>
      <p:ext uri="{BB962C8B-B14F-4D97-AF65-F5344CB8AC3E}">
        <p14:creationId xmlns:p14="http://schemas.microsoft.com/office/powerpoint/2010/main" val="158664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F73A4-6674-91E8-835F-69A817394EAA}"/>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04CC9879-FF0E-B6EC-17DE-30DDC4836B7B}"/>
              </a:ext>
            </a:extLst>
          </p:cNvPr>
          <p:cNvSpPr>
            <a:spLocks noGrp="1"/>
          </p:cNvSpPr>
          <p:nvPr>
            <p:ph type="subTitle" idx="1"/>
          </p:nvPr>
        </p:nvSpPr>
        <p:spPr>
          <a:xfrm>
            <a:off x="914753" y="205567"/>
            <a:ext cx="9162870" cy="799297"/>
          </a:xfrm>
        </p:spPr>
        <p:txBody>
          <a:bodyPr/>
          <a:lstStyle/>
          <a:p>
            <a:r>
              <a:rPr lang="en-CA"/>
              <a:t>Scope</a:t>
            </a:r>
          </a:p>
        </p:txBody>
      </p:sp>
      <p:sp>
        <p:nvSpPr>
          <p:cNvPr id="4" name="Text Placeholder 3">
            <a:extLst>
              <a:ext uri="{FF2B5EF4-FFF2-40B4-BE49-F238E27FC236}">
                <a16:creationId xmlns:a16="http://schemas.microsoft.com/office/drawing/2014/main" id="{7FCB2AB8-5247-3AE1-E3DF-E1CAEE5AFE78}"/>
              </a:ext>
            </a:extLst>
          </p:cNvPr>
          <p:cNvSpPr>
            <a:spLocks noGrp="1"/>
          </p:cNvSpPr>
          <p:nvPr>
            <p:ph type="body" sz="quarter" idx="15"/>
          </p:nvPr>
        </p:nvSpPr>
        <p:spPr>
          <a:xfrm>
            <a:off x="914753" y="1187031"/>
            <a:ext cx="10368598" cy="4394736"/>
          </a:xfrm>
        </p:spPr>
        <p:txBody>
          <a:bodyPr/>
          <a:lstStyle/>
          <a:p>
            <a:pPr marL="0" indent="0">
              <a:buNone/>
            </a:pPr>
            <a:r>
              <a:rPr lang="en-US"/>
              <a:t>This activity package applies to:</a:t>
            </a:r>
          </a:p>
          <a:p>
            <a:r>
              <a:rPr lang="en-US"/>
              <a:t>Fixed and portable electrical equipment</a:t>
            </a:r>
          </a:p>
          <a:p>
            <a:r>
              <a:rPr lang="en-US"/>
              <a:t>Temporary power systems</a:t>
            </a:r>
          </a:p>
          <a:p>
            <a:r>
              <a:rPr lang="en-US"/>
              <a:t>Energized systems and components</a:t>
            </a:r>
          </a:p>
          <a:p>
            <a:r>
              <a:rPr lang="en-US"/>
              <a:t>Work conducted by qualified and non-qualified workers</a:t>
            </a:r>
          </a:p>
          <a:p>
            <a:r>
              <a:rPr lang="en-US"/>
              <a:t>All operational, construction, and maintenance activities where electrical exposure exists</a:t>
            </a:r>
          </a:p>
          <a:p>
            <a:pPr marL="0" indent="0">
              <a:buNone/>
            </a:pPr>
            <a:endParaRPr lang="en-US"/>
          </a:p>
        </p:txBody>
      </p:sp>
    </p:spTree>
    <p:extLst>
      <p:ext uri="{BB962C8B-B14F-4D97-AF65-F5344CB8AC3E}">
        <p14:creationId xmlns:p14="http://schemas.microsoft.com/office/powerpoint/2010/main" val="994163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076AD-1178-B745-F67C-E5F97D749BC6}"/>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6EE89106-9428-1EF8-D091-EC9FACF215DC}"/>
              </a:ext>
            </a:extLst>
          </p:cNvPr>
          <p:cNvSpPr>
            <a:spLocks noGrp="1"/>
          </p:cNvSpPr>
          <p:nvPr>
            <p:ph type="subTitle" idx="1"/>
          </p:nvPr>
        </p:nvSpPr>
        <p:spPr/>
        <p:txBody>
          <a:bodyPr/>
          <a:lstStyle/>
          <a:p>
            <a:r>
              <a:rPr lang="en-CA"/>
              <a:t>Common Electrical Hazards</a:t>
            </a:r>
          </a:p>
        </p:txBody>
      </p:sp>
      <p:sp>
        <p:nvSpPr>
          <p:cNvPr id="4" name="Text Placeholder 3">
            <a:extLst>
              <a:ext uri="{FF2B5EF4-FFF2-40B4-BE49-F238E27FC236}">
                <a16:creationId xmlns:a16="http://schemas.microsoft.com/office/drawing/2014/main" id="{34366ABF-BB93-87E4-8094-7389A14B7240}"/>
              </a:ext>
            </a:extLst>
          </p:cNvPr>
          <p:cNvSpPr>
            <a:spLocks noGrp="1"/>
          </p:cNvSpPr>
          <p:nvPr>
            <p:ph type="body" sz="quarter" idx="15"/>
          </p:nvPr>
        </p:nvSpPr>
        <p:spPr>
          <a:xfrm>
            <a:off x="914753" y="1187030"/>
            <a:ext cx="10368598" cy="4725715"/>
          </a:xfrm>
        </p:spPr>
        <p:txBody>
          <a:bodyPr/>
          <a:lstStyle/>
          <a:p>
            <a:pPr marL="0"/>
            <a:r>
              <a:rPr lang="en-US"/>
              <a:t>Contact with energized conductors or terminals</a:t>
            </a:r>
          </a:p>
          <a:p>
            <a:pPr marL="0"/>
            <a:r>
              <a:rPr lang="en-US"/>
              <a:t>Damaged cords, plugs, or insulation</a:t>
            </a:r>
          </a:p>
          <a:p>
            <a:pPr marL="0"/>
            <a:r>
              <a:rPr lang="en-US"/>
              <a:t>Inadequate grounding or bonding</a:t>
            </a:r>
          </a:p>
          <a:p>
            <a:pPr marL="0"/>
            <a:r>
              <a:rPr lang="en-US"/>
              <a:t>Improper use of extension cords or power bars</a:t>
            </a:r>
          </a:p>
          <a:p>
            <a:pPr marL="0"/>
            <a:r>
              <a:rPr lang="en-US"/>
              <a:t>Moisture, conductive dust, or corrosive environments</a:t>
            </a:r>
          </a:p>
          <a:p>
            <a:pPr marL="0"/>
            <a:r>
              <a:rPr lang="en-US"/>
              <a:t>Overloaded circuits</a:t>
            </a:r>
          </a:p>
          <a:p>
            <a:pPr marL="0"/>
            <a:r>
              <a:rPr lang="en-US"/>
              <a:t>Arc flash from switching, fault conditions, or improper tools</a:t>
            </a:r>
          </a:p>
          <a:p>
            <a:pPr marL="0"/>
            <a:r>
              <a:rPr lang="en-US"/>
              <a:t>Working within restricted approach boundaries</a:t>
            </a:r>
          </a:p>
          <a:p>
            <a:pPr>
              <a:buNone/>
            </a:pPr>
            <a:endParaRPr lang="en-US"/>
          </a:p>
        </p:txBody>
      </p:sp>
    </p:spTree>
    <p:extLst>
      <p:ext uri="{BB962C8B-B14F-4D97-AF65-F5344CB8AC3E}">
        <p14:creationId xmlns:p14="http://schemas.microsoft.com/office/powerpoint/2010/main" val="710586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AF0D47E-E550-7199-9C01-E345A02DC1CD}"/>
              </a:ext>
            </a:extLst>
          </p:cNvPr>
          <p:cNvSpPr>
            <a:spLocks noGrp="1"/>
          </p:cNvSpPr>
          <p:nvPr>
            <p:ph type="subTitle" idx="1"/>
          </p:nvPr>
        </p:nvSpPr>
        <p:spPr>
          <a:xfrm>
            <a:off x="773596" y="407519"/>
            <a:ext cx="9162870" cy="799297"/>
          </a:xfrm>
        </p:spPr>
        <p:txBody>
          <a:bodyPr/>
          <a:lstStyle/>
          <a:p>
            <a:r>
              <a:rPr lang="en-US" err="1"/>
              <a:t>LoF</a:t>
            </a:r>
            <a:r>
              <a:rPr lang="en-US"/>
              <a:t> Injury reduction campaign</a:t>
            </a:r>
            <a:endParaRPr lang="en-CA"/>
          </a:p>
        </p:txBody>
      </p:sp>
      <p:sp>
        <p:nvSpPr>
          <p:cNvPr id="4" name="Text Placeholder 3">
            <a:extLst>
              <a:ext uri="{FF2B5EF4-FFF2-40B4-BE49-F238E27FC236}">
                <a16:creationId xmlns:a16="http://schemas.microsoft.com/office/drawing/2014/main" id="{DDA9EE09-9359-947F-8722-E639C39740F7}"/>
              </a:ext>
            </a:extLst>
          </p:cNvPr>
          <p:cNvSpPr>
            <a:spLocks noGrp="1"/>
          </p:cNvSpPr>
          <p:nvPr>
            <p:ph type="body" sz="quarter" idx="15"/>
          </p:nvPr>
        </p:nvSpPr>
        <p:spPr>
          <a:xfrm>
            <a:off x="773596" y="1570401"/>
            <a:ext cx="10322621" cy="989156"/>
          </a:xfrm>
        </p:spPr>
        <p:txBody>
          <a:bodyPr/>
          <a:lstStyle/>
          <a:p>
            <a:pPr marL="0" indent="0">
              <a:spcBef>
                <a:spcPts val="600"/>
              </a:spcBef>
              <a:buNone/>
            </a:pPr>
            <a:r>
              <a:rPr lang="en-US"/>
              <a:t>You are in the line of fire when you are at risk of coming into contact with a force your body cannot endure. </a:t>
            </a:r>
          </a:p>
          <a:p>
            <a:pPr marL="0" indent="0">
              <a:spcBef>
                <a:spcPts val="600"/>
              </a:spcBef>
              <a:buNone/>
            </a:pPr>
            <a:r>
              <a:rPr lang="en-US"/>
              <a:t>Electrical awareness is:</a:t>
            </a:r>
          </a:p>
          <a:p>
            <a:pPr marL="0" indent="0">
              <a:buNone/>
            </a:pPr>
            <a:endParaRPr lang="en-CA"/>
          </a:p>
        </p:txBody>
      </p:sp>
      <p:sp>
        <p:nvSpPr>
          <p:cNvPr id="9" name="Rectangle: Diagonal Corners Rounded 8">
            <a:extLst>
              <a:ext uri="{FF2B5EF4-FFF2-40B4-BE49-F238E27FC236}">
                <a16:creationId xmlns:a16="http://schemas.microsoft.com/office/drawing/2014/main" id="{870970F9-8360-0D7E-E1C7-5B7429E12D67}"/>
              </a:ext>
            </a:extLst>
          </p:cNvPr>
          <p:cNvSpPr/>
          <p:nvPr/>
        </p:nvSpPr>
        <p:spPr>
          <a:xfrm>
            <a:off x="1058541" y="2849674"/>
            <a:ext cx="7013223" cy="1158651"/>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sp>
        <p:nvSpPr>
          <p:cNvPr id="10" name="Content Placeholder 4">
            <a:extLst>
              <a:ext uri="{FF2B5EF4-FFF2-40B4-BE49-F238E27FC236}">
                <a16:creationId xmlns:a16="http://schemas.microsoft.com/office/drawing/2014/main" id="{C285533A-3B0A-7852-3974-9A8C10AC38F5}"/>
              </a:ext>
            </a:extLst>
          </p:cNvPr>
          <p:cNvSpPr txBox="1">
            <a:spLocks/>
          </p:cNvSpPr>
          <p:nvPr/>
        </p:nvSpPr>
        <p:spPr>
          <a:xfrm>
            <a:off x="2737052" y="2965473"/>
            <a:ext cx="5668694" cy="3743059"/>
          </a:xfrm>
          <a:prstGeom prst="rect">
            <a:avLst/>
          </a:prstGeom>
        </p:spPr>
        <p:txBody>
          <a:bodyPr vert="horz" lIns="91440" tIns="45720" rIns="91440" bIns="45720" rtlCol="0" anchor="t">
            <a:noAutofit/>
          </a:bodyPr>
          <a:lstStyle>
            <a:lvl1pPr marL="182875" indent="-182875" algn="l" defTabSz="914377" rtl="0" eaLnBrk="1" latinLnBrk="0" hangingPunct="1">
              <a:lnSpc>
                <a:spcPct val="90000"/>
              </a:lnSpc>
              <a:spcBef>
                <a:spcPts val="1200"/>
              </a:spcBef>
              <a:buClr>
                <a:srgbClr val="1C5B98"/>
              </a:buClr>
              <a:buFont typeface="Wingdings 2" pitchFamily="18" charset="2"/>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783" indent="-182875" algn="l" defTabSz="914377" rtl="0" eaLnBrk="1" latinLnBrk="0" hangingPunct="1">
              <a:lnSpc>
                <a:spcPct val="90000"/>
              </a:lnSpc>
              <a:spcBef>
                <a:spcPts val="251"/>
              </a:spcBef>
              <a:spcAft>
                <a:spcPts val="251"/>
              </a:spcAft>
              <a:buClr>
                <a:srgbClr val="1C5B98"/>
              </a:buClr>
              <a:buFont typeface="Wingdings 2" pitchFamily="18" charset="2"/>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2971" indent="-182875" algn="l" defTabSz="914377" rtl="0" eaLnBrk="1" latinLnBrk="0" hangingPunct="1">
              <a:lnSpc>
                <a:spcPct val="90000"/>
              </a:lnSpc>
              <a:spcBef>
                <a:spcPts val="251"/>
              </a:spcBef>
              <a:spcAft>
                <a:spcPts val="251"/>
              </a:spcAft>
              <a:buClr>
                <a:srgbClr val="1C5B98"/>
              </a:buClr>
              <a:buFont typeface="Wingdings 2" pitchFamily="18" charset="2"/>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349" indent="-182875" algn="l" defTabSz="914377" rtl="0" eaLnBrk="1" latinLnBrk="0" hangingPunct="1">
              <a:lnSpc>
                <a:spcPct val="90000"/>
              </a:lnSpc>
              <a:spcBef>
                <a:spcPts val="251"/>
              </a:spcBef>
              <a:spcAft>
                <a:spcPts val="251"/>
              </a:spcAft>
              <a:buClr>
                <a:srgbClr val="1C5B98"/>
              </a:buClr>
              <a:buFont typeface="Wingdings 2" pitchFamily="18" charset="2"/>
              <a:buChar char=""/>
              <a:defRPr sz="1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726"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8914"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103" indent="-228594" algn="l" defTabSz="914377" rtl="0" eaLnBrk="1" latinLnBrk="0" hangingPunct="1">
              <a:lnSpc>
                <a:spcPct val="90000"/>
              </a:lnSpc>
              <a:spcBef>
                <a:spcPts val="251"/>
              </a:spcBef>
              <a:spcAft>
                <a:spcPts val="251"/>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600"/>
              </a:spcBef>
              <a:buNone/>
            </a:pPr>
            <a:r>
              <a:rPr lang="en-CA" sz="1600" b="1">
                <a:solidFill>
                  <a:srgbClr val="005295"/>
                </a:solidFill>
                <a:latin typeface="Trebuchet MS"/>
                <a:cs typeface="Arial"/>
              </a:rPr>
              <a:t>Stored Energy</a:t>
            </a:r>
            <a:br>
              <a:rPr lang="en-CA" sz="1600" b="1">
                <a:latin typeface="Trebuchet MS" panose="020B0603020202020204" pitchFamily="34" charset="0"/>
              </a:rPr>
            </a:br>
            <a:r>
              <a:rPr lang="en-CA" sz="1600">
                <a:solidFill>
                  <a:srgbClr val="00002F"/>
                </a:solidFill>
                <a:latin typeface="Trebuchet MS"/>
                <a:cs typeface="Arial"/>
              </a:rPr>
              <a:t>Contact with stored energy</a:t>
            </a:r>
            <a:br>
              <a:rPr lang="en-CA" sz="1600">
                <a:latin typeface="Trebuchet MS" panose="020B0603020202020204" pitchFamily="34" charset="0"/>
              </a:rPr>
            </a:br>
            <a:r>
              <a:rPr lang="en-CA" sz="1600">
                <a:solidFill>
                  <a:srgbClr val="00002F"/>
                </a:solidFill>
                <a:latin typeface="Trebuchet MS"/>
                <a:cs typeface="Arial"/>
              </a:rPr>
              <a:t>Includes pressure releases</a:t>
            </a:r>
          </a:p>
          <a:p>
            <a:pPr marL="0" indent="0">
              <a:lnSpc>
                <a:spcPct val="100000"/>
              </a:lnSpc>
              <a:spcBef>
                <a:spcPts val="600"/>
              </a:spcBef>
              <a:buNone/>
            </a:pPr>
            <a:br>
              <a:rPr lang="en-CA" sz="1600">
                <a:latin typeface="Trebuchet MS" panose="020B0603020202020204" pitchFamily="34" charset="0"/>
              </a:rPr>
            </a:br>
            <a:r>
              <a:rPr lang="en-CA" sz="1600" b="1">
                <a:solidFill>
                  <a:srgbClr val="1C5B98"/>
                </a:solidFill>
                <a:latin typeface="Trebuchet MS"/>
                <a:cs typeface="Arial"/>
              </a:rPr>
              <a:t>Striking Hazards</a:t>
            </a:r>
            <a:br>
              <a:rPr lang="en-CA" sz="1600" b="1">
                <a:latin typeface="Trebuchet MS" panose="020B0603020202020204" pitchFamily="34" charset="0"/>
              </a:rPr>
            </a:br>
            <a:r>
              <a:rPr lang="en-CA" sz="1600">
                <a:solidFill>
                  <a:srgbClr val="00002F"/>
                </a:solidFill>
                <a:latin typeface="Trebuchet MS"/>
                <a:cs typeface="Arial"/>
              </a:rPr>
              <a:t>Struck by or striking against an object</a:t>
            </a:r>
            <a:br>
              <a:rPr lang="en-CA" sz="1600">
                <a:latin typeface="Trebuchet MS" panose="020B0603020202020204" pitchFamily="34" charset="0"/>
              </a:rPr>
            </a:br>
            <a:r>
              <a:rPr lang="en-CA" sz="1600">
                <a:solidFill>
                  <a:srgbClr val="00002F"/>
                </a:solidFill>
                <a:latin typeface="Trebuchet MS"/>
                <a:cs typeface="Arial"/>
              </a:rPr>
              <a:t>Includes dropped objects</a:t>
            </a:r>
            <a:endParaRPr lang="en-US" sz="1600">
              <a:solidFill>
                <a:srgbClr val="00002F"/>
              </a:solidFill>
              <a:latin typeface="Trebuchet MS"/>
              <a:cs typeface="Arial"/>
            </a:endParaRPr>
          </a:p>
          <a:p>
            <a:pPr marL="0" indent="0">
              <a:lnSpc>
                <a:spcPct val="100000"/>
              </a:lnSpc>
              <a:spcBef>
                <a:spcPts val="600"/>
              </a:spcBef>
              <a:buNone/>
            </a:pPr>
            <a:endParaRPr lang="en-US" sz="1600">
              <a:solidFill>
                <a:srgbClr val="4C4C4C"/>
              </a:solidFill>
              <a:latin typeface="Trebuchet MS" panose="020B0603020202020204" pitchFamily="34" charset="0"/>
            </a:endParaRPr>
          </a:p>
          <a:p>
            <a:pPr marL="0" indent="0">
              <a:lnSpc>
                <a:spcPct val="100000"/>
              </a:lnSpc>
              <a:spcBef>
                <a:spcPts val="600"/>
              </a:spcBef>
              <a:buNone/>
            </a:pPr>
            <a:r>
              <a:rPr lang="en-CA" sz="1600" b="1">
                <a:solidFill>
                  <a:srgbClr val="1C5B98"/>
                </a:solidFill>
                <a:latin typeface="Trebuchet MS"/>
                <a:cs typeface="Arial"/>
              </a:rPr>
              <a:t>Crushing Hazards</a:t>
            </a:r>
            <a:br>
              <a:rPr lang="en-CA" sz="1600">
                <a:latin typeface="Trebuchet MS" panose="020B0603020202020204" pitchFamily="34" charset="0"/>
              </a:rPr>
            </a:br>
            <a:r>
              <a:rPr lang="en-CA" sz="1600">
                <a:solidFill>
                  <a:srgbClr val="00002F"/>
                </a:solidFill>
                <a:latin typeface="Trebuchet MS"/>
                <a:cs typeface="Arial"/>
              </a:rPr>
              <a:t>Caught in, on or between an object</a:t>
            </a:r>
            <a:br>
              <a:rPr lang="en-CA" sz="1600">
                <a:solidFill>
                  <a:srgbClr val="00002F"/>
                </a:solidFill>
                <a:latin typeface="Trebuchet MS"/>
                <a:cs typeface="Arial"/>
              </a:rPr>
            </a:br>
            <a:r>
              <a:rPr lang="en-CA" sz="1600">
                <a:solidFill>
                  <a:srgbClr val="00002F"/>
                </a:solidFill>
                <a:latin typeface="Trebuchet MS"/>
                <a:cs typeface="Arial"/>
              </a:rPr>
              <a:t>Includes hand injuries</a:t>
            </a:r>
          </a:p>
        </p:txBody>
      </p:sp>
      <p:pic>
        <p:nvPicPr>
          <p:cNvPr id="11" name="Picture 10">
            <a:extLst>
              <a:ext uri="{FF2B5EF4-FFF2-40B4-BE49-F238E27FC236}">
                <a16:creationId xmlns:a16="http://schemas.microsoft.com/office/drawing/2014/main" id="{26901032-816B-0E13-4B43-6FE4B875F0EE}"/>
              </a:ext>
            </a:extLst>
          </p:cNvPr>
          <p:cNvPicPr>
            <a:picLocks noChangeAspect="1"/>
          </p:cNvPicPr>
          <p:nvPr/>
        </p:nvPicPr>
        <p:blipFill>
          <a:blip r:embed="rId2"/>
          <a:srcRect/>
          <a:stretch/>
        </p:blipFill>
        <p:spPr>
          <a:xfrm>
            <a:off x="1526752" y="2977997"/>
            <a:ext cx="898813" cy="898813"/>
          </a:xfrm>
          <a:prstGeom prst="rect">
            <a:avLst/>
          </a:prstGeom>
        </p:spPr>
      </p:pic>
      <p:pic>
        <p:nvPicPr>
          <p:cNvPr id="12" name="Picture 11">
            <a:extLst>
              <a:ext uri="{FF2B5EF4-FFF2-40B4-BE49-F238E27FC236}">
                <a16:creationId xmlns:a16="http://schemas.microsoft.com/office/drawing/2014/main" id="{80BD91B7-D705-B6F2-C8FA-B4CDB8F4526B}"/>
              </a:ext>
            </a:extLst>
          </p:cNvPr>
          <p:cNvPicPr>
            <a:picLocks noChangeAspect="1"/>
          </p:cNvPicPr>
          <p:nvPr/>
        </p:nvPicPr>
        <p:blipFill>
          <a:blip r:embed="rId3"/>
          <a:srcRect/>
          <a:stretch/>
        </p:blipFill>
        <p:spPr>
          <a:xfrm>
            <a:off x="1527457" y="4061337"/>
            <a:ext cx="898813" cy="898813"/>
          </a:xfrm>
          <a:prstGeom prst="rect">
            <a:avLst/>
          </a:prstGeom>
        </p:spPr>
      </p:pic>
      <p:pic>
        <p:nvPicPr>
          <p:cNvPr id="13" name="Picture 12">
            <a:extLst>
              <a:ext uri="{FF2B5EF4-FFF2-40B4-BE49-F238E27FC236}">
                <a16:creationId xmlns:a16="http://schemas.microsoft.com/office/drawing/2014/main" id="{0CE73D77-97DF-7174-AC14-2D36F8DED43C}"/>
              </a:ext>
            </a:extLst>
          </p:cNvPr>
          <p:cNvPicPr>
            <a:picLocks noChangeAspect="1"/>
          </p:cNvPicPr>
          <p:nvPr/>
        </p:nvPicPr>
        <p:blipFill>
          <a:blip r:embed="rId4"/>
          <a:srcRect/>
          <a:stretch/>
        </p:blipFill>
        <p:spPr>
          <a:xfrm>
            <a:off x="1526752" y="5144677"/>
            <a:ext cx="898813" cy="898813"/>
          </a:xfrm>
          <a:prstGeom prst="rect">
            <a:avLst/>
          </a:prstGeom>
        </p:spPr>
      </p:pic>
    </p:spTree>
    <p:extLst>
      <p:ext uri="{BB962C8B-B14F-4D97-AF65-F5344CB8AC3E}">
        <p14:creationId xmlns:p14="http://schemas.microsoft.com/office/powerpoint/2010/main" val="2614860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0136149-E4BC-DD4F-C737-7D9AA0913074}"/>
              </a:ext>
            </a:extLst>
          </p:cNvPr>
          <p:cNvSpPr>
            <a:spLocks noGrp="1"/>
          </p:cNvSpPr>
          <p:nvPr>
            <p:ph type="body" sz="quarter" idx="15"/>
          </p:nvPr>
        </p:nvSpPr>
        <p:spPr>
          <a:xfrm>
            <a:off x="914753" y="1152286"/>
            <a:ext cx="8563339" cy="5299314"/>
          </a:xfrm>
        </p:spPr>
        <p:txBody>
          <a:bodyPr/>
          <a:lstStyle/>
          <a:p>
            <a:pPr marL="0" indent="0">
              <a:buNone/>
            </a:pPr>
            <a:r>
              <a:rPr lang="en-US"/>
              <a:t>This overview includes materials that relate to the Line of Fire Life Saving Rule and some that do not. The Life Saving Rule focuses on body positioning.</a:t>
            </a:r>
          </a:p>
          <a:p>
            <a:pPr marL="0" indent="0">
              <a:buNone/>
            </a:pPr>
            <a:endParaRPr lang="en-US"/>
          </a:p>
          <a:p>
            <a:pPr marL="0" indent="0">
              <a:buNone/>
            </a:pPr>
            <a:r>
              <a:rPr lang="en-US"/>
              <a:t>This rule indicates:</a:t>
            </a:r>
          </a:p>
          <a:p>
            <a:pPr marL="0" indent="0">
              <a:buNone/>
            </a:pPr>
            <a:r>
              <a:rPr lang="en-US"/>
              <a:t>Keep yourself and others out of the line of fire</a:t>
            </a:r>
          </a:p>
          <a:p>
            <a:r>
              <a:rPr lang="en-US"/>
              <a:t>I position myself to avoid:</a:t>
            </a:r>
          </a:p>
          <a:p>
            <a:pPr lvl="1"/>
            <a:r>
              <a:rPr lang="en-US"/>
              <a:t>Moving objects</a:t>
            </a:r>
          </a:p>
          <a:p>
            <a:pPr lvl="1"/>
            <a:r>
              <a:rPr lang="en-US"/>
              <a:t>Vehicles</a:t>
            </a:r>
          </a:p>
          <a:p>
            <a:pPr lvl="1"/>
            <a:r>
              <a:rPr lang="en-US"/>
              <a:t>Pressure releases</a:t>
            </a:r>
          </a:p>
          <a:p>
            <a:pPr lvl="1"/>
            <a:r>
              <a:rPr lang="en-US"/>
              <a:t>Dropped objects</a:t>
            </a:r>
          </a:p>
          <a:p>
            <a:r>
              <a:rPr lang="en-US"/>
              <a:t>I establish and obey barriers and exclusion zones</a:t>
            </a:r>
          </a:p>
          <a:p>
            <a:r>
              <a:rPr lang="en-US"/>
              <a:t>I take action to secure loose objects and </a:t>
            </a:r>
            <a:br>
              <a:rPr lang="en-US"/>
            </a:br>
            <a:r>
              <a:rPr lang="en-US"/>
              <a:t>report potential dropped objects</a:t>
            </a:r>
          </a:p>
          <a:p>
            <a:pPr marL="0" indent="0">
              <a:buNone/>
            </a:pPr>
            <a:endParaRPr lang="en-CA"/>
          </a:p>
        </p:txBody>
      </p:sp>
      <p:sp>
        <p:nvSpPr>
          <p:cNvPr id="2" name="Subtitle 1">
            <a:extLst>
              <a:ext uri="{FF2B5EF4-FFF2-40B4-BE49-F238E27FC236}">
                <a16:creationId xmlns:a16="http://schemas.microsoft.com/office/drawing/2014/main" id="{C5837308-B7F4-BD4A-570A-A9B05303142C}"/>
              </a:ext>
            </a:extLst>
          </p:cNvPr>
          <p:cNvSpPr>
            <a:spLocks noGrp="1"/>
          </p:cNvSpPr>
          <p:nvPr>
            <p:ph type="subTitle" idx="1"/>
          </p:nvPr>
        </p:nvSpPr>
        <p:spPr/>
        <p:txBody>
          <a:bodyPr/>
          <a:lstStyle/>
          <a:p>
            <a:r>
              <a:rPr lang="en-US"/>
              <a:t>Line of Fire Life Saving Rule</a:t>
            </a:r>
            <a:endParaRPr lang="en-CA"/>
          </a:p>
        </p:txBody>
      </p:sp>
      <p:sp>
        <p:nvSpPr>
          <p:cNvPr id="5" name="Rectangle: Diagonal Corners Rounded 4">
            <a:extLst>
              <a:ext uri="{FF2B5EF4-FFF2-40B4-BE49-F238E27FC236}">
                <a16:creationId xmlns:a16="http://schemas.microsoft.com/office/drawing/2014/main" id="{B48324E0-1785-CFA2-B7D6-98A8EC2758D1}"/>
              </a:ext>
            </a:extLst>
          </p:cNvPr>
          <p:cNvSpPr/>
          <p:nvPr/>
        </p:nvSpPr>
        <p:spPr>
          <a:xfrm>
            <a:off x="914753" y="4919810"/>
            <a:ext cx="6795202" cy="420736"/>
          </a:xfrm>
          <a:prstGeom prst="round2DiagRect">
            <a:avLst/>
          </a:prstGeom>
          <a:noFill/>
          <a:ln w="57150">
            <a:solidFill>
              <a:srgbClr val="FFB81C"/>
            </a:solid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en-CA"/>
          </a:p>
        </p:txBody>
      </p:sp>
      <p:pic>
        <p:nvPicPr>
          <p:cNvPr id="6" name="Picture 5">
            <a:extLst>
              <a:ext uri="{FF2B5EF4-FFF2-40B4-BE49-F238E27FC236}">
                <a16:creationId xmlns:a16="http://schemas.microsoft.com/office/drawing/2014/main" id="{3AB973D1-BF4E-39B6-04B4-CF0C72F96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0101" y="3215991"/>
            <a:ext cx="1797616" cy="1797616"/>
          </a:xfrm>
          <a:prstGeom prst="rect">
            <a:avLst/>
          </a:prstGeom>
        </p:spPr>
      </p:pic>
    </p:spTree>
    <p:extLst>
      <p:ext uri="{BB962C8B-B14F-4D97-AF65-F5344CB8AC3E}">
        <p14:creationId xmlns:p14="http://schemas.microsoft.com/office/powerpoint/2010/main" val="3153806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6497B5D-62CF-F805-C806-2618F69B565E}"/>
              </a:ext>
            </a:extLst>
          </p:cNvPr>
          <p:cNvSpPr>
            <a:spLocks noGrp="1"/>
          </p:cNvSpPr>
          <p:nvPr>
            <p:ph type="subTitle" idx="1"/>
          </p:nvPr>
        </p:nvSpPr>
        <p:spPr>
          <a:xfrm>
            <a:off x="945802" y="168398"/>
            <a:ext cx="9162870" cy="799297"/>
          </a:xfrm>
        </p:spPr>
        <p:txBody>
          <a:bodyPr/>
          <a:lstStyle/>
          <a:p>
            <a:r>
              <a:rPr lang="en-CA"/>
              <a:t>Related Life Saving Rules</a:t>
            </a:r>
          </a:p>
        </p:txBody>
      </p:sp>
      <p:pic>
        <p:nvPicPr>
          <p:cNvPr id="5" name="Picture 4">
            <a:extLst>
              <a:ext uri="{FF2B5EF4-FFF2-40B4-BE49-F238E27FC236}">
                <a16:creationId xmlns:a16="http://schemas.microsoft.com/office/drawing/2014/main" id="{40871DAA-6058-51C7-C4FF-0C69DECEC74B}"/>
              </a:ext>
            </a:extLst>
          </p:cNvPr>
          <p:cNvPicPr>
            <a:picLocks noChangeAspect="1"/>
          </p:cNvPicPr>
          <p:nvPr/>
        </p:nvPicPr>
        <p:blipFill>
          <a:blip r:embed="rId2"/>
          <a:srcRect b="29861"/>
          <a:stretch>
            <a:fillRect/>
          </a:stretch>
        </p:blipFill>
        <p:spPr>
          <a:xfrm>
            <a:off x="945802" y="2251261"/>
            <a:ext cx="1613782" cy="1804693"/>
          </a:xfrm>
          <a:prstGeom prst="rect">
            <a:avLst/>
          </a:prstGeom>
        </p:spPr>
      </p:pic>
      <p:pic>
        <p:nvPicPr>
          <p:cNvPr id="6" name="Picture 5">
            <a:extLst>
              <a:ext uri="{FF2B5EF4-FFF2-40B4-BE49-F238E27FC236}">
                <a16:creationId xmlns:a16="http://schemas.microsoft.com/office/drawing/2014/main" id="{7AE66D72-0717-E7CB-DA66-C919DD6A1FF4}"/>
              </a:ext>
            </a:extLst>
          </p:cNvPr>
          <p:cNvPicPr>
            <a:picLocks noChangeAspect="1"/>
          </p:cNvPicPr>
          <p:nvPr/>
        </p:nvPicPr>
        <p:blipFill>
          <a:blip r:embed="rId3"/>
          <a:srcRect b="29473"/>
          <a:stretch>
            <a:fillRect/>
          </a:stretch>
        </p:blipFill>
        <p:spPr>
          <a:xfrm>
            <a:off x="5461279" y="2251261"/>
            <a:ext cx="1613782" cy="1838549"/>
          </a:xfrm>
          <a:prstGeom prst="rect">
            <a:avLst/>
          </a:prstGeom>
        </p:spPr>
      </p:pic>
      <p:sp>
        <p:nvSpPr>
          <p:cNvPr id="8" name="TextBox 7">
            <a:extLst>
              <a:ext uri="{FF2B5EF4-FFF2-40B4-BE49-F238E27FC236}">
                <a16:creationId xmlns:a16="http://schemas.microsoft.com/office/drawing/2014/main" id="{15534B58-D4D0-8B84-70D8-410F7CEB8D70}"/>
              </a:ext>
            </a:extLst>
          </p:cNvPr>
          <p:cNvSpPr txBox="1"/>
          <p:nvPr/>
        </p:nvSpPr>
        <p:spPr>
          <a:xfrm>
            <a:off x="596993" y="4111085"/>
            <a:ext cx="2311400" cy="369332"/>
          </a:xfrm>
          <a:prstGeom prst="rect">
            <a:avLst/>
          </a:prstGeom>
          <a:noFill/>
        </p:spPr>
        <p:txBody>
          <a:bodyPr wrap="square" rtlCol="0">
            <a:spAutoFit/>
          </a:bodyPr>
          <a:lstStyle/>
          <a:p>
            <a:pPr algn="ctr"/>
            <a:r>
              <a:rPr lang="en-CA">
                <a:solidFill>
                  <a:srgbClr val="000000"/>
                </a:solidFill>
              </a:rPr>
              <a:t>FIT FOR DUTY</a:t>
            </a:r>
          </a:p>
        </p:txBody>
      </p:sp>
      <p:sp>
        <p:nvSpPr>
          <p:cNvPr id="10" name="TextBox 9">
            <a:extLst>
              <a:ext uri="{FF2B5EF4-FFF2-40B4-BE49-F238E27FC236}">
                <a16:creationId xmlns:a16="http://schemas.microsoft.com/office/drawing/2014/main" id="{0D321C05-C642-D3B8-A6B9-E380D8F95A90}"/>
              </a:ext>
            </a:extLst>
          </p:cNvPr>
          <p:cNvSpPr txBox="1"/>
          <p:nvPr/>
        </p:nvSpPr>
        <p:spPr>
          <a:xfrm>
            <a:off x="5166131" y="4111085"/>
            <a:ext cx="2311400" cy="646331"/>
          </a:xfrm>
          <a:prstGeom prst="rect">
            <a:avLst/>
          </a:prstGeom>
          <a:noFill/>
        </p:spPr>
        <p:txBody>
          <a:bodyPr wrap="square" rtlCol="0">
            <a:spAutoFit/>
          </a:bodyPr>
          <a:lstStyle/>
          <a:p>
            <a:pPr algn="ctr"/>
            <a:r>
              <a:rPr lang="en-CA">
                <a:solidFill>
                  <a:srgbClr val="000000"/>
                </a:solidFill>
              </a:rPr>
              <a:t>BYPASSING SAFETY CONTROLS</a:t>
            </a:r>
          </a:p>
        </p:txBody>
      </p:sp>
      <p:pic>
        <p:nvPicPr>
          <p:cNvPr id="3" name="Picture 2">
            <a:extLst>
              <a:ext uri="{FF2B5EF4-FFF2-40B4-BE49-F238E27FC236}">
                <a16:creationId xmlns:a16="http://schemas.microsoft.com/office/drawing/2014/main" id="{DDDE1680-F457-C006-EEC4-80E9AC98F3AE}"/>
              </a:ext>
            </a:extLst>
          </p:cNvPr>
          <p:cNvPicPr>
            <a:picLocks noChangeAspect="1"/>
          </p:cNvPicPr>
          <p:nvPr/>
        </p:nvPicPr>
        <p:blipFill>
          <a:blip r:embed="rId4"/>
          <a:srcRect b="30277"/>
          <a:stretch>
            <a:fillRect/>
          </a:stretch>
        </p:blipFill>
        <p:spPr>
          <a:xfrm>
            <a:off x="3126473" y="2251261"/>
            <a:ext cx="1690849" cy="1731279"/>
          </a:xfrm>
          <a:prstGeom prst="rect">
            <a:avLst/>
          </a:prstGeom>
        </p:spPr>
      </p:pic>
      <p:sp>
        <p:nvSpPr>
          <p:cNvPr id="12" name="TextBox 11">
            <a:extLst>
              <a:ext uri="{FF2B5EF4-FFF2-40B4-BE49-F238E27FC236}">
                <a16:creationId xmlns:a16="http://schemas.microsoft.com/office/drawing/2014/main" id="{3F80841B-E622-0946-44FC-66EC238769F9}"/>
              </a:ext>
            </a:extLst>
          </p:cNvPr>
          <p:cNvSpPr txBox="1"/>
          <p:nvPr/>
        </p:nvSpPr>
        <p:spPr>
          <a:xfrm>
            <a:off x="2869844" y="4111085"/>
            <a:ext cx="2311400" cy="369332"/>
          </a:xfrm>
          <a:prstGeom prst="rect">
            <a:avLst/>
          </a:prstGeom>
          <a:noFill/>
        </p:spPr>
        <p:txBody>
          <a:bodyPr wrap="square" rtlCol="0">
            <a:spAutoFit/>
          </a:bodyPr>
          <a:lstStyle/>
          <a:p>
            <a:pPr algn="ctr"/>
            <a:r>
              <a:rPr lang="en-CA">
                <a:solidFill>
                  <a:srgbClr val="000000"/>
                </a:solidFill>
              </a:rPr>
              <a:t>ENERGY ISOLATION</a:t>
            </a:r>
          </a:p>
        </p:txBody>
      </p:sp>
      <p:pic>
        <p:nvPicPr>
          <p:cNvPr id="4" name="Picture 3" descr="A white checklist with a checkmark, depicting completed tasks.&#10;&#10;AI-generated content may be incorrect.">
            <a:extLst>
              <a:ext uri="{FF2B5EF4-FFF2-40B4-BE49-F238E27FC236}">
                <a16:creationId xmlns:a16="http://schemas.microsoft.com/office/drawing/2014/main" id="{8FE95FFC-A3C7-7917-EA81-38649CFF9866}"/>
              </a:ext>
            </a:extLst>
          </p:cNvPr>
          <p:cNvPicPr>
            <a:picLocks noChangeAspect="1"/>
          </p:cNvPicPr>
          <p:nvPr/>
        </p:nvPicPr>
        <p:blipFill>
          <a:blip r:embed="rId5"/>
          <a:stretch>
            <a:fillRect/>
          </a:stretch>
        </p:blipFill>
        <p:spPr>
          <a:xfrm>
            <a:off x="7719017" y="2197625"/>
            <a:ext cx="1767287" cy="1838549"/>
          </a:xfrm>
          <a:prstGeom prst="rect">
            <a:avLst/>
          </a:prstGeom>
        </p:spPr>
      </p:pic>
      <p:sp>
        <p:nvSpPr>
          <p:cNvPr id="7" name="TextBox 8">
            <a:extLst>
              <a:ext uri="{FF2B5EF4-FFF2-40B4-BE49-F238E27FC236}">
                <a16:creationId xmlns:a16="http://schemas.microsoft.com/office/drawing/2014/main" id="{6C9E2926-5556-C574-11FD-3C9FAB1ACD14}"/>
              </a:ext>
            </a:extLst>
          </p:cNvPr>
          <p:cNvSpPr txBox="1"/>
          <p:nvPr/>
        </p:nvSpPr>
        <p:spPr>
          <a:xfrm>
            <a:off x="7446960" y="4157251"/>
            <a:ext cx="231140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a:solidFill>
                  <a:srgbClr val="000000"/>
                </a:solidFill>
              </a:rPr>
              <a:t>WORK AUTHORIZATION</a:t>
            </a:r>
          </a:p>
        </p:txBody>
      </p:sp>
    </p:spTree>
    <p:extLst>
      <p:ext uri="{BB962C8B-B14F-4D97-AF65-F5344CB8AC3E}">
        <p14:creationId xmlns:p14="http://schemas.microsoft.com/office/powerpoint/2010/main" val="75958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86567-E213-F9BF-0AEF-3D52B428C957}"/>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1BD3AFA9-8211-1DB1-D761-350BCD8308E4}"/>
              </a:ext>
            </a:extLst>
          </p:cNvPr>
          <p:cNvSpPr>
            <a:spLocks noGrp="1"/>
          </p:cNvSpPr>
          <p:nvPr>
            <p:ph type="subTitle" idx="1"/>
          </p:nvPr>
        </p:nvSpPr>
        <p:spPr/>
        <p:txBody>
          <a:bodyPr/>
          <a:lstStyle/>
          <a:p>
            <a:r>
              <a:rPr lang="en-CA"/>
              <a:t>High-Risk Tasks &amp; Activities </a:t>
            </a:r>
          </a:p>
        </p:txBody>
      </p:sp>
      <p:sp>
        <p:nvSpPr>
          <p:cNvPr id="5" name="TextBox 4">
            <a:extLst>
              <a:ext uri="{FF2B5EF4-FFF2-40B4-BE49-F238E27FC236}">
                <a16:creationId xmlns:a16="http://schemas.microsoft.com/office/drawing/2014/main" id="{675F1A31-9F83-7E64-6186-D6228A1985B9}"/>
              </a:ext>
            </a:extLst>
          </p:cNvPr>
          <p:cNvSpPr txBox="1"/>
          <p:nvPr/>
        </p:nvSpPr>
        <p:spPr>
          <a:xfrm>
            <a:off x="1509678" y="2266294"/>
            <a:ext cx="7959976" cy="707886"/>
          </a:xfrm>
          <a:prstGeom prst="rect">
            <a:avLst/>
          </a:prstGeom>
          <a:noFill/>
        </p:spPr>
        <p:txBody>
          <a:bodyPr wrap="square" rtlCol="0">
            <a:spAutoFit/>
          </a:bodyPr>
          <a:lstStyle/>
          <a:p>
            <a:r>
              <a:rPr lang="en-CA" sz="4000" b="1">
                <a:solidFill>
                  <a:srgbClr val="005C9B"/>
                </a:solidFill>
                <a:latin typeface="Verdana" panose="020B0604030504040204" pitchFamily="34" charset="0"/>
                <a:ea typeface="Verdana" panose="020B0604030504040204" pitchFamily="34" charset="0"/>
              </a:rPr>
              <a:t>Potential Consequences</a:t>
            </a:r>
          </a:p>
        </p:txBody>
      </p:sp>
      <p:sp>
        <p:nvSpPr>
          <p:cNvPr id="7" name="Text Placeholder 3">
            <a:extLst>
              <a:ext uri="{FF2B5EF4-FFF2-40B4-BE49-F238E27FC236}">
                <a16:creationId xmlns:a16="http://schemas.microsoft.com/office/drawing/2014/main" id="{CF05C10E-732E-DB38-ED29-4A1AA43FC1B1}"/>
              </a:ext>
            </a:extLst>
          </p:cNvPr>
          <p:cNvSpPr txBox="1">
            <a:spLocks/>
          </p:cNvSpPr>
          <p:nvPr/>
        </p:nvSpPr>
        <p:spPr>
          <a:xfrm>
            <a:off x="1777752" y="5237588"/>
            <a:ext cx="10368598" cy="2089103"/>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2000" b="0" kern="1200">
                <a:solidFill>
                  <a:srgbClr val="000000"/>
                </a:solidFill>
                <a:latin typeface="Trebuchet MS" panose="020B070302020209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lnSpc>
                <a:spcPct val="90000"/>
              </a:lnSpc>
              <a:spcBef>
                <a:spcPts val="500"/>
              </a:spcBef>
              <a:buFont typeface="Courier New" panose="02070309020205020404" pitchFamily="49" charset="0"/>
              <a:buChar char="o"/>
              <a:defRPr sz="18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18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a:p>
        </p:txBody>
      </p:sp>
      <p:graphicFrame>
        <p:nvGraphicFramePr>
          <p:cNvPr id="3" name="Table 2">
            <a:extLst>
              <a:ext uri="{FF2B5EF4-FFF2-40B4-BE49-F238E27FC236}">
                <a16:creationId xmlns:a16="http://schemas.microsoft.com/office/drawing/2014/main" id="{E8E5E1C8-8299-AD7F-842A-7B676616D373}"/>
              </a:ext>
            </a:extLst>
          </p:cNvPr>
          <p:cNvGraphicFramePr>
            <a:graphicFrameLocks noGrp="1"/>
          </p:cNvGraphicFramePr>
          <p:nvPr>
            <p:extLst>
              <p:ext uri="{D42A27DB-BD31-4B8C-83A1-F6EECF244321}">
                <p14:modId xmlns:p14="http://schemas.microsoft.com/office/powerpoint/2010/main" val="1642407237"/>
              </p:ext>
            </p:extLst>
          </p:nvPr>
        </p:nvGraphicFramePr>
        <p:xfrm>
          <a:off x="908231" y="981413"/>
          <a:ext cx="10515143" cy="4461519"/>
        </p:xfrm>
        <a:graphic>
          <a:graphicData uri="http://schemas.openxmlformats.org/drawingml/2006/table">
            <a:tbl>
              <a:tblPr firstRow="1" bandRow="1">
                <a:tableStyleId>{5C22544A-7EE6-4342-B048-85BDC9FD1C3A}</a:tableStyleId>
              </a:tblPr>
              <a:tblGrid>
                <a:gridCol w="5669140">
                  <a:extLst>
                    <a:ext uri="{9D8B030D-6E8A-4147-A177-3AD203B41FA5}">
                      <a16:colId xmlns:a16="http://schemas.microsoft.com/office/drawing/2014/main" val="1960922119"/>
                    </a:ext>
                  </a:extLst>
                </a:gridCol>
                <a:gridCol w="4846003">
                  <a:extLst>
                    <a:ext uri="{9D8B030D-6E8A-4147-A177-3AD203B41FA5}">
                      <a16:colId xmlns:a16="http://schemas.microsoft.com/office/drawing/2014/main" val="3980881855"/>
                    </a:ext>
                  </a:extLst>
                </a:gridCol>
              </a:tblGrid>
              <a:tr h="414240">
                <a:tc>
                  <a:txBody>
                    <a:bodyPr/>
                    <a:lstStyle/>
                    <a:p>
                      <a:r>
                        <a:rPr lang="en-CA" sz="2400">
                          <a:latin typeface="+mj-lt"/>
                        </a:rPr>
                        <a:t>Examples</a:t>
                      </a:r>
                    </a:p>
                  </a:txBody>
                  <a:tcPr/>
                </a:tc>
                <a:tc>
                  <a:txBody>
                    <a:bodyPr/>
                    <a:lstStyle/>
                    <a:p>
                      <a:r>
                        <a:rPr lang="en-CA" sz="2400">
                          <a:latin typeface="+mj-lt"/>
                        </a:rPr>
                        <a:t>Potential Consequences</a:t>
                      </a:r>
                    </a:p>
                  </a:txBody>
                  <a:tcPr/>
                </a:tc>
                <a:extLst>
                  <a:ext uri="{0D108BD9-81ED-4DB2-BD59-A6C34878D82A}">
                    <a16:rowId xmlns:a16="http://schemas.microsoft.com/office/drawing/2014/main" val="1389292788"/>
                  </a:ext>
                </a:extLst>
              </a:tr>
              <a:tr h="4004319">
                <a:tc>
                  <a:txBody>
                    <a:bodyPr/>
                    <a:lstStyle/>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Equipment inspection, testing, and troubleshooting</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Lockout/tagout (LOTO) not properly applied or verified</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Use of temporary power during shutdowns or turnarounds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Working near overhead or buried power lines</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Connecting or disconnecting energized equipment</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Use of non-rated tools or PPE</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Bypassing interlocks or protective devices</a:t>
                      </a:r>
                    </a:p>
                  </a:txBody>
                  <a:tcPr/>
                </a:tc>
                <a:tc>
                  <a:txBody>
                    <a:bodyPr/>
                    <a:lstStyle/>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Serious injury or fatality</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Fire or explosion</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Equipment damage and unplanned downtime</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Regulatory non-compliance</a:t>
                      </a:r>
                    </a:p>
                    <a:p>
                      <a:pPr marL="3600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Trebuchet MS" panose="020B0703020202090204" pitchFamily="34" charset="0"/>
                          <a:ea typeface="Verdana" panose="020B0604030504040204" pitchFamily="34" charset="0"/>
                        </a:rPr>
                        <a:t>Environmental and reputational impacts</a:t>
                      </a:r>
                    </a:p>
                  </a:txBody>
                  <a:tcPr/>
                </a:tc>
                <a:extLst>
                  <a:ext uri="{0D108BD9-81ED-4DB2-BD59-A6C34878D82A}">
                    <a16:rowId xmlns:a16="http://schemas.microsoft.com/office/drawing/2014/main" val="1327000487"/>
                  </a:ext>
                </a:extLst>
              </a:tr>
            </a:tbl>
          </a:graphicData>
        </a:graphic>
      </p:graphicFrame>
    </p:spTree>
    <p:extLst>
      <p:ext uri="{BB962C8B-B14F-4D97-AF65-F5344CB8AC3E}">
        <p14:creationId xmlns:p14="http://schemas.microsoft.com/office/powerpoint/2010/main" val="40659531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Nuo8j7Zr"/>
  <p:tag name="ARTICULATE_PROJECT_OPEN" val="0"/>
  <p:tag name="ARTICULATE_SLIDE_COUNT" val="6"/>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FFFFFF"/>
      </a:dk1>
      <a:lt1>
        <a:srgbClr val="FFFFFF"/>
      </a:lt1>
      <a:dk2>
        <a:srgbClr val="FFFFFF"/>
      </a:dk2>
      <a:lt2>
        <a:srgbClr val="FFFFFF"/>
      </a:lt2>
      <a:accent1>
        <a:srgbClr val="005D9C"/>
      </a:accent1>
      <a:accent2>
        <a:srgbClr val="FFB81C"/>
      </a:accent2>
      <a:accent3>
        <a:srgbClr val="283349"/>
      </a:accent3>
      <a:accent4>
        <a:srgbClr val="B2B3B2"/>
      </a:accent4>
      <a:accent5>
        <a:srgbClr val="ECEBEA"/>
      </a:accent5>
      <a:accent6>
        <a:srgbClr val="101820"/>
      </a:accent6>
      <a:hlink>
        <a:srgbClr val="FFFFFF"/>
      </a:hlink>
      <a:folHlink>
        <a:srgbClr val="FFFFFF"/>
      </a:folHlink>
    </a:clrScheme>
    <a:fontScheme name="Custom 1">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9c7d5074-9479-40c8-baa5-fb31e05291d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1160D3837BD874884403F76B2203639" ma:contentTypeVersion="15" ma:contentTypeDescription="Create a new document." ma:contentTypeScope="" ma:versionID="15ea7aee3d1efeca12e4448ba5168f56">
  <xsd:schema xmlns:xsd="http://www.w3.org/2001/XMLSchema" xmlns:xs="http://www.w3.org/2001/XMLSchema" xmlns:p="http://schemas.microsoft.com/office/2006/metadata/properties" xmlns:ns3="9c7d5074-9479-40c8-baa5-fb31e05291dc" xmlns:ns4="fdf504b1-5233-455f-8c20-e7d9d68ffae3" targetNamespace="http://schemas.microsoft.com/office/2006/metadata/properties" ma:root="true" ma:fieldsID="d5504583e89821d92e5df29384ca99d5" ns3:_="" ns4:_="">
    <xsd:import namespace="9c7d5074-9479-40c8-baa5-fb31e05291dc"/>
    <xsd:import namespace="fdf504b1-5233-455f-8c20-e7d9d68ffae3"/>
    <xsd:element name="properties">
      <xsd:complexType>
        <xsd:sequence>
          <xsd:element name="documentManagement">
            <xsd:complexType>
              <xsd:all>
                <xsd:element ref="ns3:MediaServiceDateTaken" minOccurs="0"/>
                <xsd:element ref="ns3:_activity" minOccurs="0"/>
                <xsd:element ref="ns4:SharedWithUsers" minOccurs="0"/>
                <xsd:element ref="ns4:SharedWithDetails" minOccurs="0"/>
                <xsd:element ref="ns4:SharingHintHash" minOccurs="0"/>
                <xsd:element ref="ns3:MediaServiceMetadata" minOccurs="0"/>
                <xsd:element ref="ns3:MediaServiceFastMetadata" minOccurs="0"/>
                <xsd:element ref="ns3:MediaServiceSearchProperties" minOccurs="0"/>
                <xsd:element ref="ns3:MediaServiceObjectDetectorVersions" minOccurs="0"/>
                <xsd:element ref="ns3:MediaServiceSystemTags" minOccurs="0"/>
                <xsd:element ref="ns3:MediaServiceGenerationTime" minOccurs="0"/>
                <xsd:element ref="ns3:MediaServiceEventHashCode" minOccurs="0"/>
                <xsd:element ref="ns3:MediaServiceOCR"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7d5074-9479-40c8-baa5-fb31e05291d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_activity" ma:index="9" nillable="true" ma:displayName="_activity" ma:hidden="true" ma:internalName="_activity">
      <xsd:simpleType>
        <xsd:restriction base="dms:Note"/>
      </xsd:simple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f504b1-5233-455f-8c20-e7d9d68ffae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0FC65B-49C5-4AB4-B8C3-5478A8FC6BC9}">
  <ds:schemaRefs>
    <ds:schemaRef ds:uri="http://schemas.microsoft.com/sharepoint/v3/contenttype/forms"/>
  </ds:schemaRefs>
</ds:datastoreItem>
</file>

<file path=customXml/itemProps2.xml><?xml version="1.0" encoding="utf-8"?>
<ds:datastoreItem xmlns:ds="http://schemas.openxmlformats.org/officeDocument/2006/customXml" ds:itemID="{D9805710-66AB-47E5-80EB-C0E0A5EFB5B9}">
  <ds:schemaRefs>
    <ds:schemaRef ds:uri="9c7d5074-9479-40c8-baa5-fb31e05291dc"/>
    <ds:schemaRef ds:uri="fdf504b1-5233-455f-8c20-e7d9d68ffae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D45FDE0-F57A-4B4E-A867-6E1A101D571F}">
  <ds:schemaRefs>
    <ds:schemaRef ds:uri="9c7d5074-9479-40c8-baa5-fb31e05291dc"/>
    <ds:schemaRef ds:uri="fdf504b1-5233-455f-8c20-e7d9d68ffae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1590</Words>
  <Application>Microsoft Office PowerPoint</Application>
  <PresentationFormat>Widescreen</PresentationFormat>
  <Paragraphs>207</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Aptos</vt:lpstr>
      <vt:lpstr>Arial</vt:lpstr>
      <vt:lpstr>Courier New</vt:lpstr>
      <vt:lpstr>Trebuchet MS</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Bailey Forbes</dc:creator>
  <cp:lastModifiedBy>Rahaf Hakimeh</cp:lastModifiedBy>
  <cp:revision>1</cp:revision>
  <dcterms:created xsi:type="dcterms:W3CDTF">2025-01-06T22:59:05Z</dcterms:created>
  <dcterms:modified xsi:type="dcterms:W3CDTF">2026-03-24T19:26:00Z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edc8913-6360-4b9e-90c5-03ba899fdf86_Enabled">
    <vt:lpwstr>true</vt:lpwstr>
  </property>
  <property fmtid="{D5CDD505-2E9C-101B-9397-08002B2CF9AE}" pid="3" name="MSIP_Label_7edc8913-6360-4b9e-90c5-03ba899fdf86_SetDate">
    <vt:lpwstr>2025-02-25T16:00:57Z</vt:lpwstr>
  </property>
  <property fmtid="{D5CDD505-2E9C-101B-9397-08002B2CF9AE}" pid="4" name="MSIP_Label_7edc8913-6360-4b9e-90c5-03ba899fdf86_Method">
    <vt:lpwstr>Standard</vt:lpwstr>
  </property>
  <property fmtid="{D5CDD505-2E9C-101B-9397-08002B2CF9AE}" pid="5" name="MSIP_Label_7edc8913-6360-4b9e-90c5-03ba899fdf86_Name">
    <vt:lpwstr>defa4170-0d19-0005-0004-bc88714345d2</vt:lpwstr>
  </property>
  <property fmtid="{D5CDD505-2E9C-101B-9397-08002B2CF9AE}" pid="6" name="MSIP_Label_7edc8913-6360-4b9e-90c5-03ba899fdf86_SiteId">
    <vt:lpwstr>9e6d8a0e-86d7-4ef4-ac34-dd4aae172901</vt:lpwstr>
  </property>
  <property fmtid="{D5CDD505-2E9C-101B-9397-08002B2CF9AE}" pid="7" name="MSIP_Label_7edc8913-6360-4b9e-90c5-03ba899fdf86_ActionId">
    <vt:lpwstr>d2db849f-a20e-4097-b276-a29e04830ae9</vt:lpwstr>
  </property>
  <property fmtid="{D5CDD505-2E9C-101B-9397-08002B2CF9AE}" pid="8" name="MSIP_Label_7edc8913-6360-4b9e-90c5-03ba899fdf86_ContentBits">
    <vt:lpwstr>0</vt:lpwstr>
  </property>
  <property fmtid="{D5CDD505-2E9C-101B-9397-08002B2CF9AE}" pid="9" name="MSIP_Label_7edc8913-6360-4b9e-90c5-03ba899fdf86_Tag">
    <vt:lpwstr>10, 3, 0, 1</vt:lpwstr>
  </property>
  <property fmtid="{D5CDD505-2E9C-101B-9397-08002B2CF9AE}" pid="10" name="ContentTypeId">
    <vt:lpwstr>0x01010011160D3837BD874884403F76B2203639</vt:lpwstr>
  </property>
  <property fmtid="{D5CDD505-2E9C-101B-9397-08002B2CF9AE}" pid="11" name="MediaServiceImageTags">
    <vt:lpwstr/>
  </property>
  <property fmtid="{D5CDD505-2E9C-101B-9397-08002B2CF9AE}" pid="12" name="ArticulateGUID">
    <vt:lpwstr>F3A6220F-753F-454A-AECE-D9984F67C777</vt:lpwstr>
  </property>
  <property fmtid="{D5CDD505-2E9C-101B-9397-08002B2CF9AE}" pid="13" name="ArticulatePath">
    <vt:lpwstr>https://energysafetycanada.sharepoint.com/sites/CommunicationsTeam/New Brand Assets/Templates/PPT Template</vt:lpwstr>
  </property>
</Properties>
</file>