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269" r:id="rId5"/>
    <p:sldId id="290" r:id="rId6"/>
    <p:sldId id="291" r:id="rId7"/>
    <p:sldId id="293" r:id="rId8"/>
    <p:sldId id="256" r:id="rId9"/>
    <p:sldId id="257" r:id="rId10"/>
    <p:sldId id="258" r:id="rId11"/>
    <p:sldId id="297" r:id="rId12"/>
    <p:sldId id="298" r:id="rId13"/>
    <p:sldId id="305" r:id="rId14"/>
    <p:sldId id="299" r:id="rId15"/>
    <p:sldId id="304" r:id="rId16"/>
    <p:sldId id="306" r:id="rId17"/>
    <p:sldId id="301" r:id="rId18"/>
    <p:sldId id="302" r:id="rId19"/>
    <p:sldId id="303" r:id="rId20"/>
    <p:sldId id="309" r:id="rId21"/>
    <p:sldId id="307"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820"/>
    <a:srgbClr val="000000"/>
    <a:srgbClr val="005C9B"/>
    <a:srgbClr val="FFB8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97ED45-0678-4E57-B627-D7FE7608AD32}" v="3" dt="2026-03-24T19:33:01.6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94"/>
    <p:restoredTop sz="96247" autoAdjust="0"/>
  </p:normalViewPr>
  <p:slideViewPr>
    <p:cSldViewPr snapToGrid="0">
      <p:cViewPr varScale="1">
        <p:scale>
          <a:sx n="121" d="100"/>
          <a:sy n="121" d="100"/>
        </p:scale>
        <p:origin x="82" y="91"/>
      </p:cViewPr>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undo custSel addSld delSld modSld sldOrd">
      <pc:chgData name="Abbey Adeogun" userId="69f714ad-ea07-4ede-a590-b650ee343590" providerId="ADAL" clId="{F077BC18-4AD4-4704-A46B-F831DABCC749}" dt="2026-03-04T16:56:35.256" v="1804" actId="404"/>
      <pc:docMkLst>
        <pc:docMk/>
      </pc:docMkLst>
      <pc:sldChg chg="addSp delSp modSp mod">
        <pc:chgData name="Abbey Adeogun" userId="69f714ad-ea07-4ede-a590-b650ee343590" providerId="ADAL" clId="{F077BC18-4AD4-4704-A46B-F831DABCC749}" dt="2026-03-04T15:45:41.119" v="1732" actId="1076"/>
        <pc:sldMkLst>
          <pc:docMk/>
          <pc:sldMk cId="75958104" sldId="258"/>
        </pc:sldMkLst>
        <pc:spChg chg="mod">
          <ac:chgData name="Abbey Adeogun" userId="69f714ad-ea07-4ede-a590-b650ee343590" providerId="ADAL" clId="{F077BC18-4AD4-4704-A46B-F831DABCC749}" dt="2026-03-04T15:44:42.342" v="1727" actId="1076"/>
          <ac:spMkLst>
            <pc:docMk/>
            <pc:sldMk cId="75958104" sldId="258"/>
            <ac:spMk id="9" creationId="{D30A0125-D080-1914-77B6-C017D8DB16E8}"/>
          </ac:spMkLst>
        </pc:spChg>
        <pc:spChg chg="add mod">
          <ac:chgData name="Abbey Adeogun" userId="69f714ad-ea07-4ede-a590-b650ee343590" providerId="ADAL" clId="{F077BC18-4AD4-4704-A46B-F831DABCC749}" dt="2026-03-04T15:45:41.119" v="1732" actId="1076"/>
          <ac:spMkLst>
            <pc:docMk/>
            <pc:sldMk cId="75958104" sldId="258"/>
            <ac:spMk id="14" creationId="{A25621C3-F821-2D57-3A10-146B15A043EB}"/>
          </ac:spMkLst>
        </pc:spChg>
        <pc:picChg chg="mod">
          <ac:chgData name="Abbey Adeogun" userId="69f714ad-ea07-4ede-a590-b650ee343590" providerId="ADAL" clId="{F077BC18-4AD4-4704-A46B-F831DABCC749}" dt="2026-03-04T15:44:42.342" v="1727" actId="1076"/>
          <ac:picMkLst>
            <pc:docMk/>
            <pc:sldMk cId="75958104" sldId="258"/>
            <ac:picMk id="7" creationId="{2D8811FD-F458-AC20-522E-F1DB4E670C2C}"/>
          </ac:picMkLst>
        </pc:picChg>
        <pc:picChg chg="add mod">
          <ac:chgData name="Abbey Adeogun" userId="69f714ad-ea07-4ede-a590-b650ee343590" providerId="ADAL" clId="{F077BC18-4AD4-4704-A46B-F831DABCC749}" dt="2026-03-04T15:45:21.734" v="1731" actId="1076"/>
          <ac:picMkLst>
            <pc:docMk/>
            <pc:sldMk cId="75958104" sldId="258"/>
            <ac:picMk id="13" creationId="{B94688BF-84D0-F41F-F994-5050A8CB9F36}"/>
          </ac:picMkLst>
        </pc:picChg>
      </pc:sldChg>
      <pc:sldChg chg="addSp delSp modSp add mod">
        <pc:chgData name="Abbey Adeogun" userId="69f714ad-ea07-4ede-a590-b650ee343590" providerId="ADAL" clId="{F077BC18-4AD4-4704-A46B-F831DABCC749}" dt="2026-03-04T16:55:14.412" v="1748" actId="20577"/>
        <pc:sldMkLst>
          <pc:docMk/>
          <pc:sldMk cId="548402086" sldId="290"/>
        </pc:sldMkLst>
        <pc:spChg chg="mod">
          <ac:chgData name="Abbey Adeogun" userId="69f714ad-ea07-4ede-a590-b650ee343590" providerId="ADAL" clId="{F077BC18-4AD4-4704-A46B-F831DABCC749}" dt="2026-03-04T16:55:14.412" v="1748" actId="20577"/>
          <ac:spMkLst>
            <pc:docMk/>
            <pc:sldMk cId="548402086" sldId="290"/>
            <ac:spMk id="4" creationId="{1F6DE122-5DAF-9D8F-CBF7-B06222716F86}"/>
          </ac:spMkLst>
        </pc:spChg>
      </pc:sldChg>
      <pc:sldChg chg="modSp add mod">
        <pc:chgData name="Abbey Adeogun" userId="69f714ad-ea07-4ede-a590-b650ee343590" providerId="ADAL" clId="{F077BC18-4AD4-4704-A46B-F831DABCC749}" dt="2026-03-04T15:45:55.280" v="1734" actId="20577"/>
        <pc:sldMkLst>
          <pc:docMk/>
          <pc:sldMk cId="4065953196" sldId="297"/>
        </pc:sldMkLst>
        <pc:graphicFrameChg chg="mod modGraphic">
          <ac:chgData name="Abbey Adeogun" userId="69f714ad-ea07-4ede-a590-b650ee343590" providerId="ADAL" clId="{F077BC18-4AD4-4704-A46B-F831DABCC749}" dt="2026-03-04T15:45:55.280" v="1734" actId="20577"/>
          <ac:graphicFrameMkLst>
            <pc:docMk/>
            <pc:sldMk cId="4065953196" sldId="297"/>
            <ac:graphicFrameMk id="3" creationId="{E8E5E1C8-8299-AD7F-842A-7B676616D373}"/>
          </ac:graphicFrameMkLst>
        </pc:graphicFrameChg>
      </pc:sldChg>
      <pc:sldChg chg="addSp modSp add mod">
        <pc:chgData name="Abbey Adeogun" userId="69f714ad-ea07-4ede-a590-b650ee343590" providerId="ADAL" clId="{F077BC18-4AD4-4704-A46B-F831DABCC749}" dt="2026-03-04T16:56:35.256" v="1804" actId="404"/>
        <pc:sldMkLst>
          <pc:docMk/>
          <pc:sldMk cId="44083827" sldId="299"/>
        </pc:sldMkLst>
        <pc:spChg chg="mod">
          <ac:chgData name="Abbey Adeogun" userId="69f714ad-ea07-4ede-a590-b650ee343590" providerId="ADAL" clId="{F077BC18-4AD4-4704-A46B-F831DABCC749}" dt="2026-03-04T16:56:35.256" v="1804" actId="404"/>
          <ac:spMkLst>
            <pc:docMk/>
            <pc:sldMk cId="44083827" sldId="299"/>
            <ac:spMk id="3" creationId="{D2848311-AEE1-8C96-6200-0CD703CCFC81}"/>
          </ac:spMkLst>
        </pc:spChg>
        <pc:spChg chg="mod">
          <ac:chgData name="Abbey Adeogun" userId="69f714ad-ea07-4ede-a590-b650ee343590" providerId="ADAL" clId="{F077BC18-4AD4-4704-A46B-F831DABCC749}" dt="2026-03-04T16:56:31.238" v="1803" actId="404"/>
          <ac:spMkLst>
            <pc:docMk/>
            <pc:sldMk cId="44083827" sldId="299"/>
            <ac:spMk id="4" creationId="{CF5D2279-C524-D53D-05F2-F9349F85989D}"/>
          </ac:spMkLst>
        </pc:spChg>
      </pc:sldChg>
      <pc:sldChg chg="modSp add mod">
        <pc:chgData name="Abbey Adeogun" userId="69f714ad-ea07-4ede-a590-b650ee343590" providerId="ADAL" clId="{F077BC18-4AD4-4704-A46B-F831DABCC749}" dt="2026-03-04T15:41:04.673" v="1724"/>
        <pc:sldMkLst>
          <pc:docMk/>
          <pc:sldMk cId="665212300" sldId="303"/>
        </pc:sldMkLst>
        <pc:graphicFrameChg chg="mod modGraphic">
          <ac:chgData name="Abbey Adeogun" userId="69f714ad-ea07-4ede-a590-b650ee343590" providerId="ADAL" clId="{F077BC18-4AD4-4704-A46B-F831DABCC749}" dt="2026-03-04T15:41:04.673" v="1724"/>
          <ac:graphicFrameMkLst>
            <pc:docMk/>
            <pc:sldMk cId="665212300" sldId="303"/>
            <ac:graphicFrameMk id="3" creationId="{3AC94A87-4824-A90A-1F20-9428C172C741}"/>
          </ac:graphicFrameMkLst>
        </pc:graphicFrameChg>
      </pc:sldChg>
      <pc:sldChg chg="modSp mod">
        <pc:chgData name="Abbey Adeogun" userId="69f714ad-ea07-4ede-a590-b650ee343590" providerId="ADAL" clId="{F077BC18-4AD4-4704-A46B-F831DABCC749}" dt="2026-03-04T16:55:58.687" v="1802" actId="404"/>
        <pc:sldMkLst>
          <pc:docMk/>
          <pc:sldMk cId="3757852152" sldId="305"/>
        </pc:sldMkLst>
        <pc:spChg chg="mod">
          <ac:chgData name="Abbey Adeogun" userId="69f714ad-ea07-4ede-a590-b650ee343590" providerId="ADAL" clId="{F077BC18-4AD4-4704-A46B-F831DABCC749}" dt="2026-03-04T16:55:58.687" v="1802" actId="404"/>
          <ac:spMkLst>
            <pc:docMk/>
            <pc:sldMk cId="3757852152" sldId="305"/>
            <ac:spMk id="3" creationId="{B15E28EA-7BE6-DD01-5569-1AD4A37536A3}"/>
          </ac:spMkLst>
        </pc:spChg>
      </pc:sldChg>
    </pc:docChg>
  </pc:docChgLst>
  <pc:docChgLst>
    <pc:chgData name="Rahaf Hakimeh" userId="5d407a7e-ca8b-4097-9884-0184707c77e2" providerId="ADAL" clId="{B2E2206C-98C1-42BC-A0E7-D15ABD6CD87C}"/>
    <pc:docChg chg="modSld">
      <pc:chgData name="Rahaf Hakimeh" userId="5d407a7e-ca8b-4097-9884-0184707c77e2" providerId="ADAL" clId="{B2E2206C-98C1-42BC-A0E7-D15ABD6CD87C}" dt="2026-03-24T19:33:13.158" v="6" actId="14734"/>
      <pc:docMkLst>
        <pc:docMk/>
      </pc:docMkLst>
      <pc:sldChg chg="modSp mod">
        <pc:chgData name="Rahaf Hakimeh" userId="5d407a7e-ca8b-4097-9884-0184707c77e2" providerId="ADAL" clId="{B2E2206C-98C1-42BC-A0E7-D15ABD6CD87C}" dt="2026-03-24T19:32:42.089" v="1" actId="13926"/>
        <pc:sldMkLst>
          <pc:docMk/>
          <pc:sldMk cId="3279128162" sldId="301"/>
        </pc:sldMkLst>
        <pc:spChg chg="mod">
          <ac:chgData name="Rahaf Hakimeh" userId="5d407a7e-ca8b-4097-9884-0184707c77e2" providerId="ADAL" clId="{B2E2206C-98C1-42BC-A0E7-D15ABD6CD87C}" dt="2026-03-24T19:32:42.089" v="1"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32:57.606" v="3" actId="13926"/>
        <pc:sldMkLst>
          <pc:docMk/>
          <pc:sldMk cId="1257660515" sldId="302"/>
        </pc:sldMkLst>
        <pc:spChg chg="mod">
          <ac:chgData name="Rahaf Hakimeh" userId="5d407a7e-ca8b-4097-9884-0184707c77e2" providerId="ADAL" clId="{B2E2206C-98C1-42BC-A0E7-D15ABD6CD87C}" dt="2026-03-24T19:32:57.606" v="3"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33:13.158" v="6" actId="14734"/>
        <pc:sldMkLst>
          <pc:docMk/>
          <pc:sldMk cId="665212300" sldId="303"/>
        </pc:sldMkLst>
        <pc:spChg chg="mod">
          <ac:chgData name="Rahaf Hakimeh" userId="5d407a7e-ca8b-4097-9884-0184707c77e2" providerId="ADAL" clId="{B2E2206C-98C1-42BC-A0E7-D15ABD6CD87C}" dt="2026-03-24T19:33:04.192" v="5"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33:13.158" v="6" actId="14734"/>
          <ac:graphicFrameMkLst>
            <pc:docMk/>
            <pc:sldMk cId="665212300" sldId="303"/>
            <ac:graphicFrameMk id="3" creationId="{3AC94A87-4824-A90A-1F20-9428C172C74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dirty="0"/>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dirty="0"/>
              <a:t>Click to add </a:t>
            </a:r>
            <a:r>
              <a:rPr lang="en-US" dirty="0" err="1"/>
              <a:t>SubHeader</a:t>
            </a:r>
            <a:endParaRPr lang="en-US" dirty="0"/>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365734"/>
          </a:xfrm>
        </p:spPr>
        <p:txBody>
          <a:bodyPr lIns="91440" tIns="45720" rIns="91440" bIns="45720" anchor="t"/>
          <a:lstStyle/>
          <a:p>
            <a:r>
              <a:rPr lang="en-CA" sz="2800" dirty="0">
                <a:latin typeface="Verdana"/>
                <a:ea typeface="Verdana"/>
              </a:rPr>
              <a:t>Moving Vehicles/Mobile Equipment Activity Package</a:t>
            </a: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840911" y="1231631"/>
            <a:ext cx="9604565" cy="4841245"/>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t>Administrative Controls</a:t>
            </a:r>
          </a:p>
          <a:p>
            <a:r>
              <a:rPr lang="en-US" sz="1800" dirty="0"/>
              <a:t>Traffic management plans</a:t>
            </a:r>
          </a:p>
          <a:p>
            <a:r>
              <a:rPr lang="en-US" sz="1800" dirty="0"/>
              <a:t>Spotter requirements and protocols</a:t>
            </a:r>
          </a:p>
          <a:p>
            <a:r>
              <a:rPr lang="en-US" sz="1800" dirty="0"/>
              <a:t>Standardized hand signals and radio communication</a:t>
            </a:r>
          </a:p>
          <a:p>
            <a:r>
              <a:rPr lang="en-US" sz="1800" dirty="0"/>
              <a:t>Pre-job hazard assessments and field-level risk assessments</a:t>
            </a:r>
          </a:p>
          <a:p>
            <a:r>
              <a:rPr lang="en-US" sz="1800" dirty="0"/>
              <a:t>SIMOPS coordination and permits</a:t>
            </a:r>
          </a:p>
          <a:p>
            <a:r>
              <a:rPr lang="en-US" sz="1800" dirty="0"/>
              <a:t>Consider Direct or Alternative Controls</a:t>
            </a:r>
          </a:p>
          <a:p>
            <a:pPr marL="0" indent="0">
              <a:buFont typeface="Arial" panose="020B0604020202020204" pitchFamily="34" charset="0"/>
              <a:buNone/>
            </a:pPr>
            <a:endParaRPr lang="en-US" sz="1800" b="1" dirty="0"/>
          </a:p>
          <a:p>
            <a:pPr marL="0" indent="0">
              <a:buFont typeface="Arial" panose="020B0604020202020204" pitchFamily="34" charset="0"/>
              <a:buNone/>
            </a:pPr>
            <a:r>
              <a:rPr lang="en-US" sz="1800" b="1" dirty="0"/>
              <a:t>PPE (Last Line of Defense)</a:t>
            </a:r>
          </a:p>
          <a:p>
            <a:r>
              <a:rPr lang="en-US" sz="1800" dirty="0"/>
              <a:t>High-visibility clothing appropriate to the environment</a:t>
            </a:r>
          </a:p>
          <a:p>
            <a:r>
              <a:rPr lang="en-US" sz="1800" dirty="0"/>
              <a:t>CSA-approved head, eye, and foot protection</a:t>
            </a:r>
          </a:p>
          <a:p>
            <a:r>
              <a:rPr lang="en-US" sz="1800" dirty="0"/>
              <a:t>Weather-appropriate PPE that does not reduce visibility</a:t>
            </a:r>
          </a:p>
        </p:txBody>
      </p:sp>
    </p:spTree>
    <p:extLst>
      <p:ext uri="{BB962C8B-B14F-4D97-AF65-F5344CB8AC3E}">
        <p14:creationId xmlns:p14="http://schemas.microsoft.com/office/powerpoint/2010/main" val="3757852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dirty="0"/>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5"/>
            <a:ext cx="5857207" cy="5423986"/>
          </a:xfrm>
        </p:spPr>
        <p:txBody>
          <a:bodyPr/>
          <a:lstStyle/>
          <a:p>
            <a:pPr marL="0" indent="0">
              <a:buNone/>
            </a:pPr>
            <a:r>
              <a:rPr lang="en-US" sz="1800" b="1" dirty="0"/>
              <a:t>Workers</a:t>
            </a:r>
          </a:p>
          <a:p>
            <a:r>
              <a:rPr lang="en-US" sz="1800" dirty="0"/>
              <a:t>Maintain eye contact with operators before approaching equipment</a:t>
            </a:r>
          </a:p>
          <a:p>
            <a:r>
              <a:rPr lang="en-US" sz="1800" dirty="0"/>
              <a:t>Stay out of exclusion zones unless authorized</a:t>
            </a:r>
          </a:p>
          <a:p>
            <a:r>
              <a:rPr lang="en-US" sz="1800" dirty="0"/>
              <a:t>Never assume an operator sees you</a:t>
            </a:r>
          </a:p>
          <a:p>
            <a:r>
              <a:rPr lang="en-US" sz="1800" dirty="0"/>
              <a:t>Use designated walkways and crossings</a:t>
            </a:r>
          </a:p>
          <a:p>
            <a:r>
              <a:rPr lang="en-US" sz="1800" dirty="0"/>
              <a:t>Stop work if conditions change or safeguards fail</a:t>
            </a:r>
          </a:p>
          <a:p>
            <a:pPr marL="0" indent="0">
              <a:buNone/>
            </a:pPr>
            <a:r>
              <a:rPr lang="en-US" sz="1800" b="1" dirty="0"/>
              <a:t>Operators</a:t>
            </a:r>
          </a:p>
          <a:p>
            <a:r>
              <a:rPr lang="en-US" sz="1800" dirty="0"/>
              <a:t>Conduct pre-use inspections</a:t>
            </a:r>
          </a:p>
          <a:p>
            <a:r>
              <a:rPr lang="en-US" sz="1800" dirty="0"/>
              <a:t>Understand equipment blind spots</a:t>
            </a:r>
          </a:p>
          <a:p>
            <a:r>
              <a:rPr lang="en-US" sz="1800" dirty="0"/>
              <a:t>Stop operations if visibility is compromised</a:t>
            </a:r>
          </a:p>
          <a:p>
            <a:r>
              <a:rPr lang="en-US" sz="1800" dirty="0"/>
              <a:t>Confirm communication with spotters and ground workers</a:t>
            </a:r>
          </a:p>
          <a:p>
            <a:r>
              <a:rPr lang="en-US" sz="1800" dirty="0"/>
              <a:t>Follow site traffic rules at all times</a:t>
            </a:r>
          </a:p>
        </p:txBody>
      </p:sp>
      <p:sp>
        <p:nvSpPr>
          <p:cNvPr id="3" name="Text Placeholder 3">
            <a:extLst>
              <a:ext uri="{FF2B5EF4-FFF2-40B4-BE49-F238E27FC236}">
                <a16:creationId xmlns:a16="http://schemas.microsoft.com/office/drawing/2014/main" id="{D2848311-AEE1-8C96-6200-0CD703CCFC81}"/>
              </a:ext>
            </a:extLst>
          </p:cNvPr>
          <p:cNvSpPr txBox="1">
            <a:spLocks/>
          </p:cNvSpPr>
          <p:nvPr/>
        </p:nvSpPr>
        <p:spPr>
          <a:xfrm>
            <a:off x="6704105" y="948765"/>
            <a:ext cx="5244803" cy="542398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t>Supervisor/Leaders</a:t>
            </a:r>
          </a:p>
          <a:p>
            <a:r>
              <a:rPr lang="en-US" sz="1800" dirty="0"/>
              <a:t>Reinforce separation of people and equipment</a:t>
            </a:r>
          </a:p>
          <a:p>
            <a:r>
              <a:rPr lang="en-US" sz="1800" dirty="0"/>
              <a:t>Ensure traffic management plans are understood and followed</a:t>
            </a:r>
          </a:p>
          <a:p>
            <a:r>
              <a:rPr lang="en-US" sz="1800" dirty="0"/>
              <a:t>Verify worker competency and authorization</a:t>
            </a:r>
          </a:p>
          <a:p>
            <a:r>
              <a:rPr lang="en-US" sz="1800" dirty="0"/>
              <a:t>Actively observe work and intervene when unsafe conditions exist</a:t>
            </a:r>
          </a:p>
          <a:p>
            <a:r>
              <a:rPr lang="en-US" sz="1800" dirty="0"/>
              <a:t>Encourage stop-work authority without consequence</a:t>
            </a:r>
          </a:p>
        </p:txBody>
      </p:sp>
    </p:spTree>
    <p:extLst>
      <p:ext uri="{BB962C8B-B14F-4D97-AF65-F5344CB8AC3E}">
        <p14:creationId xmlns:p14="http://schemas.microsoft.com/office/powerpoint/2010/main" val="44083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136C-8462-71CB-8CCE-3F6635B9485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27EEE32-7049-4D9D-D463-5010011F3237}"/>
              </a:ext>
            </a:extLst>
          </p:cNvPr>
          <p:cNvSpPr>
            <a:spLocks noGrp="1"/>
          </p:cNvSpPr>
          <p:nvPr>
            <p:ph type="subTitle" idx="1"/>
          </p:nvPr>
        </p:nvSpPr>
        <p:spPr>
          <a:xfrm>
            <a:off x="908230" y="455101"/>
            <a:ext cx="10962140" cy="799297"/>
          </a:xfrm>
        </p:spPr>
        <p:txBody>
          <a:bodyPr/>
          <a:lstStyle/>
          <a:p>
            <a:r>
              <a:rPr lang="en-CA" dirty="0"/>
              <a:t>Learning from Incidents</a:t>
            </a:r>
          </a:p>
        </p:txBody>
      </p:sp>
      <p:sp>
        <p:nvSpPr>
          <p:cNvPr id="4" name="Text Placeholder 3">
            <a:extLst>
              <a:ext uri="{FF2B5EF4-FFF2-40B4-BE49-F238E27FC236}">
                <a16:creationId xmlns:a16="http://schemas.microsoft.com/office/drawing/2014/main" id="{B101170E-0512-DA55-7FAD-52ADF01CBED1}"/>
              </a:ext>
            </a:extLst>
          </p:cNvPr>
          <p:cNvSpPr>
            <a:spLocks noGrp="1"/>
          </p:cNvSpPr>
          <p:nvPr>
            <p:ph type="body" sz="quarter" idx="15"/>
          </p:nvPr>
        </p:nvSpPr>
        <p:spPr>
          <a:xfrm>
            <a:off x="908230" y="1588285"/>
            <a:ext cx="10368598" cy="3993482"/>
          </a:xfrm>
        </p:spPr>
        <p:txBody>
          <a:bodyPr/>
          <a:lstStyle/>
          <a:p>
            <a:pPr marL="0" indent="0">
              <a:buNone/>
            </a:pPr>
            <a:r>
              <a:rPr lang="en-US" dirty="0"/>
              <a:t>Consider incidents where:</a:t>
            </a:r>
          </a:p>
          <a:p>
            <a:r>
              <a:rPr lang="en-US" dirty="0"/>
              <a:t>A worker was struck during backing</a:t>
            </a:r>
          </a:p>
          <a:p>
            <a:r>
              <a:rPr lang="en-US" dirty="0"/>
              <a:t>A pedestrian entered an active equipment zone</a:t>
            </a:r>
          </a:p>
          <a:p>
            <a:r>
              <a:rPr lang="en-US" dirty="0"/>
              <a:t>A spotter was distracted or improperly positioned</a:t>
            </a:r>
          </a:p>
          <a:p>
            <a:pPr marL="0" indent="0">
              <a:buNone/>
            </a:pPr>
            <a:endParaRPr lang="en-US" dirty="0"/>
          </a:p>
          <a:p>
            <a:pPr marL="0" indent="0">
              <a:buNone/>
            </a:pPr>
            <a:r>
              <a:rPr lang="en-US" dirty="0"/>
              <a:t>Ask the group:</a:t>
            </a:r>
          </a:p>
          <a:p>
            <a:r>
              <a:rPr lang="en-US" dirty="0"/>
              <a:t>What safeguards failed?</a:t>
            </a:r>
          </a:p>
          <a:p>
            <a:r>
              <a:rPr lang="en-US" dirty="0"/>
              <a:t>What could have prevented the exposure?</a:t>
            </a:r>
          </a:p>
          <a:p>
            <a:r>
              <a:rPr lang="en-US" dirty="0"/>
              <a:t>How do we ensure this doesn’t happen here?</a:t>
            </a:r>
          </a:p>
          <a:p>
            <a:r>
              <a:rPr lang="en-US" dirty="0"/>
              <a:t>What objects in today’s work area could roll, slide, or fall?</a:t>
            </a:r>
          </a:p>
        </p:txBody>
      </p:sp>
    </p:spTree>
    <p:extLst>
      <p:ext uri="{BB962C8B-B14F-4D97-AF65-F5344CB8AC3E}">
        <p14:creationId xmlns:p14="http://schemas.microsoft.com/office/powerpoint/2010/main" val="3403256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dirty="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nvGraphicFramePr>
        <p:xfrm>
          <a:off x="712447" y="948764"/>
          <a:ext cx="10860604" cy="4581745"/>
        </p:xfrm>
        <a:graphic>
          <a:graphicData uri="http://schemas.openxmlformats.org/drawingml/2006/table">
            <a:tbl>
              <a:tblPr firstRow="1" bandRow="1">
                <a:tableStyleId>{5C22544A-7EE6-4342-B048-85BDC9FD1C3A}</a:tableStyleId>
              </a:tblPr>
              <a:tblGrid>
                <a:gridCol w="5430302">
                  <a:extLst>
                    <a:ext uri="{9D8B030D-6E8A-4147-A177-3AD203B41FA5}">
                      <a16:colId xmlns:a16="http://schemas.microsoft.com/office/drawing/2014/main" val="2324602241"/>
                    </a:ext>
                  </a:extLst>
                </a:gridCol>
                <a:gridCol w="5430302">
                  <a:extLst>
                    <a:ext uri="{9D8B030D-6E8A-4147-A177-3AD203B41FA5}">
                      <a16:colId xmlns:a16="http://schemas.microsoft.com/office/drawing/2014/main" val="473128354"/>
                    </a:ext>
                  </a:extLst>
                </a:gridCol>
              </a:tblGrid>
              <a:tr h="375505">
                <a:tc>
                  <a:txBody>
                    <a:bodyPr/>
                    <a:lstStyle/>
                    <a:p>
                      <a:r>
                        <a:rPr lang="en-CA" dirty="0"/>
                        <a:t>Hazard Prevention Questions</a:t>
                      </a:r>
                    </a:p>
                  </a:txBody>
                  <a:tcPr/>
                </a:tc>
                <a:tc>
                  <a:txBody>
                    <a:bodyPr/>
                    <a:lstStyle/>
                    <a:p>
                      <a:r>
                        <a:rPr lang="en-CA" dirty="0"/>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dirty="0">
                          <a:solidFill>
                            <a:srgbClr val="101820"/>
                          </a:solidFill>
                        </a:rPr>
                        <a:t>Are there designated routes and segregation between personnel and moving vehicles/mobile equipment in the workplace?</a:t>
                      </a:r>
                    </a:p>
                    <a:p>
                      <a:pPr marL="285750" indent="-285750">
                        <a:buFont typeface="Arial" panose="020B0604020202020204" pitchFamily="34" charset="0"/>
                        <a:buChar char="•"/>
                      </a:pPr>
                      <a:r>
                        <a:rPr lang="en-US" dirty="0">
                          <a:solidFill>
                            <a:srgbClr val="101820"/>
                          </a:solidFill>
                        </a:rPr>
                        <a:t>Are systems in place to prevent unexpected movement? E.g., parking brakes and wheel chocks.</a:t>
                      </a:r>
                    </a:p>
                    <a:p>
                      <a:pPr marL="285750" indent="-285750">
                        <a:buFont typeface="Arial" panose="020B0604020202020204" pitchFamily="34" charset="0"/>
                        <a:buChar char="•"/>
                      </a:pPr>
                      <a:r>
                        <a:rPr lang="en-US" dirty="0">
                          <a:solidFill>
                            <a:srgbClr val="101820"/>
                          </a:solidFill>
                        </a:rPr>
                        <a:t>When maneuvering or reversing, can proximity cameras/sensors be used instead of people being in the line of fire? E.g., signaler.</a:t>
                      </a:r>
                    </a:p>
                    <a:p>
                      <a:pPr marL="285750" indent="-285750">
                        <a:buFont typeface="Arial" panose="020B0604020202020204" pitchFamily="34" charset="0"/>
                        <a:buChar char="•"/>
                      </a:pPr>
                      <a:r>
                        <a:rPr lang="en-US" dirty="0">
                          <a:solidFill>
                            <a:srgbClr val="101820"/>
                          </a:solidFill>
                        </a:rPr>
                        <a:t>Does the driver/operator have a clear view of personnel in the immediate area and understand where the blind spots are?</a:t>
                      </a:r>
                    </a:p>
                    <a:p>
                      <a:endParaRPr lang="en-US" dirty="0">
                        <a:solidFill>
                          <a:srgbClr val="101820"/>
                        </a:solidFill>
                      </a:endParaRPr>
                    </a:p>
                    <a:p>
                      <a:r>
                        <a:rPr lang="en-US" dirty="0">
                          <a:solidFill>
                            <a:srgbClr val="101820"/>
                          </a:solidFill>
                        </a:rPr>
                        <a:t>Note the principles for mobile equipment also apply to water</a:t>
                      </a:r>
                      <a:endParaRPr lang="en-CA" dirty="0">
                        <a:solidFill>
                          <a:srgbClr val="101820"/>
                        </a:solidFill>
                      </a:endParaRPr>
                    </a:p>
                  </a:txBody>
                  <a:tcPr/>
                </a:tc>
                <a:tc>
                  <a:txBody>
                    <a:bodyPr/>
                    <a:lstStyle/>
                    <a:p>
                      <a:pPr marL="285750" indent="-285750">
                        <a:buFont typeface="Arial" panose="020B0604020202020204" pitchFamily="34" charset="0"/>
                        <a:buChar char="•"/>
                      </a:pPr>
                      <a:r>
                        <a:rPr lang="en-US" b="1" dirty="0">
                          <a:solidFill>
                            <a:srgbClr val="101820"/>
                          </a:solidFill>
                        </a:rPr>
                        <a:t>Designated Routes:</a:t>
                      </a:r>
                    </a:p>
                    <a:p>
                      <a:pPr marL="742950" lvl="1" indent="-285750">
                        <a:buFont typeface="Arial" panose="020B0604020202020204" pitchFamily="34" charset="0"/>
                        <a:buChar char="•"/>
                      </a:pPr>
                      <a:r>
                        <a:rPr lang="en-US" dirty="0">
                          <a:solidFill>
                            <a:srgbClr val="101820"/>
                          </a:solidFill>
                        </a:rPr>
                        <a:t>Clearly mark routes to separate personnel from vehicles.</a:t>
                      </a:r>
                    </a:p>
                    <a:p>
                      <a:pPr marL="285750" indent="-285750">
                        <a:buFont typeface="Arial" panose="020B0604020202020204" pitchFamily="34" charset="0"/>
                        <a:buChar char="•"/>
                      </a:pPr>
                      <a:r>
                        <a:rPr lang="en-US" b="1" dirty="0">
                          <a:solidFill>
                            <a:srgbClr val="101820"/>
                          </a:solidFill>
                        </a:rPr>
                        <a:t>Unexpected Movement:</a:t>
                      </a:r>
                    </a:p>
                    <a:p>
                      <a:pPr marL="742950" lvl="1" indent="-285750">
                        <a:buFont typeface="Arial" panose="020B0604020202020204" pitchFamily="34" charset="0"/>
                        <a:buChar char="•"/>
                      </a:pPr>
                      <a:r>
                        <a:rPr lang="en-US" dirty="0">
                          <a:solidFill>
                            <a:srgbClr val="101820"/>
                          </a:solidFill>
                        </a:rPr>
                        <a:t>Use parking brakes and wheel chocks.</a:t>
                      </a:r>
                    </a:p>
                    <a:p>
                      <a:pPr marL="285750" indent="-285750">
                        <a:buFont typeface="Arial" panose="020B0604020202020204" pitchFamily="34" charset="0"/>
                        <a:buChar char="•"/>
                      </a:pPr>
                      <a:r>
                        <a:rPr lang="en-US" b="1" dirty="0">
                          <a:solidFill>
                            <a:srgbClr val="101820"/>
                          </a:solidFill>
                        </a:rPr>
                        <a:t>Proximity Technology:</a:t>
                      </a:r>
                    </a:p>
                    <a:p>
                      <a:pPr marL="742950" lvl="1" indent="-285750">
                        <a:buFont typeface="Arial" panose="020B0604020202020204" pitchFamily="34" charset="0"/>
                        <a:buChar char="•"/>
                      </a:pPr>
                      <a:r>
                        <a:rPr lang="en-US" dirty="0">
                          <a:solidFill>
                            <a:srgbClr val="101820"/>
                          </a:solidFill>
                        </a:rPr>
                        <a:t>Replace signalers with cameras or sensors for reversing and maneuvering.</a:t>
                      </a:r>
                    </a:p>
                    <a:p>
                      <a:pPr marL="285750" indent="-285750">
                        <a:buFont typeface="Arial" panose="020B0604020202020204" pitchFamily="34" charset="0"/>
                        <a:buChar char="•"/>
                      </a:pPr>
                      <a:r>
                        <a:rPr lang="en-US" b="1" dirty="0">
                          <a:solidFill>
                            <a:srgbClr val="101820"/>
                          </a:solidFill>
                        </a:rPr>
                        <a:t>Operator Awareness:</a:t>
                      </a:r>
                    </a:p>
                    <a:p>
                      <a:pPr marL="742950" lvl="1" indent="-285750">
                        <a:buFont typeface="Arial" panose="020B0604020202020204" pitchFamily="34" charset="0"/>
                        <a:buChar char="•"/>
                      </a:pPr>
                      <a:r>
                        <a:rPr lang="en-US" dirty="0">
                          <a:solidFill>
                            <a:srgbClr val="101820"/>
                          </a:solidFill>
                        </a:rPr>
                        <a:t>Ensure operators have clear visibility and know blind spots.</a:t>
                      </a:r>
                    </a:p>
                    <a:p>
                      <a:endParaRPr lang="en-US" dirty="0">
                        <a:solidFill>
                          <a:srgbClr val="101820"/>
                        </a:solidFill>
                      </a:endParaRPr>
                    </a:p>
                    <a:p>
                      <a:r>
                        <a:rPr lang="en-US" dirty="0">
                          <a:solidFill>
                            <a:srgbClr val="101820"/>
                          </a:solidFill>
                        </a:rPr>
                        <a:t>Note the principles for mobile equipment also apply to water vessels, boats, barges, railway rolling stock, and helicopters.</a:t>
                      </a:r>
                      <a:endParaRPr lang="en-CA" dirty="0">
                        <a:solidFill>
                          <a:srgbClr val="101820"/>
                        </a:solidFill>
                      </a:endParaRP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1077084" y="5778110"/>
            <a:ext cx="7085198" cy="584775"/>
          </a:xfrm>
          <a:prstGeom prst="rect">
            <a:avLst/>
          </a:prstGeom>
          <a:noFill/>
        </p:spPr>
        <p:txBody>
          <a:bodyPr wrap="square" rtlCol="0">
            <a:spAutoFit/>
          </a:bodyPr>
          <a:lstStyle/>
          <a:p>
            <a:r>
              <a:rPr lang="en-CA" sz="1600" dirty="0">
                <a:solidFill>
                  <a:srgbClr val="101820"/>
                </a:solidFill>
              </a:rPr>
              <a:t>Visit this link for more information: </a:t>
            </a:r>
            <a:r>
              <a:rPr lang="en-CA" sz="1600" dirty="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dirty="0">
              <a:solidFill>
                <a:srgbClr val="101820"/>
              </a:solidFill>
            </a:endParaRPr>
          </a:p>
          <a:p>
            <a:r>
              <a:rPr lang="en-CA" sz="1600" dirty="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1418004125"/>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1</a:t>
                      </a:r>
                    </a:p>
                  </a:txBody>
                  <a:tcPr/>
                </a:tc>
                <a:tc>
                  <a:txBody>
                    <a:bodyPr/>
                    <a:lstStyle/>
                    <a:p>
                      <a:r>
                        <a:rPr lang="en-CA" sz="1400" dirty="0">
                          <a:solidFill>
                            <a:srgbClr val="101820"/>
                          </a:solidFill>
                        </a:rPr>
                        <a:t>Energy Wheel</a:t>
                      </a:r>
                    </a:p>
                  </a:txBody>
                  <a:tcPr/>
                </a:tc>
                <a:tc>
                  <a:txBody>
                    <a:bodyPr/>
                    <a:lstStyle/>
                    <a:p>
                      <a:r>
                        <a:rPr lang="en-US" sz="1400" dirty="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dirty="0">
                          <a:solidFill>
                            <a:srgbClr val="101820"/>
                          </a:solidFill>
                        </a:rPr>
                        <a:t>2</a:t>
                      </a:r>
                    </a:p>
                  </a:txBody>
                  <a:tcPr/>
                </a:tc>
                <a:tc>
                  <a:txBody>
                    <a:bodyPr/>
                    <a:lstStyle/>
                    <a:p>
                      <a:r>
                        <a:rPr lang="en-CA" sz="1400" dirty="0">
                          <a:solidFill>
                            <a:srgbClr val="101820"/>
                          </a:solidFill>
                        </a:rPr>
                        <a:t>Hierarchy of Control</a:t>
                      </a:r>
                    </a:p>
                  </a:txBody>
                  <a:tcPr/>
                </a:tc>
                <a:tc>
                  <a:txBody>
                    <a:bodyPr/>
                    <a:lstStyle/>
                    <a:p>
                      <a:r>
                        <a:rPr lang="en-US" sz="1400" dirty="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dirty="0">
                          <a:solidFill>
                            <a:srgbClr val="101820"/>
                          </a:solidFill>
                        </a:rPr>
                        <a:t>energy during the operation, maintenance or servicing of equipment.</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2401174995"/>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3</a:t>
                      </a:r>
                    </a:p>
                  </a:txBody>
                  <a:tcPr/>
                </a:tc>
                <a:tc>
                  <a:txBody>
                    <a:bodyPr/>
                    <a:lstStyle/>
                    <a:p>
                      <a:r>
                        <a:rPr lang="en-CA" sz="1400" dirty="0">
                          <a:solidFill>
                            <a:srgbClr val="101820"/>
                          </a:solidFill>
                        </a:rPr>
                        <a:t>Stuff That Can Kill You (STCKY)</a:t>
                      </a:r>
                    </a:p>
                  </a:txBody>
                  <a:tcPr/>
                </a:tc>
                <a:tc>
                  <a:txBody>
                    <a:bodyPr/>
                    <a:lstStyle/>
                    <a:p>
                      <a:r>
                        <a:rPr lang="en-US" sz="1400" dirty="0">
                          <a:solidFill>
                            <a:srgbClr val="101820"/>
                          </a:solidFill>
                        </a:rPr>
                        <a:t>"Stuff that can kill you" (STCKY) is a safety </a:t>
                      </a:r>
                    </a:p>
                    <a:p>
                      <a:r>
                        <a:rPr lang="en-US" sz="1400" dirty="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dirty="0">
                          <a:solidFill>
                            <a:srgbClr val="101820"/>
                          </a:solidFill>
                        </a:rPr>
                        <a:t>4</a:t>
                      </a:r>
                    </a:p>
                  </a:txBody>
                  <a:tcPr/>
                </a:tc>
                <a:tc>
                  <a:txBody>
                    <a:bodyPr/>
                    <a:lstStyle/>
                    <a:p>
                      <a:r>
                        <a:rPr lang="en-CA" sz="1400" dirty="0">
                          <a:solidFill>
                            <a:srgbClr val="101820"/>
                          </a:solidFill>
                        </a:rPr>
                        <a:t>Critical Work</a:t>
                      </a:r>
                    </a:p>
                  </a:txBody>
                  <a:tcPr/>
                </a:tc>
                <a:tc>
                  <a:txBody>
                    <a:bodyPr/>
                    <a:lstStyle/>
                    <a:p>
                      <a:r>
                        <a:rPr lang="en-US" sz="1400" dirty="0">
                          <a:solidFill>
                            <a:srgbClr val="101820"/>
                          </a:solidFill>
                        </a:rPr>
                        <a:t>Critical work refers to tasks or activities in </a:t>
                      </a:r>
                    </a:p>
                    <a:p>
                      <a:r>
                        <a:rPr lang="en-US" sz="1400" dirty="0">
                          <a:solidFill>
                            <a:srgbClr val="101820"/>
                          </a:solidFill>
                        </a:rPr>
                        <a:t>a workplace that involve significant risk </a:t>
                      </a:r>
                    </a:p>
                    <a:p>
                      <a:r>
                        <a:rPr lang="en-US" sz="1400" dirty="0">
                          <a:solidFill>
                            <a:srgbClr val="101820"/>
                          </a:solidFill>
                        </a:rPr>
                        <a:t>to people, property or the environment. </a:t>
                      </a:r>
                    </a:p>
                    <a:p>
                      <a:r>
                        <a:rPr lang="en-US" sz="1400" dirty="0">
                          <a:solidFill>
                            <a:srgbClr val="101820"/>
                          </a:solidFill>
                        </a:rPr>
                        <a:t>These tasks often require precise planning, </a:t>
                      </a:r>
                    </a:p>
                    <a:p>
                      <a:r>
                        <a:rPr lang="en-US" sz="1400" dirty="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dirty="0"/>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3995397192"/>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734311">
                  <a:extLst>
                    <a:ext uri="{9D8B030D-6E8A-4147-A177-3AD203B41FA5}">
                      <a16:colId xmlns:a16="http://schemas.microsoft.com/office/drawing/2014/main" val="3643448391"/>
                    </a:ext>
                  </a:extLst>
                </a:gridCol>
                <a:gridCol w="443087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5</a:t>
                      </a:r>
                    </a:p>
                  </a:txBody>
                  <a:tcPr/>
                </a:tc>
                <a:tc>
                  <a:txBody>
                    <a:bodyPr/>
                    <a:lstStyle/>
                    <a:p>
                      <a:r>
                        <a:rPr lang="en-CA" sz="1400" dirty="0">
                          <a:solidFill>
                            <a:srgbClr val="101820"/>
                          </a:solidFill>
                        </a:rPr>
                        <a:t>Direct Control</a:t>
                      </a:r>
                    </a:p>
                  </a:txBody>
                  <a:tcPr/>
                </a:tc>
                <a:tc>
                  <a:txBody>
                    <a:bodyPr/>
                    <a:lstStyle/>
                    <a:p>
                      <a:r>
                        <a:rPr lang="en-US" sz="1400" dirty="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dirty="0">
                          <a:solidFill>
                            <a:srgbClr val="101820"/>
                          </a:solidFill>
                        </a:rPr>
                        <a:t>or </a:t>
                      </a:r>
                      <a:r>
                        <a:rPr lang="en-US" sz="1400" dirty="0" err="1">
                          <a:solidFill>
                            <a:srgbClr val="101820"/>
                          </a:solidFill>
                        </a:rPr>
                        <a:t>behaviours</a:t>
                      </a:r>
                      <a:r>
                        <a:rPr lang="en-US" sz="1400" dirty="0">
                          <a:solidFill>
                            <a:srgbClr val="101820"/>
                          </a:solidFill>
                        </a:rPr>
                        <a:t>. Direct Controls work even if </a:t>
                      </a:r>
                    </a:p>
                    <a:p>
                      <a:r>
                        <a:rPr lang="en-US" sz="1400" dirty="0">
                          <a:solidFill>
                            <a:srgbClr val="101820"/>
                          </a:solidFill>
                        </a:rPr>
                        <a:t>people make errors.</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dirty="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dirty="0">
                          <a:solidFill>
                            <a:srgbClr val="101820"/>
                          </a:solidFill>
                        </a:rPr>
                        <a:t>6</a:t>
                      </a:r>
                    </a:p>
                  </a:txBody>
                  <a:tcPr/>
                </a:tc>
                <a:tc>
                  <a:txBody>
                    <a:bodyPr/>
                    <a:lstStyle/>
                    <a:p>
                      <a:r>
                        <a:rPr lang="en-CA" sz="1400" dirty="0">
                          <a:solidFill>
                            <a:srgbClr val="101820"/>
                          </a:solidFill>
                        </a:rPr>
                        <a:t>High Energy Control Assessment (HECA)</a:t>
                      </a:r>
                    </a:p>
                  </a:txBody>
                  <a:tcPr/>
                </a:tc>
                <a:tc>
                  <a:txBody>
                    <a:bodyPr/>
                    <a:lstStyle/>
                    <a:p>
                      <a:r>
                        <a:rPr lang="en-US" sz="1400" dirty="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dirty="0"/>
              <a:t>Questions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1"/>
            <a:ext cx="10368598" cy="3202500"/>
          </a:xfrm>
        </p:spPr>
        <p:txBody>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Where are the mobile equipment line-of-fire hazards on today’s job?</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Who is responsible for traffic control and spotter coordination?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What will we do if visibility or conditions change?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How do we confirm communication before equipment moves?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130794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6917A-1C10-00B0-0EFF-C3D07E34DF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93C4C7D-6B6C-5574-2C76-E9AD39B7FB71}"/>
              </a:ext>
            </a:extLst>
          </p:cNvPr>
          <p:cNvSpPr>
            <a:spLocks noGrp="1"/>
          </p:cNvSpPr>
          <p:nvPr>
            <p:ph type="subTitle" idx="1"/>
          </p:nvPr>
        </p:nvSpPr>
        <p:spPr>
          <a:xfrm>
            <a:off x="908230" y="455101"/>
            <a:ext cx="10962140" cy="799297"/>
          </a:xfrm>
        </p:spPr>
        <p:txBody>
          <a:bodyPr/>
          <a:lstStyle/>
          <a:p>
            <a:r>
              <a:rPr lang="en-CA" dirty="0"/>
              <a:t>Final Thoughts</a:t>
            </a:r>
          </a:p>
        </p:txBody>
      </p:sp>
      <p:sp>
        <p:nvSpPr>
          <p:cNvPr id="4" name="Text Placeholder 3">
            <a:extLst>
              <a:ext uri="{FF2B5EF4-FFF2-40B4-BE49-F238E27FC236}">
                <a16:creationId xmlns:a16="http://schemas.microsoft.com/office/drawing/2014/main" id="{21C7198D-4D41-C2DE-9D24-B3A02E279E02}"/>
              </a:ext>
            </a:extLst>
          </p:cNvPr>
          <p:cNvSpPr>
            <a:spLocks noGrp="1"/>
          </p:cNvSpPr>
          <p:nvPr>
            <p:ph type="body" sz="quarter" idx="15"/>
          </p:nvPr>
        </p:nvSpPr>
        <p:spPr>
          <a:xfrm>
            <a:off x="911701" y="1369501"/>
            <a:ext cx="10368598" cy="4935932"/>
          </a:xfrm>
        </p:spPr>
        <p:txBody>
          <a:bodyPr/>
          <a:lstStyle/>
          <a:p>
            <a:pPr marL="0" indent="0">
              <a:buNone/>
            </a:pPr>
            <a:r>
              <a:rPr lang="en-US" b="1" dirty="0"/>
              <a:t>Key Takeaways</a:t>
            </a:r>
          </a:p>
          <a:p>
            <a:r>
              <a:rPr lang="en-US" dirty="0"/>
              <a:t>Moving equipment and people must be kept apart</a:t>
            </a:r>
          </a:p>
          <a:p>
            <a:r>
              <a:rPr lang="en-US" dirty="0"/>
              <a:t>Visibility and communication save lives</a:t>
            </a:r>
          </a:p>
          <a:p>
            <a:r>
              <a:rPr lang="en-US" dirty="0"/>
              <a:t>Line of fire incidents are predictable and preventable</a:t>
            </a:r>
          </a:p>
          <a:p>
            <a:r>
              <a:rPr lang="en-US" dirty="0"/>
              <a:t>When in doubt—stop, communicate, and reassess</a:t>
            </a:r>
          </a:p>
          <a:p>
            <a:pPr marL="0" indent="0">
              <a:buNone/>
            </a:pPr>
            <a:endParaRPr lang="en-US" dirty="0"/>
          </a:p>
          <a:p>
            <a:pPr marL="0" indent="0">
              <a:buNone/>
            </a:pPr>
            <a:r>
              <a:rPr lang="en-US" b="1" dirty="0"/>
              <a:t>Supporting Materials</a:t>
            </a:r>
          </a:p>
          <a:p>
            <a:r>
              <a:rPr lang="en-US" dirty="0"/>
              <a:t>Site traffic map</a:t>
            </a:r>
          </a:p>
          <a:p>
            <a:r>
              <a:rPr lang="en-US" dirty="0"/>
              <a:t>Hand signal reference card</a:t>
            </a:r>
          </a:p>
          <a:p>
            <a:r>
              <a:rPr lang="en-US" dirty="0"/>
              <a:t>Blind-spot diagrams</a:t>
            </a:r>
          </a:p>
          <a:p>
            <a:r>
              <a:rPr lang="en-US" dirty="0"/>
              <a:t>Incident case studies</a:t>
            </a:r>
          </a:p>
          <a:p>
            <a:r>
              <a:rPr lang="en-US" dirty="0"/>
              <a:t>SIMOPS coordination checklist</a:t>
            </a:r>
          </a:p>
        </p:txBody>
      </p:sp>
    </p:spTree>
    <p:extLst>
      <p:ext uri="{BB962C8B-B14F-4D97-AF65-F5344CB8AC3E}">
        <p14:creationId xmlns:p14="http://schemas.microsoft.com/office/powerpoint/2010/main" val="3340923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dirty="0"/>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368598" cy="4394736"/>
          </a:xfrm>
        </p:spPr>
        <p:txBody>
          <a:bodyPr/>
          <a:lstStyle/>
          <a:p>
            <a:pPr marL="0" indent="0">
              <a:buNone/>
            </a:pPr>
            <a:r>
              <a:rPr lang="en-US" dirty="0"/>
              <a:t>To reduce the risk of serious injury or fatality resulting from contact with moving vehicles or powered mobile equipment by:</a:t>
            </a:r>
          </a:p>
          <a:p>
            <a:r>
              <a:rPr lang="en-US" dirty="0"/>
              <a:t>increasing hazard awareness, </a:t>
            </a:r>
          </a:p>
          <a:p>
            <a:r>
              <a:rPr lang="en-US" dirty="0"/>
              <a:t>strengthening safeguards, and </a:t>
            </a:r>
          </a:p>
          <a:p>
            <a:r>
              <a:rPr lang="en-US" dirty="0"/>
              <a:t>reinforcing safe work </a:t>
            </a:r>
            <a:r>
              <a:rPr lang="en-US" dirty="0" err="1"/>
              <a:t>behaviours</a:t>
            </a:r>
            <a:r>
              <a:rPr lang="en-US" dirty="0"/>
              <a:t>.</a:t>
            </a:r>
          </a:p>
          <a:p>
            <a:pPr marL="0" indent="0">
              <a:buNone/>
            </a:pPr>
            <a:endParaRPr lang="en-US" dirty="0"/>
          </a:p>
        </p:txBody>
      </p:sp>
      <p:pic>
        <p:nvPicPr>
          <p:cNvPr id="6" name="Picture 5">
            <a:extLst>
              <a:ext uri="{FF2B5EF4-FFF2-40B4-BE49-F238E27FC236}">
                <a16:creationId xmlns:a16="http://schemas.microsoft.com/office/drawing/2014/main" id="{42D9AB94-884C-CE13-6938-831CAF5B94EB}"/>
              </a:ext>
            </a:extLst>
          </p:cNvPr>
          <p:cNvPicPr>
            <a:picLocks noChangeAspect="1"/>
          </p:cNvPicPr>
          <p:nvPr/>
        </p:nvPicPr>
        <p:blipFill>
          <a:blip r:embed="rId2"/>
          <a:stretch>
            <a:fillRect/>
          </a:stretch>
        </p:blipFill>
        <p:spPr>
          <a:xfrm>
            <a:off x="4238559" y="3416424"/>
            <a:ext cx="3407620" cy="3292108"/>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dirty="0"/>
              <a:t>Why it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dirty="0"/>
              <a:t>Incidents involving mobile equipment are consistently among the highest-risk line of fire events in energy and industrial operations. These incidents often occur when:</a:t>
            </a:r>
          </a:p>
          <a:p>
            <a:r>
              <a:rPr lang="en-US" dirty="0"/>
              <a:t>People are struck, run over, pinned, or crushed</a:t>
            </a:r>
          </a:p>
          <a:p>
            <a:r>
              <a:rPr lang="en-US" dirty="0"/>
              <a:t>Visibility is limited or traffic safeguards are ineffective</a:t>
            </a:r>
          </a:p>
          <a:p>
            <a:r>
              <a:rPr lang="en-US" dirty="0"/>
              <a:t>Roles and communication between operators and ground workers are unclear</a:t>
            </a:r>
          </a:p>
          <a:p>
            <a:pPr marL="0" indent="0">
              <a:buNone/>
            </a:pPr>
            <a:endParaRPr lang="en-US" dirty="0"/>
          </a:p>
          <a:p>
            <a:pPr marL="0" indent="0">
              <a:buNone/>
            </a:pPr>
            <a:r>
              <a:rPr lang="en-US" b="1" dirty="0"/>
              <a:t>Key Message:</a:t>
            </a:r>
          </a:p>
          <a:p>
            <a:pPr marL="0" indent="0">
              <a:buNone/>
            </a:pPr>
            <a:r>
              <a:rPr lang="en-US" b="1" i="1" dirty="0"/>
              <a:t>If you can’t see the operator, the operator can’t see you.</a:t>
            </a:r>
            <a:endParaRPr lang="en-CA" b="1" i="1" dirty="0"/>
          </a:p>
        </p:txBody>
      </p:sp>
    </p:spTree>
    <p:extLst>
      <p:ext uri="{BB962C8B-B14F-4D97-AF65-F5344CB8AC3E}">
        <p14:creationId xmlns:p14="http://schemas.microsoft.com/office/powerpoint/2010/main" val="158664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dirty="0"/>
              <a:t>Hazard Description</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a:lstStyle/>
          <a:p>
            <a:pPr marL="0">
              <a:buNone/>
            </a:pPr>
            <a:r>
              <a:rPr lang="en-US" dirty="0"/>
              <a:t>Moving vehicle and mobile equipment hazards exist whenever powered or self-propelled equipment is operating, including:</a:t>
            </a:r>
          </a:p>
          <a:p>
            <a:r>
              <a:rPr lang="en-US" dirty="0"/>
              <a:t>Trucks, loaders, excavators, forklifts, graders</a:t>
            </a:r>
          </a:p>
          <a:p>
            <a:r>
              <a:rPr lang="en-US" dirty="0"/>
              <a:t>Light-duty vehicles in work zones</a:t>
            </a:r>
          </a:p>
          <a:p>
            <a:r>
              <a:rPr lang="en-US" dirty="0"/>
              <a:t>Cranes, telehandlers, and specialized equipment</a:t>
            </a:r>
          </a:p>
          <a:p>
            <a:pPr>
              <a:buNone/>
            </a:pPr>
            <a:endParaRPr lang="en-US" dirty="0"/>
          </a:p>
          <a:p>
            <a:pPr>
              <a:buNone/>
            </a:pPr>
            <a:r>
              <a:rPr lang="en-US" dirty="0"/>
              <a:t>Common exposure scenarios:</a:t>
            </a:r>
          </a:p>
          <a:p>
            <a:r>
              <a:rPr lang="en-US" dirty="0"/>
              <a:t>Working on foot near operating equipment</a:t>
            </a:r>
          </a:p>
          <a:p>
            <a:r>
              <a:rPr lang="en-US" dirty="0"/>
              <a:t>Backing or turning movements</a:t>
            </a:r>
          </a:p>
          <a:p>
            <a:r>
              <a:rPr lang="en-US" dirty="0"/>
              <a:t>Congested or shared workspaces</a:t>
            </a:r>
          </a:p>
          <a:p>
            <a:r>
              <a:rPr lang="en-US" dirty="0"/>
              <a:t>Poor ground conditions or weather impacts</a:t>
            </a:r>
          </a:p>
        </p:txBody>
      </p:sp>
    </p:spTree>
    <p:extLst>
      <p:ext uri="{BB962C8B-B14F-4D97-AF65-F5344CB8AC3E}">
        <p14:creationId xmlns:p14="http://schemas.microsoft.com/office/powerpoint/2010/main" val="710586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773596" y="407519"/>
            <a:ext cx="9162870" cy="799297"/>
          </a:xfrm>
        </p:spPr>
        <p:txBody>
          <a:bodyPr/>
          <a:lstStyle/>
          <a:p>
            <a:r>
              <a:rPr lang="en-US" dirty="0" err="1"/>
              <a:t>LoF</a:t>
            </a:r>
            <a:r>
              <a:rPr lang="en-US" dirty="0"/>
              <a:t> Injury reduction campaign</a:t>
            </a:r>
            <a:endParaRPr lang="en-CA" dirty="0"/>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773596" y="1570401"/>
            <a:ext cx="10322621" cy="989156"/>
          </a:xfrm>
        </p:spPr>
        <p:txBody>
          <a:bodyPr/>
          <a:lstStyle/>
          <a:p>
            <a:pPr marL="0" indent="0">
              <a:spcBef>
                <a:spcPts val="600"/>
              </a:spcBef>
              <a:buNone/>
            </a:pPr>
            <a:r>
              <a:rPr lang="en-US" dirty="0"/>
              <a:t>You are in the line of fire when you are at risk of coming into contact with a force your body cannot endure. </a:t>
            </a:r>
          </a:p>
          <a:p>
            <a:pPr marL="0" indent="0">
              <a:spcBef>
                <a:spcPts val="600"/>
              </a:spcBef>
              <a:buNone/>
            </a:pPr>
            <a:r>
              <a:rPr lang="en-US" dirty="0"/>
              <a:t>Moving object/vehicles/mobile equipment awareness is:</a:t>
            </a:r>
          </a:p>
          <a:p>
            <a:pPr marL="0" indent="0">
              <a:buNone/>
            </a:pPr>
            <a:endParaRPr lang="en-CA" dirty="0"/>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1092199" y="3886324"/>
            <a:ext cx="7013223" cy="1158651"/>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dirty="0">
                <a:solidFill>
                  <a:srgbClr val="005295"/>
                </a:solidFill>
                <a:latin typeface="Trebuchet MS"/>
                <a:cs typeface="Arial"/>
              </a:rPr>
              <a:t>Stored Energy</a:t>
            </a:r>
            <a:br>
              <a:rPr lang="en-CA" sz="1600" b="1" dirty="0">
                <a:latin typeface="Trebuchet MS" panose="020B0603020202020204" pitchFamily="34" charset="0"/>
              </a:rPr>
            </a:br>
            <a:r>
              <a:rPr lang="en-CA" sz="1600" dirty="0">
                <a:solidFill>
                  <a:srgbClr val="00002F"/>
                </a:solidFill>
                <a:latin typeface="Trebuchet MS"/>
                <a:cs typeface="Arial"/>
              </a:rPr>
              <a:t>Contact with stored energy</a:t>
            </a:r>
            <a:br>
              <a:rPr lang="en-CA" sz="1600" dirty="0">
                <a:latin typeface="Trebuchet MS" panose="020B0603020202020204" pitchFamily="34" charset="0"/>
              </a:rPr>
            </a:br>
            <a:r>
              <a:rPr lang="en-CA" sz="1600" dirty="0">
                <a:solidFill>
                  <a:srgbClr val="00002F"/>
                </a:solidFill>
                <a:latin typeface="Trebuchet MS"/>
                <a:cs typeface="Arial"/>
              </a:rPr>
              <a:t>Includes pressure releases</a:t>
            </a:r>
          </a:p>
          <a:p>
            <a:pPr marL="0" indent="0">
              <a:lnSpc>
                <a:spcPct val="100000"/>
              </a:lnSpc>
              <a:spcBef>
                <a:spcPts val="600"/>
              </a:spcBef>
              <a:buNone/>
            </a:pPr>
            <a:br>
              <a:rPr lang="en-CA" sz="1600" dirty="0">
                <a:latin typeface="Trebuchet MS" panose="020B0603020202020204" pitchFamily="34" charset="0"/>
              </a:rPr>
            </a:br>
            <a:r>
              <a:rPr lang="en-CA" sz="1600" b="1" dirty="0">
                <a:solidFill>
                  <a:srgbClr val="1C5B98"/>
                </a:solidFill>
                <a:latin typeface="Trebuchet MS"/>
                <a:cs typeface="Arial"/>
              </a:rPr>
              <a:t>Striking Hazards</a:t>
            </a:r>
            <a:br>
              <a:rPr lang="en-CA" sz="1600" b="1" dirty="0">
                <a:latin typeface="Trebuchet MS" panose="020B0603020202020204" pitchFamily="34" charset="0"/>
              </a:rPr>
            </a:br>
            <a:r>
              <a:rPr lang="en-CA" sz="1600" dirty="0">
                <a:solidFill>
                  <a:srgbClr val="00002F"/>
                </a:solidFill>
                <a:latin typeface="Trebuchet MS"/>
                <a:cs typeface="Arial"/>
              </a:rPr>
              <a:t>Struck by or striking against an object</a:t>
            </a:r>
            <a:br>
              <a:rPr lang="en-CA" sz="1600" dirty="0">
                <a:latin typeface="Trebuchet MS" panose="020B0603020202020204" pitchFamily="34" charset="0"/>
              </a:rPr>
            </a:br>
            <a:r>
              <a:rPr lang="en-CA" sz="1600" dirty="0">
                <a:solidFill>
                  <a:srgbClr val="00002F"/>
                </a:solidFill>
                <a:latin typeface="Trebuchet MS"/>
                <a:cs typeface="Arial"/>
              </a:rPr>
              <a:t>Includes dropped objects</a:t>
            </a:r>
            <a:endParaRPr lang="en-US" sz="1600" dirty="0">
              <a:solidFill>
                <a:srgbClr val="00002F"/>
              </a:solidFill>
              <a:latin typeface="Trebuchet MS"/>
              <a:cs typeface="Arial"/>
            </a:endParaRPr>
          </a:p>
          <a:p>
            <a:pPr marL="0" indent="0">
              <a:lnSpc>
                <a:spcPct val="100000"/>
              </a:lnSpc>
              <a:spcBef>
                <a:spcPts val="600"/>
              </a:spcBef>
              <a:buNone/>
            </a:pPr>
            <a:endParaRPr lang="en-US" sz="1600" dirty="0">
              <a:solidFill>
                <a:srgbClr val="4C4C4C"/>
              </a:solidFill>
              <a:latin typeface="Trebuchet MS" panose="020B0603020202020204" pitchFamily="34" charset="0"/>
            </a:endParaRPr>
          </a:p>
          <a:p>
            <a:pPr marL="0" indent="0">
              <a:lnSpc>
                <a:spcPct val="100000"/>
              </a:lnSpc>
              <a:spcBef>
                <a:spcPts val="600"/>
              </a:spcBef>
              <a:buNone/>
            </a:pPr>
            <a:r>
              <a:rPr lang="en-CA" sz="1600" b="1" dirty="0">
                <a:solidFill>
                  <a:srgbClr val="1C5B98"/>
                </a:solidFill>
                <a:latin typeface="Trebuchet MS"/>
                <a:cs typeface="Arial"/>
              </a:rPr>
              <a:t>Crushing Hazards</a:t>
            </a:r>
            <a:br>
              <a:rPr lang="en-CA" sz="1600" dirty="0">
                <a:latin typeface="Trebuchet MS" panose="020B0603020202020204" pitchFamily="34" charset="0"/>
              </a:rPr>
            </a:br>
            <a:r>
              <a:rPr lang="en-CA" sz="1600" dirty="0">
                <a:solidFill>
                  <a:srgbClr val="00002F"/>
                </a:solidFill>
                <a:latin typeface="Trebuchet MS"/>
                <a:cs typeface="Arial"/>
              </a:rPr>
              <a:t>Caught in, on or between an object</a:t>
            </a:r>
            <a:br>
              <a:rPr lang="en-CA" sz="1600" dirty="0">
                <a:solidFill>
                  <a:srgbClr val="00002F"/>
                </a:solidFill>
                <a:latin typeface="Trebuchet MS"/>
                <a:cs typeface="Arial"/>
              </a:rPr>
            </a:br>
            <a:r>
              <a:rPr lang="en-CA" sz="1600" dirty="0">
                <a:solidFill>
                  <a:srgbClr val="00002F"/>
                </a:solidFill>
                <a:latin typeface="Trebuchet MS"/>
                <a:cs typeface="Arial"/>
              </a:rPr>
              <a:t>Includes hand injuries</a:t>
            </a:r>
          </a:p>
        </p:txBody>
      </p:sp>
      <p:pic>
        <p:nvPicPr>
          <p:cNvPr id="3" name="Picture 2">
            <a:extLst>
              <a:ext uri="{FF2B5EF4-FFF2-40B4-BE49-F238E27FC236}">
                <a16:creationId xmlns:a16="http://schemas.microsoft.com/office/drawing/2014/main" id="{4D4AFB5F-93B0-0935-2144-59BE9E92CA2F}"/>
              </a:ext>
            </a:extLst>
          </p:cNvPr>
          <p:cNvPicPr>
            <a:picLocks noChangeAspect="1"/>
          </p:cNvPicPr>
          <p:nvPr/>
        </p:nvPicPr>
        <p:blipFill>
          <a:blip r:embed="rId2"/>
          <a:srcRect/>
          <a:stretch/>
        </p:blipFill>
        <p:spPr>
          <a:xfrm>
            <a:off x="1526752" y="2923142"/>
            <a:ext cx="898813" cy="898813"/>
          </a:xfrm>
          <a:prstGeom prst="rect">
            <a:avLst/>
          </a:prstGeom>
        </p:spPr>
      </p:pic>
      <p:pic>
        <p:nvPicPr>
          <p:cNvPr id="5" name="Picture 4">
            <a:extLst>
              <a:ext uri="{FF2B5EF4-FFF2-40B4-BE49-F238E27FC236}">
                <a16:creationId xmlns:a16="http://schemas.microsoft.com/office/drawing/2014/main" id="{309F4B98-5ECA-D65C-E0BC-7210809E96AA}"/>
              </a:ext>
            </a:extLst>
          </p:cNvPr>
          <p:cNvPicPr>
            <a:picLocks noChangeAspect="1"/>
          </p:cNvPicPr>
          <p:nvPr/>
        </p:nvPicPr>
        <p:blipFill>
          <a:blip r:embed="rId3"/>
          <a:srcRect/>
          <a:stretch/>
        </p:blipFill>
        <p:spPr>
          <a:xfrm>
            <a:off x="1527457" y="4016242"/>
            <a:ext cx="898813" cy="898813"/>
          </a:xfrm>
          <a:prstGeom prst="rect">
            <a:avLst/>
          </a:prstGeom>
        </p:spPr>
      </p:pic>
      <p:pic>
        <p:nvPicPr>
          <p:cNvPr id="6" name="Picture 5">
            <a:extLst>
              <a:ext uri="{FF2B5EF4-FFF2-40B4-BE49-F238E27FC236}">
                <a16:creationId xmlns:a16="http://schemas.microsoft.com/office/drawing/2014/main" id="{1C8D865C-A31B-7D91-9EB0-2DD8FAEB4FA6}"/>
              </a:ext>
            </a:extLst>
          </p:cNvPr>
          <p:cNvPicPr>
            <a:picLocks noChangeAspect="1"/>
          </p:cNvPicPr>
          <p:nvPr/>
        </p:nvPicPr>
        <p:blipFill>
          <a:blip r:embed="rId4"/>
          <a:srcRect/>
          <a:stretch/>
        </p:blipFill>
        <p:spPr>
          <a:xfrm>
            <a:off x="1526752" y="5144677"/>
            <a:ext cx="898813" cy="898813"/>
          </a:xfrm>
          <a:prstGeom prst="rect">
            <a:avLst/>
          </a:prstGeom>
        </p:spPr>
      </p:pic>
    </p:spTree>
    <p:extLst>
      <p:ext uri="{BB962C8B-B14F-4D97-AF65-F5344CB8AC3E}">
        <p14:creationId xmlns:p14="http://schemas.microsoft.com/office/powerpoint/2010/main" val="2614860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endParaRPr lang="en-US" dirty="0"/>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dirty="0"/>
              <a:t>Line of Fire Life Saving Rule</a:t>
            </a:r>
            <a:endParaRPr lang="en-CA" dirty="0"/>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1092199" y="3662242"/>
            <a:ext cx="6795202" cy="640487"/>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Tree>
    <p:extLst>
      <p:ext uri="{BB962C8B-B14F-4D97-AF65-F5344CB8AC3E}">
        <p14:creationId xmlns:p14="http://schemas.microsoft.com/office/powerpoint/2010/main" val="3153806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45802" y="168398"/>
            <a:ext cx="9162870" cy="799297"/>
          </a:xfrm>
        </p:spPr>
        <p:txBody>
          <a:bodyPr/>
          <a:lstStyle/>
          <a:p>
            <a:r>
              <a:rPr lang="en-CA" dirty="0"/>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945802" y="2251261"/>
            <a:ext cx="1613782" cy="1804693"/>
          </a:xfrm>
          <a:prstGeom prst="rect">
            <a:avLst/>
          </a:prstGeom>
        </p:spPr>
      </p:pic>
      <p:pic>
        <p:nvPicPr>
          <p:cNvPr id="7" name="Picture 6">
            <a:extLst>
              <a:ext uri="{FF2B5EF4-FFF2-40B4-BE49-F238E27FC236}">
                <a16:creationId xmlns:a16="http://schemas.microsoft.com/office/drawing/2014/main" id="{2D8811FD-F458-AC20-522E-F1DB4E670C2C}"/>
              </a:ext>
            </a:extLst>
          </p:cNvPr>
          <p:cNvPicPr>
            <a:picLocks noChangeAspect="1"/>
          </p:cNvPicPr>
          <p:nvPr/>
        </p:nvPicPr>
        <p:blipFill>
          <a:blip r:embed="rId3"/>
          <a:srcRect b="29861"/>
          <a:stretch>
            <a:fillRect/>
          </a:stretch>
        </p:blipFill>
        <p:spPr>
          <a:xfrm>
            <a:off x="5514940" y="2251260"/>
            <a:ext cx="1613782" cy="1804694"/>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596993" y="4111085"/>
            <a:ext cx="2311400" cy="369332"/>
          </a:xfrm>
          <a:prstGeom prst="rect">
            <a:avLst/>
          </a:prstGeom>
          <a:noFill/>
        </p:spPr>
        <p:txBody>
          <a:bodyPr wrap="square" rtlCol="0">
            <a:spAutoFit/>
          </a:bodyPr>
          <a:lstStyle/>
          <a:p>
            <a:pPr algn="ctr"/>
            <a:r>
              <a:rPr lang="en-CA" dirty="0">
                <a:solidFill>
                  <a:srgbClr val="000000"/>
                </a:solidFill>
              </a:rPr>
              <a:t>FIT FOR DUTY</a:t>
            </a:r>
          </a:p>
        </p:txBody>
      </p:sp>
      <p:sp>
        <p:nvSpPr>
          <p:cNvPr id="9" name="TextBox 8">
            <a:extLst>
              <a:ext uri="{FF2B5EF4-FFF2-40B4-BE49-F238E27FC236}">
                <a16:creationId xmlns:a16="http://schemas.microsoft.com/office/drawing/2014/main" id="{D30A0125-D080-1914-77B6-C017D8DB16E8}"/>
              </a:ext>
            </a:extLst>
          </p:cNvPr>
          <p:cNvSpPr txBox="1"/>
          <p:nvPr/>
        </p:nvSpPr>
        <p:spPr>
          <a:xfrm>
            <a:off x="5166131" y="4111084"/>
            <a:ext cx="2311400" cy="369332"/>
          </a:xfrm>
          <a:prstGeom prst="rect">
            <a:avLst/>
          </a:prstGeom>
          <a:noFill/>
        </p:spPr>
        <p:txBody>
          <a:bodyPr wrap="square" rtlCol="0">
            <a:spAutoFit/>
          </a:bodyPr>
          <a:lstStyle/>
          <a:p>
            <a:pPr algn="ctr"/>
            <a:r>
              <a:rPr lang="en-CA" dirty="0">
                <a:solidFill>
                  <a:srgbClr val="000000"/>
                </a:solidFill>
              </a:rPr>
              <a:t>DRIVING</a:t>
            </a:r>
          </a:p>
        </p:txBody>
      </p:sp>
      <p:pic>
        <p:nvPicPr>
          <p:cNvPr id="4" name="Picture 3">
            <a:extLst>
              <a:ext uri="{FF2B5EF4-FFF2-40B4-BE49-F238E27FC236}">
                <a16:creationId xmlns:a16="http://schemas.microsoft.com/office/drawing/2014/main" id="{9728B6CF-2F4C-21AC-C468-77ABBF126103}"/>
              </a:ext>
            </a:extLst>
          </p:cNvPr>
          <p:cNvPicPr>
            <a:picLocks noChangeAspect="1"/>
          </p:cNvPicPr>
          <p:nvPr/>
        </p:nvPicPr>
        <p:blipFill>
          <a:blip r:embed="rId4"/>
          <a:srcRect b="35626"/>
          <a:stretch>
            <a:fillRect/>
          </a:stretch>
        </p:blipFill>
        <p:spPr>
          <a:xfrm>
            <a:off x="3165023" y="2251261"/>
            <a:ext cx="1690817" cy="1758255"/>
          </a:xfrm>
          <a:prstGeom prst="rect">
            <a:avLst/>
          </a:prstGeom>
        </p:spPr>
      </p:pic>
      <p:sp>
        <p:nvSpPr>
          <p:cNvPr id="11" name="TextBox 10">
            <a:extLst>
              <a:ext uri="{FF2B5EF4-FFF2-40B4-BE49-F238E27FC236}">
                <a16:creationId xmlns:a16="http://schemas.microsoft.com/office/drawing/2014/main" id="{66ED326F-E77F-B17B-4CFE-1771060734DC}"/>
              </a:ext>
            </a:extLst>
          </p:cNvPr>
          <p:cNvSpPr txBox="1"/>
          <p:nvPr/>
        </p:nvSpPr>
        <p:spPr>
          <a:xfrm>
            <a:off x="2854731" y="4111085"/>
            <a:ext cx="2311400" cy="646331"/>
          </a:xfrm>
          <a:prstGeom prst="rect">
            <a:avLst/>
          </a:prstGeom>
          <a:noFill/>
        </p:spPr>
        <p:txBody>
          <a:bodyPr wrap="square" rtlCol="0">
            <a:spAutoFit/>
          </a:bodyPr>
          <a:lstStyle/>
          <a:p>
            <a:pPr algn="ctr"/>
            <a:r>
              <a:rPr lang="en-CA" dirty="0">
                <a:solidFill>
                  <a:srgbClr val="000000"/>
                </a:solidFill>
              </a:rPr>
              <a:t>SAFE MECHANICAL LIFTING</a:t>
            </a:r>
          </a:p>
        </p:txBody>
      </p:sp>
      <p:pic>
        <p:nvPicPr>
          <p:cNvPr id="13" name="Picture 12" descr="A white checklist with a checkmark, depicting completed tasks.&#10;&#10;AI-generated content may be incorrect.">
            <a:extLst>
              <a:ext uri="{FF2B5EF4-FFF2-40B4-BE49-F238E27FC236}">
                <a16:creationId xmlns:a16="http://schemas.microsoft.com/office/drawing/2014/main" id="{B94688BF-84D0-F41F-F994-5050A8CB9F36}"/>
              </a:ext>
            </a:extLst>
          </p:cNvPr>
          <p:cNvPicPr>
            <a:picLocks noChangeAspect="1"/>
          </p:cNvPicPr>
          <p:nvPr/>
        </p:nvPicPr>
        <p:blipFill>
          <a:blip r:embed="rId5"/>
          <a:stretch>
            <a:fillRect/>
          </a:stretch>
        </p:blipFill>
        <p:spPr>
          <a:xfrm>
            <a:off x="7787822" y="2251260"/>
            <a:ext cx="1693658" cy="1761951"/>
          </a:xfrm>
          <a:prstGeom prst="rect">
            <a:avLst/>
          </a:prstGeom>
        </p:spPr>
      </p:pic>
      <p:sp>
        <p:nvSpPr>
          <p:cNvPr id="14" name="TextBox 8">
            <a:extLst>
              <a:ext uri="{FF2B5EF4-FFF2-40B4-BE49-F238E27FC236}">
                <a16:creationId xmlns:a16="http://schemas.microsoft.com/office/drawing/2014/main" id="{A25621C3-F821-2D57-3A10-146B15A043EB}"/>
              </a:ext>
            </a:extLst>
          </p:cNvPr>
          <p:cNvSpPr txBox="1"/>
          <p:nvPr/>
        </p:nvSpPr>
        <p:spPr>
          <a:xfrm>
            <a:off x="7477531" y="4055954"/>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75958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dirty="0"/>
              <a:t>High-Risk Situations</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dirty="0">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dirty="0"/>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707028016"/>
              </p:ext>
            </p:extLst>
          </p:nvPr>
        </p:nvGraphicFramePr>
        <p:xfrm>
          <a:off x="903180" y="1313006"/>
          <a:ext cx="10314647" cy="3652520"/>
        </p:xfrm>
        <a:graphic>
          <a:graphicData uri="http://schemas.openxmlformats.org/drawingml/2006/table">
            <a:tbl>
              <a:tblPr firstRow="1" bandRow="1">
                <a:tableStyleId>{5C22544A-7EE6-4342-B048-85BDC9FD1C3A}</a:tableStyleId>
              </a:tblPr>
              <a:tblGrid>
                <a:gridCol w="5159849">
                  <a:extLst>
                    <a:ext uri="{9D8B030D-6E8A-4147-A177-3AD203B41FA5}">
                      <a16:colId xmlns:a16="http://schemas.microsoft.com/office/drawing/2014/main" val="1960922119"/>
                    </a:ext>
                  </a:extLst>
                </a:gridCol>
                <a:gridCol w="5154798">
                  <a:extLst>
                    <a:ext uri="{9D8B030D-6E8A-4147-A177-3AD203B41FA5}">
                      <a16:colId xmlns:a16="http://schemas.microsoft.com/office/drawing/2014/main" val="3980881855"/>
                    </a:ext>
                  </a:extLst>
                </a:gridCol>
              </a:tblGrid>
              <a:tr h="429030">
                <a:tc>
                  <a:txBody>
                    <a:bodyPr/>
                    <a:lstStyle/>
                    <a:p>
                      <a:r>
                        <a:rPr lang="en-CA" sz="2400" dirty="0">
                          <a:latin typeface="+mj-lt"/>
                        </a:rPr>
                        <a:t>Watch out for:</a:t>
                      </a:r>
                    </a:p>
                  </a:txBody>
                  <a:tcPr/>
                </a:tc>
                <a:tc>
                  <a:txBody>
                    <a:bodyPr/>
                    <a:lstStyle/>
                    <a:p>
                      <a:r>
                        <a:rPr lang="en-CA" sz="2400" dirty="0">
                          <a:latin typeface="+mj-lt"/>
                        </a:rPr>
                        <a:t>Potential Consequences</a:t>
                      </a:r>
                    </a:p>
                  </a:txBody>
                  <a:tcPr/>
                </a:tc>
                <a:extLst>
                  <a:ext uri="{0D108BD9-81ED-4DB2-BD59-A6C34878D82A}">
                    <a16:rowId xmlns:a16="http://schemas.microsoft.com/office/drawing/2014/main" val="1389292788"/>
                  </a:ext>
                </a:extLst>
              </a:tr>
              <a:tr h="2650450">
                <a:tc>
                  <a:txBody>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Verdana" panose="020B0604030504040204" pitchFamily="34" charset="0"/>
                        </a:rPr>
                        <a:t>Reversing or blind-spot movements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Verdana" panose="020B0604030504040204" pitchFamily="34" charset="0"/>
                        </a:rPr>
                        <a:t>Equipment operating near structures, trenches, or edges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Verdana" panose="020B0604030504040204" pitchFamily="34" charset="0"/>
                        </a:rPr>
                        <a:t>P</a:t>
                      </a:r>
                      <a:r>
                        <a:rPr kumimoji="0" lang="en-US" sz="2000" b="0" i="0" u="none" strike="noStrike" kern="1200" cap="none" spc="0" normalizeH="0" baseline="0" noProof="0">
                          <a:ln>
                            <a:noFill/>
                          </a:ln>
                          <a:solidFill>
                            <a:srgbClr val="000000"/>
                          </a:solidFill>
                          <a:effectLst/>
                          <a:uLnTx/>
                          <a:uFillTx/>
                          <a:latin typeface="+mj-lt"/>
                          <a:ea typeface="Verdana" panose="020B0604030504040204" pitchFamily="34" charset="0"/>
                        </a:rPr>
                        <a:t>eople </a:t>
                      </a:r>
                      <a:r>
                        <a:rPr kumimoji="0" lang="en-US" sz="2000" b="0" i="0" u="none" strike="noStrike" kern="1200" cap="none" spc="0" normalizeH="0" baseline="0" noProof="0" dirty="0">
                          <a:ln>
                            <a:noFill/>
                          </a:ln>
                          <a:solidFill>
                            <a:srgbClr val="000000"/>
                          </a:solidFill>
                          <a:effectLst/>
                          <a:uLnTx/>
                          <a:uFillTx/>
                          <a:latin typeface="+mj-lt"/>
                          <a:ea typeface="Verdana" panose="020B0604030504040204" pitchFamily="34" charset="0"/>
                        </a:rPr>
                        <a:t>entering exclusion zones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Verdana" panose="020B0604030504040204" pitchFamily="34" charset="0"/>
                        </a:rPr>
                        <a:t>Simultaneous operations (SIMOPS)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Verdana" panose="020B0604030504040204" pitchFamily="34" charset="0"/>
                        </a:rPr>
                        <a:t>Night work, fog, snow, or dusty conditions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Verdana" panose="020B0604030504040204" pitchFamily="34" charset="0"/>
                        </a:rPr>
                        <a:t>Unplanned pedestrian access to equipment areas</a:t>
                      </a:r>
                    </a:p>
                  </a:txBody>
                  <a:tcPr/>
                </a:tc>
                <a:tc>
                  <a:txBody>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Fatalities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Crushing injuries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Amputations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Severe musculoskeletal injuries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CA" sz="2000" b="0" i="0" u="none" strike="noStrike" kern="1200" cap="none" spc="0" normalizeH="0" baseline="0" noProof="0" dirty="0">
                          <a:ln>
                            <a:noFill/>
                          </a:ln>
                          <a:solidFill>
                            <a:srgbClr val="000000"/>
                          </a:solidFill>
                          <a:effectLst/>
                          <a:uLnTx/>
                          <a:uFillTx/>
                          <a:latin typeface="+mj-lt"/>
                          <a:ea typeface="Verdana" panose="020B0604030504040204" pitchFamily="34" charset="0"/>
                          <a:cs typeface="+mn-cs"/>
                        </a:rPr>
                        <a:t>Property damage and operational shutdowns</a:t>
                      </a: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355326"/>
            <a:ext cx="8397541" cy="4394736"/>
          </a:xfrm>
        </p:spPr>
        <p:txBody>
          <a:bodyPr/>
          <a:lstStyle/>
          <a:p>
            <a:pPr marL="0" indent="0">
              <a:buNone/>
            </a:pPr>
            <a:r>
              <a:rPr lang="en-US" b="1" dirty="0"/>
              <a:t>Elimination / Substitution</a:t>
            </a:r>
          </a:p>
          <a:p>
            <a:r>
              <a:rPr lang="en-US" dirty="0"/>
              <a:t>Remove pedestrian access where possible</a:t>
            </a:r>
          </a:p>
          <a:p>
            <a:r>
              <a:rPr lang="en-US" dirty="0"/>
              <a:t>Use remote or automated systems</a:t>
            </a:r>
          </a:p>
          <a:p>
            <a:r>
              <a:rPr lang="en-US" dirty="0"/>
              <a:t>Redesign workflows to separate people and equipment</a:t>
            </a:r>
          </a:p>
          <a:p>
            <a:pPr marL="0" indent="0">
              <a:buNone/>
            </a:pPr>
            <a:endParaRPr lang="en-US" b="1" dirty="0"/>
          </a:p>
          <a:p>
            <a:pPr marL="0" indent="0">
              <a:buNone/>
            </a:pPr>
            <a:r>
              <a:rPr lang="en-US" b="1" dirty="0"/>
              <a:t>Engineering Controls</a:t>
            </a:r>
          </a:p>
          <a:p>
            <a:r>
              <a:rPr lang="en-US" dirty="0"/>
              <a:t>Physical barriers and exclusion zones</a:t>
            </a:r>
          </a:p>
          <a:p>
            <a:r>
              <a:rPr lang="en-US" dirty="0"/>
              <a:t>Proximity detection or collision avoidance systems</a:t>
            </a:r>
          </a:p>
          <a:p>
            <a:r>
              <a:rPr lang="en-US" dirty="0"/>
              <a:t>Cameras, mirrors, and audible alarms</a:t>
            </a:r>
          </a:p>
          <a:p>
            <a:r>
              <a:rPr lang="en-US" dirty="0"/>
              <a:t>Clearly marked traffic routes and crossings</a:t>
            </a:r>
          </a:p>
        </p:txBody>
      </p:sp>
      <p:pic>
        <p:nvPicPr>
          <p:cNvPr id="5" name="Picture 4" descr="A diagram of a pyramid&#10;&#10;AI-generated content may be incorrect.">
            <a:extLst>
              <a:ext uri="{FF2B5EF4-FFF2-40B4-BE49-F238E27FC236}">
                <a16:creationId xmlns:a16="http://schemas.microsoft.com/office/drawing/2014/main" id="{F899DAC3-BF0B-2F14-8C64-9BF7078506CB}"/>
              </a:ext>
            </a:extLst>
          </p:cNvPr>
          <p:cNvPicPr>
            <a:picLocks noChangeAspect="1"/>
          </p:cNvPicPr>
          <p:nvPr/>
        </p:nvPicPr>
        <p:blipFill>
          <a:blip r:embed="rId2"/>
          <a:srcRect t="7627"/>
          <a:stretch>
            <a:fillRect/>
          </a:stretch>
        </p:blipFill>
        <p:spPr>
          <a:xfrm>
            <a:off x="8771227" y="1734205"/>
            <a:ext cx="2763070" cy="2957375"/>
          </a:xfrm>
          <a:prstGeom prst="rect">
            <a:avLst/>
          </a:prstGeom>
        </p:spPr>
      </p:pic>
    </p:spTree>
    <p:extLst>
      <p:ext uri="{BB962C8B-B14F-4D97-AF65-F5344CB8AC3E}">
        <p14:creationId xmlns:p14="http://schemas.microsoft.com/office/powerpoint/2010/main" val="36566990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SLIDE_COUNT" val="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Props1.xml><?xml version="1.0" encoding="utf-8"?>
<ds:datastoreItem xmlns:ds="http://schemas.openxmlformats.org/officeDocument/2006/customXml" ds:itemID="{4E0FC65B-49C5-4AB4-B8C3-5478A8FC6BC9}">
  <ds:schemaRefs>
    <ds:schemaRef ds:uri="http://schemas.microsoft.com/sharepoint/v3/contenttype/forms"/>
  </ds:schemaRefs>
</ds:datastoreItem>
</file>

<file path=customXml/itemProps2.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9805710-66AB-47E5-80EB-C0E0A5EFB5B9}">
  <ds:schemaRefs>
    <ds:schemaRef ds:uri="http://purl.org/dc/dcmitype/"/>
    <ds:schemaRef ds:uri="http://purl.org/dc/terms/"/>
    <ds:schemaRef ds:uri="http://purl.org/dc/elements/1.1/"/>
    <ds:schemaRef ds:uri="http://schemas.openxmlformats.org/package/2006/metadata/core-properties"/>
    <ds:schemaRef ds:uri="5e7b71af-3b39-4211-bbc7-25ff657f4f16"/>
    <ds:schemaRef ds:uri="http://www.w3.org/XML/1998/namespace"/>
    <ds:schemaRef ds:uri="4053ab9e-d8d3-4337-a2f9-a3742efbd312"/>
    <ds:schemaRef ds:uri="http://schemas.microsoft.com/office/2006/documentManagement/types"/>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8051</TotalTime>
  <Words>1492</Words>
  <Application>Microsoft Office PowerPoint</Application>
  <PresentationFormat>Widescreen</PresentationFormat>
  <Paragraphs>210</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23</cp:revision>
  <dcterms:created xsi:type="dcterms:W3CDTF">2025-01-06T22:59:05Z</dcterms:created>
  <dcterms:modified xsi:type="dcterms:W3CDTF">2026-03-24T19:33:14Z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