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handoutMasterIdLst>
    <p:handoutMasterId r:id="rId25"/>
  </p:handoutMasterIdLst>
  <p:sldIdLst>
    <p:sldId id="269" r:id="rId5"/>
    <p:sldId id="293" r:id="rId6"/>
    <p:sldId id="310" r:id="rId7"/>
    <p:sldId id="294" r:id="rId8"/>
    <p:sldId id="311" r:id="rId9"/>
    <p:sldId id="296" r:id="rId10"/>
    <p:sldId id="257" r:id="rId11"/>
    <p:sldId id="258" r:id="rId12"/>
    <p:sldId id="297" r:id="rId13"/>
    <p:sldId id="298" r:id="rId14"/>
    <p:sldId id="305" r:id="rId15"/>
    <p:sldId id="295" r:id="rId16"/>
    <p:sldId id="304" r:id="rId17"/>
    <p:sldId id="299" r:id="rId18"/>
    <p:sldId id="306" r:id="rId19"/>
    <p:sldId id="301" r:id="rId20"/>
    <p:sldId id="302" r:id="rId21"/>
    <p:sldId id="303" r:id="rId22"/>
    <p:sldId id="309" r:id="rId23"/>
  </p:sldIdLst>
  <p:sldSz cx="12192000" cy="6858000"/>
  <p:notesSz cx="6858000" cy="9144000"/>
  <p:custDataLst>
    <p:tags r:id="rId2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81C"/>
    <a:srgbClr val="005C9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B7BC88-BDB1-4359-8040-7FBD86DE9120}" v="3" dt="2026-03-24T19:31:05.7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5" d="100"/>
          <a:sy n="115" d="100"/>
        </p:scale>
        <p:origin x="70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bey Adeogun" userId="69f714ad-ea07-4ede-a590-b650ee343590" providerId="ADAL" clId="{F077BC18-4AD4-4704-A46B-F831DABCC749}"/>
    <pc:docChg chg="custSel addSld delSld modSld sldOrd">
      <pc:chgData name="Abbey Adeogun" userId="69f714ad-ea07-4ede-a590-b650ee343590" providerId="ADAL" clId="{F077BC18-4AD4-4704-A46B-F831DABCC749}" dt="2026-03-04T16:51:38.287" v="848" actId="20577"/>
      <pc:docMkLst>
        <pc:docMk/>
      </pc:docMkLst>
      <pc:sldChg chg="addSp modSp mod">
        <pc:chgData name="Abbey Adeogun" userId="69f714ad-ea07-4ede-a590-b650ee343590" providerId="ADAL" clId="{F077BC18-4AD4-4704-A46B-F831DABCC749}" dt="2026-03-04T15:28:47.898" v="752" actId="1076"/>
        <pc:sldMkLst>
          <pc:docMk/>
          <pc:sldMk cId="75958104" sldId="258"/>
        </pc:sldMkLst>
        <pc:spChg chg="add mod">
          <ac:chgData name="Abbey Adeogun" userId="69f714ad-ea07-4ede-a590-b650ee343590" providerId="ADAL" clId="{F077BC18-4AD4-4704-A46B-F831DABCC749}" dt="2026-03-04T15:28:47.898" v="752" actId="1076"/>
          <ac:spMkLst>
            <pc:docMk/>
            <pc:sldMk cId="75958104" sldId="258"/>
            <ac:spMk id="7" creationId="{841B1DE7-5D3F-D92B-85C0-B948E411DFF4}"/>
          </ac:spMkLst>
        </pc:spChg>
        <pc:picChg chg="add mod">
          <ac:chgData name="Abbey Adeogun" userId="69f714ad-ea07-4ede-a590-b650ee343590" providerId="ADAL" clId="{F077BC18-4AD4-4704-A46B-F831DABCC749}" dt="2026-03-04T15:28:38.204" v="751" actId="1076"/>
          <ac:picMkLst>
            <pc:docMk/>
            <pc:sldMk cId="75958104" sldId="258"/>
            <ac:picMk id="4" creationId="{BF3C0B0D-DA6F-E9DE-2472-01D0D73522F6}"/>
          </ac:picMkLst>
        </pc:picChg>
      </pc:sldChg>
      <pc:sldChg chg="modSp add mod">
        <pc:chgData name="Abbey Adeogun" userId="69f714ad-ea07-4ede-a590-b650ee343590" providerId="ADAL" clId="{F077BC18-4AD4-4704-A46B-F831DABCC749}" dt="2026-03-04T15:26:28.974" v="747" actId="20577"/>
        <pc:sldMkLst>
          <pc:docMk/>
          <pc:sldMk cId="1586646090" sldId="294"/>
        </pc:sldMkLst>
        <pc:spChg chg="mod">
          <ac:chgData name="Abbey Adeogun" userId="69f714ad-ea07-4ede-a590-b650ee343590" providerId="ADAL" clId="{F077BC18-4AD4-4704-A46B-F831DABCC749}" dt="2026-03-04T15:26:28.974" v="747" actId="20577"/>
          <ac:spMkLst>
            <pc:docMk/>
            <pc:sldMk cId="1586646090" sldId="294"/>
            <ac:spMk id="4" creationId="{CB948C50-F740-C643-3B34-45C1FED8A19D}"/>
          </ac:spMkLst>
        </pc:spChg>
      </pc:sldChg>
      <pc:sldChg chg="modSp mod">
        <pc:chgData name="Abbey Adeogun" userId="69f714ad-ea07-4ede-a590-b650ee343590" providerId="ADAL" clId="{F077BC18-4AD4-4704-A46B-F831DABCC749}" dt="2026-03-04T16:50:46.308" v="808" actId="20577"/>
        <pc:sldMkLst>
          <pc:docMk/>
          <pc:sldMk cId="3845163520" sldId="295"/>
        </pc:sldMkLst>
        <pc:spChg chg="mod">
          <ac:chgData name="Abbey Adeogun" userId="69f714ad-ea07-4ede-a590-b650ee343590" providerId="ADAL" clId="{F077BC18-4AD4-4704-A46B-F831DABCC749}" dt="2026-03-04T16:50:46.308" v="808" actId="20577"/>
          <ac:spMkLst>
            <pc:docMk/>
            <pc:sldMk cId="3845163520" sldId="295"/>
            <ac:spMk id="4" creationId="{34366ABF-BB93-87E4-8094-7389A14B7240}"/>
          </ac:spMkLst>
        </pc:spChg>
      </pc:sldChg>
      <pc:sldChg chg="modSp add mod">
        <pc:chgData name="Abbey Adeogun" userId="69f714ad-ea07-4ede-a590-b650ee343590" providerId="ADAL" clId="{F077BC18-4AD4-4704-A46B-F831DABCC749}" dt="2026-03-04T16:51:38.287" v="848" actId="20577"/>
        <pc:sldMkLst>
          <pc:docMk/>
          <pc:sldMk cId="3656699041" sldId="298"/>
        </pc:sldMkLst>
        <pc:spChg chg="mod">
          <ac:chgData name="Abbey Adeogun" userId="69f714ad-ea07-4ede-a590-b650ee343590" providerId="ADAL" clId="{F077BC18-4AD4-4704-A46B-F831DABCC749}" dt="2026-03-04T16:51:38.287" v="848" actId="20577"/>
          <ac:spMkLst>
            <pc:docMk/>
            <pc:sldMk cId="3656699041" sldId="298"/>
            <ac:spMk id="4" creationId="{1C12E269-905D-3DE5-6898-2A1A739A2B1E}"/>
          </ac:spMkLst>
        </pc:spChg>
      </pc:sldChg>
      <pc:sldChg chg="modSp add mod">
        <pc:chgData name="Abbey Adeogun" userId="69f714ad-ea07-4ede-a590-b650ee343590" providerId="ADAL" clId="{F077BC18-4AD4-4704-A46B-F831DABCC749}" dt="2026-03-04T15:29:08.340" v="753"/>
        <pc:sldMkLst>
          <pc:docMk/>
          <pc:sldMk cId="665212300" sldId="303"/>
        </pc:sldMkLst>
        <pc:graphicFrameChg chg="mod modGraphic">
          <ac:chgData name="Abbey Adeogun" userId="69f714ad-ea07-4ede-a590-b650ee343590" providerId="ADAL" clId="{F077BC18-4AD4-4704-A46B-F831DABCC749}" dt="2026-03-04T15:29:08.340" v="753"/>
          <ac:graphicFrameMkLst>
            <pc:docMk/>
            <pc:sldMk cId="665212300" sldId="303"/>
            <ac:graphicFrameMk id="3" creationId="{3AC94A87-4824-A90A-1F20-9428C172C741}"/>
          </ac:graphicFrameMkLst>
        </pc:graphicFrameChg>
      </pc:sldChg>
    </pc:docChg>
  </pc:docChgLst>
  <pc:docChgLst>
    <pc:chgData name="Rahaf Hakimeh" userId="5d407a7e-ca8b-4097-9884-0184707c77e2" providerId="ADAL" clId="{B2E2206C-98C1-42BC-A0E7-D15ABD6CD87C}"/>
    <pc:docChg chg="modSld">
      <pc:chgData name="Rahaf Hakimeh" userId="5d407a7e-ca8b-4097-9884-0184707c77e2" providerId="ADAL" clId="{B2E2206C-98C1-42BC-A0E7-D15ABD6CD87C}" dt="2026-03-24T19:31:08.942" v="5" actId="13926"/>
      <pc:docMkLst>
        <pc:docMk/>
      </pc:docMkLst>
      <pc:sldChg chg="modSp mod">
        <pc:chgData name="Rahaf Hakimeh" userId="5d407a7e-ca8b-4097-9884-0184707c77e2" providerId="ADAL" clId="{B2E2206C-98C1-42BC-A0E7-D15ABD6CD87C}" dt="2026-03-24T19:30:47.027" v="1" actId="13926"/>
        <pc:sldMkLst>
          <pc:docMk/>
          <pc:sldMk cId="3279128162" sldId="301"/>
        </pc:sldMkLst>
        <pc:spChg chg="mod">
          <ac:chgData name="Rahaf Hakimeh" userId="5d407a7e-ca8b-4097-9884-0184707c77e2" providerId="ADAL" clId="{B2E2206C-98C1-42BC-A0E7-D15ABD6CD87C}" dt="2026-03-24T19:30:47.027" v="1" actId="13926"/>
          <ac:spMkLst>
            <pc:docMk/>
            <pc:sldMk cId="3279128162" sldId="301"/>
            <ac:spMk id="4" creationId="{0A6769A2-A71E-8D69-37EC-A95F9516A6C2}"/>
          </ac:spMkLst>
        </pc:spChg>
      </pc:sldChg>
      <pc:sldChg chg="modSp mod">
        <pc:chgData name="Rahaf Hakimeh" userId="5d407a7e-ca8b-4097-9884-0184707c77e2" providerId="ADAL" clId="{B2E2206C-98C1-42BC-A0E7-D15ABD6CD87C}" dt="2026-03-24T19:30:59.019" v="3" actId="13926"/>
        <pc:sldMkLst>
          <pc:docMk/>
          <pc:sldMk cId="1257660515" sldId="302"/>
        </pc:sldMkLst>
        <pc:spChg chg="mod">
          <ac:chgData name="Rahaf Hakimeh" userId="5d407a7e-ca8b-4097-9884-0184707c77e2" providerId="ADAL" clId="{B2E2206C-98C1-42BC-A0E7-D15ABD6CD87C}" dt="2026-03-24T19:30:59.019" v="3" actId="13926"/>
          <ac:spMkLst>
            <pc:docMk/>
            <pc:sldMk cId="1257660515" sldId="302"/>
            <ac:spMk id="4" creationId="{0217DC68-0697-958A-FF6D-95C27D40BCAF}"/>
          </ac:spMkLst>
        </pc:spChg>
      </pc:sldChg>
      <pc:sldChg chg="modSp mod">
        <pc:chgData name="Rahaf Hakimeh" userId="5d407a7e-ca8b-4097-9884-0184707c77e2" providerId="ADAL" clId="{B2E2206C-98C1-42BC-A0E7-D15ABD6CD87C}" dt="2026-03-24T19:31:08.942" v="5" actId="13926"/>
        <pc:sldMkLst>
          <pc:docMk/>
          <pc:sldMk cId="665212300" sldId="303"/>
        </pc:sldMkLst>
        <pc:spChg chg="mod">
          <ac:chgData name="Rahaf Hakimeh" userId="5d407a7e-ca8b-4097-9884-0184707c77e2" providerId="ADAL" clId="{B2E2206C-98C1-42BC-A0E7-D15ABD6CD87C}" dt="2026-03-24T19:31:08.942" v="5" actId="13926"/>
          <ac:spMkLst>
            <pc:docMk/>
            <pc:sldMk cId="665212300" sldId="303"/>
            <ac:spMk id="4" creationId="{908F4A77-60E8-9BE2-0D1D-8103CE11AEB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F7A3C59-FEC6-19D3-F897-3BDD38F0F0C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A20175AD-4F80-559C-3E1F-C883280D2C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3F46F5-2F41-4F45-80E0-4F7CC13473EA}" type="datetimeFigureOut">
              <a:rPr lang="en-CA" smtClean="0"/>
              <a:t>2026-03-24</a:t>
            </a:fld>
            <a:endParaRPr lang="en-CA"/>
          </a:p>
        </p:txBody>
      </p:sp>
      <p:sp>
        <p:nvSpPr>
          <p:cNvPr id="4" name="Footer Placeholder 3">
            <a:extLst>
              <a:ext uri="{FF2B5EF4-FFF2-40B4-BE49-F238E27FC236}">
                <a16:creationId xmlns:a16="http://schemas.microsoft.com/office/drawing/2014/main" id="{1E677A00-F818-D2CC-56FE-A74092C86B9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23B9C4FD-7641-B155-6BDD-C2C97132B9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414EA7-7181-4CA1-A653-8E352A656D05}" type="slidenum">
              <a:rPr lang="en-CA" smtClean="0"/>
              <a:t>‹#›</a:t>
            </a:fld>
            <a:endParaRPr lang="en-CA"/>
          </a:p>
        </p:txBody>
      </p:sp>
    </p:spTree>
    <p:extLst>
      <p:ext uri="{BB962C8B-B14F-4D97-AF65-F5344CB8AC3E}">
        <p14:creationId xmlns:p14="http://schemas.microsoft.com/office/powerpoint/2010/main" val="3424604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4BE08A-5562-6E44-997C-22D672EF0D78}" type="datetimeFigureOut">
              <a:rPr lang="en-US" smtClean="0"/>
              <a:t>3/24/2026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3ACA3C-9639-BD44-8DB0-FA07D351DFEB}" type="slidenum">
              <a:rPr lang="en-US" smtClean="0"/>
              <a:t>‹#›</a:t>
            </a:fld>
            <a:endParaRPr lang="en-US"/>
          </a:p>
        </p:txBody>
      </p:sp>
    </p:spTree>
    <p:extLst>
      <p:ext uri="{BB962C8B-B14F-4D97-AF65-F5344CB8AC3E}">
        <p14:creationId xmlns:p14="http://schemas.microsoft.com/office/powerpoint/2010/main" val="998641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Option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975CF19D-5704-D2C7-3224-C30E40B24A4D}"/>
              </a:ext>
            </a:extLst>
          </p:cNvPr>
          <p:cNvSpPr>
            <a:spLocks noGrp="1"/>
          </p:cNvSpPr>
          <p:nvPr>
            <p:ph type="subTitle" idx="1" hasCustomPrompt="1"/>
          </p:nvPr>
        </p:nvSpPr>
        <p:spPr>
          <a:xfrm>
            <a:off x="907539" y="1003592"/>
            <a:ext cx="4561438" cy="1197562"/>
          </a:xfrm>
          <a:prstGeom prst="rect">
            <a:avLst/>
          </a:prstGeom>
        </p:spPr>
        <p:txBody>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 Header - Generic</a:t>
            </a:r>
          </a:p>
        </p:txBody>
      </p:sp>
      <p:sp>
        <p:nvSpPr>
          <p:cNvPr id="6" name="Text Placeholder 13">
            <a:extLst>
              <a:ext uri="{FF2B5EF4-FFF2-40B4-BE49-F238E27FC236}">
                <a16:creationId xmlns:a16="http://schemas.microsoft.com/office/drawing/2014/main" id="{27CAD147-F733-125A-F0F7-D2E79240134A}"/>
              </a:ext>
            </a:extLst>
          </p:cNvPr>
          <p:cNvSpPr>
            <a:spLocks noGrp="1"/>
          </p:cNvSpPr>
          <p:nvPr>
            <p:ph type="body" sz="quarter" idx="10" hasCustomPrompt="1"/>
          </p:nvPr>
        </p:nvSpPr>
        <p:spPr>
          <a:xfrm>
            <a:off x="908089" y="2297365"/>
            <a:ext cx="4560888" cy="610084"/>
          </a:xfrm>
          <a:prstGeom prst="rect">
            <a:avLst/>
          </a:prstGeom>
        </p:spPr>
        <p:txBody>
          <a:bodyPr/>
          <a:lstStyle>
            <a:lvl1pPr>
              <a:defRPr sz="1400">
                <a:solidFill>
                  <a:schemeClr val="bg1"/>
                </a:solidFill>
              </a:defRPr>
            </a:lvl1pPr>
            <a:lvl2pPr marL="457200" indent="0">
              <a:buNone/>
              <a:defRPr sz="1800"/>
            </a:lvl2pPr>
            <a:lvl3pPr>
              <a:defRPr sz="1800"/>
            </a:lvl3pPr>
            <a:lvl4pPr>
              <a:defRPr sz="1800"/>
            </a:lvl4pPr>
            <a:lvl5pPr>
              <a:defRPr sz="1800"/>
            </a:lvl5pPr>
          </a:lstStyle>
          <a:p>
            <a:pPr lvl="0"/>
            <a:r>
              <a:rPr lang="en-US"/>
              <a:t>Month Day, Year</a:t>
            </a:r>
          </a:p>
        </p:txBody>
      </p:sp>
    </p:spTree>
    <p:custDataLst>
      <p:tags r:id="rId1"/>
    </p:custDataLst>
    <p:extLst>
      <p:ext uri="{BB962C8B-B14F-4D97-AF65-F5344CB8AC3E}">
        <p14:creationId xmlns:p14="http://schemas.microsoft.com/office/powerpoint/2010/main" val="2427625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F8BC5C35-F306-E493-05BD-4D192D7E15F3}"/>
              </a:ext>
            </a:extLst>
          </p:cNvPr>
          <p:cNvSpPr>
            <a:spLocks noGrp="1"/>
          </p:cNvSpPr>
          <p:nvPr>
            <p:ph type="subTitle" idx="1" hasCustomPrompt="1"/>
          </p:nvPr>
        </p:nvSpPr>
        <p:spPr>
          <a:xfrm>
            <a:off x="908231" y="149468"/>
            <a:ext cx="9162870" cy="799297"/>
          </a:xfrm>
          <a:prstGeom prst="rect">
            <a:avLst/>
          </a:prstGeom>
        </p:spPr>
        <p:txBody>
          <a:bodyPr/>
          <a:lstStyle>
            <a:lvl1pPr marL="0" indent="0" algn="l">
              <a:lnSpc>
                <a:spcPct val="100000"/>
              </a:lnSpc>
              <a:spcBef>
                <a:spcPts val="0"/>
              </a:spcBef>
              <a:buNone/>
              <a:defRPr sz="4000">
                <a:solidFill>
                  <a:srgbClr val="005C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Header</a:t>
            </a:r>
          </a:p>
        </p:txBody>
      </p:sp>
      <p:sp>
        <p:nvSpPr>
          <p:cNvPr id="6" name="Text Placeholder 13">
            <a:extLst>
              <a:ext uri="{FF2B5EF4-FFF2-40B4-BE49-F238E27FC236}">
                <a16:creationId xmlns:a16="http://schemas.microsoft.com/office/drawing/2014/main" id="{5575F0BD-2779-0CDA-5B2D-260326F9E8F9}"/>
              </a:ext>
            </a:extLst>
          </p:cNvPr>
          <p:cNvSpPr>
            <a:spLocks noGrp="1"/>
          </p:cNvSpPr>
          <p:nvPr>
            <p:ph type="body" sz="quarter" idx="14" hasCustomPrompt="1"/>
          </p:nvPr>
        </p:nvSpPr>
        <p:spPr>
          <a:xfrm>
            <a:off x="914753" y="1155275"/>
            <a:ext cx="8569101" cy="985794"/>
          </a:xfrm>
          <a:prstGeom prst="rect">
            <a:avLst/>
          </a:prstGeom>
        </p:spPr>
        <p:txBody>
          <a:bodyPr/>
          <a:lstStyle>
            <a:lvl1pPr>
              <a:defRPr sz="2400" b="1">
                <a:solidFill>
                  <a:srgbClr val="FFB81C"/>
                </a:solidFill>
                <a:latin typeface="Verdana" panose="020B0604030504040204" pitchFamily="34" charset="0"/>
                <a:ea typeface="Verdana" panose="020B0604030504040204" pitchFamily="34" charset="0"/>
                <a:cs typeface="Utsaah" panose="020B0502040204020203" pitchFamily="34" charset="0"/>
              </a:defRPr>
            </a:lvl1pPr>
            <a:lvl2pPr marL="457200" indent="0">
              <a:buNone/>
              <a:defRPr sz="1800"/>
            </a:lvl2pPr>
            <a:lvl3pPr>
              <a:defRPr sz="1800"/>
            </a:lvl3pPr>
            <a:lvl4pPr>
              <a:defRPr sz="1800"/>
            </a:lvl4pPr>
            <a:lvl5pPr>
              <a:defRPr sz="1800"/>
            </a:lvl5pPr>
          </a:lstStyle>
          <a:p>
            <a:r>
              <a:rPr lang="en-US"/>
              <a:t>Click to add </a:t>
            </a:r>
            <a:r>
              <a:rPr lang="en-US" err="1"/>
              <a:t>SubHeader</a:t>
            </a:r>
            <a:endParaRPr lang="en-US"/>
          </a:p>
        </p:txBody>
      </p:sp>
      <p:sp>
        <p:nvSpPr>
          <p:cNvPr id="7" name="Text Placeholder 13">
            <a:extLst>
              <a:ext uri="{FF2B5EF4-FFF2-40B4-BE49-F238E27FC236}">
                <a16:creationId xmlns:a16="http://schemas.microsoft.com/office/drawing/2014/main" id="{19E083D2-2A56-0734-806B-420F64AAF729}"/>
              </a:ext>
            </a:extLst>
          </p:cNvPr>
          <p:cNvSpPr>
            <a:spLocks noGrp="1"/>
          </p:cNvSpPr>
          <p:nvPr>
            <p:ph type="body" sz="quarter" idx="15" hasCustomPrompt="1"/>
          </p:nvPr>
        </p:nvSpPr>
        <p:spPr>
          <a:xfrm>
            <a:off x="914753" y="2282586"/>
            <a:ext cx="8563339" cy="2705878"/>
          </a:xfrm>
          <a:prstGeom prst="rect">
            <a:avLst/>
          </a:prstGeom>
        </p:spPr>
        <p:txBody>
          <a:bodyPr/>
          <a:lstStyle>
            <a:lvl1pPr marL="342900" indent="-342900">
              <a:buFont typeface="Arial" panose="020B0604020202020204" pitchFamily="34" charset="0"/>
              <a:buChar char="•"/>
              <a:defRPr sz="2000" b="0">
                <a:solidFill>
                  <a:srgbClr val="000000"/>
                </a:solidFill>
                <a:latin typeface="Trebuchet MS" panose="020B0703020202090204" pitchFamily="34" charset="0"/>
              </a:defRPr>
            </a:lvl1pPr>
            <a:lvl2pPr marL="742950" indent="-285750">
              <a:buFont typeface="Courier New" panose="02070309020205020404" pitchFamily="49" charset="0"/>
              <a:buChar char="o"/>
              <a:defRPr sz="1800">
                <a:solidFill>
                  <a:srgbClr val="000000"/>
                </a:solidFill>
              </a:defRPr>
            </a:lvl2pPr>
            <a:lvl3pPr marL="1143000" indent="-228600">
              <a:buFont typeface="Wingdings" panose="05000000000000000000" pitchFamily="2" charset="2"/>
              <a:buChar char="Ø"/>
              <a:defRPr sz="1800">
                <a:solidFill>
                  <a:srgbClr val="000000"/>
                </a:solidFill>
              </a:defRPr>
            </a:lvl3pPr>
            <a:lvl4pPr>
              <a:defRPr sz="1800"/>
            </a:lvl4pPr>
            <a:lvl5pPr>
              <a:defRPr sz="1800"/>
            </a:lvl5pPr>
          </a:lstStyle>
          <a:p>
            <a:pPr lvl="0"/>
            <a:r>
              <a:rPr lang="en-US"/>
              <a:t>Click to add text</a:t>
            </a:r>
          </a:p>
          <a:p>
            <a:pPr lvl="0"/>
            <a:r>
              <a:rPr lang="en-US"/>
              <a:t>1</a:t>
            </a:r>
          </a:p>
          <a:p>
            <a:pPr lvl="1"/>
            <a:r>
              <a:rPr lang="en-US"/>
              <a:t>2</a:t>
            </a:r>
          </a:p>
          <a:p>
            <a:pPr lvl="1"/>
            <a:r>
              <a:rPr lang="en-US"/>
              <a:t>2</a:t>
            </a:r>
          </a:p>
          <a:p>
            <a:pPr lvl="2"/>
            <a:r>
              <a:rPr lang="en-US"/>
              <a:t>3</a:t>
            </a:r>
          </a:p>
        </p:txBody>
      </p:sp>
    </p:spTree>
    <p:extLst>
      <p:ext uri="{BB962C8B-B14F-4D97-AF65-F5344CB8AC3E}">
        <p14:creationId xmlns:p14="http://schemas.microsoft.com/office/powerpoint/2010/main" val="4141820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6742624"/>
      </p:ext>
    </p:extLst>
  </p:cSld>
  <p:clrMap bg1="lt1" tx1="dk1" bg2="lt2" tx2="dk2" accent1="accent1" accent2="accent2" accent3="accent3" accent4="accent4" accent5="accent5" accent6="accent6" hlink="hlink" folHlink="folHlink"/>
  <p:sldLayoutIdLst>
    <p:sldLayoutId id="2147483682" r:id="rId1"/>
    <p:sldLayoutId id="214748369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000" b="1" kern="1200">
          <a:solidFill>
            <a:schemeClr val="accent3"/>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iogp.org/workstreams/safety/safety/life-savingrules/"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D1E967-B03F-3A06-DE19-1D1E328316F3}"/>
              </a:ext>
            </a:extLst>
          </p:cNvPr>
          <p:cNvSpPr>
            <a:spLocks noGrp="1"/>
          </p:cNvSpPr>
          <p:nvPr>
            <p:ph type="subTitle" idx="1"/>
          </p:nvPr>
        </p:nvSpPr>
        <p:spPr/>
        <p:txBody>
          <a:bodyPr/>
          <a:lstStyle/>
          <a:p>
            <a:r>
              <a:rPr lang="en-CA" sz="5400"/>
              <a:t>Line of Fire Program</a:t>
            </a:r>
          </a:p>
        </p:txBody>
      </p:sp>
      <p:sp>
        <p:nvSpPr>
          <p:cNvPr id="3" name="Text Placeholder 2">
            <a:extLst>
              <a:ext uri="{FF2B5EF4-FFF2-40B4-BE49-F238E27FC236}">
                <a16:creationId xmlns:a16="http://schemas.microsoft.com/office/drawing/2014/main" id="{BC0499AD-7E43-ADD3-7461-F08382B0C045}"/>
              </a:ext>
            </a:extLst>
          </p:cNvPr>
          <p:cNvSpPr>
            <a:spLocks noGrp="1"/>
          </p:cNvSpPr>
          <p:nvPr>
            <p:ph type="body" sz="quarter" idx="10"/>
          </p:nvPr>
        </p:nvSpPr>
        <p:spPr>
          <a:xfrm>
            <a:off x="907539" y="2895116"/>
            <a:ext cx="5492711" cy="1429234"/>
          </a:xfrm>
        </p:spPr>
        <p:txBody>
          <a:bodyPr lIns="91440" tIns="45720" rIns="91440" bIns="45720" anchor="t"/>
          <a:lstStyle/>
          <a:p>
            <a:r>
              <a:rPr lang="en-US" sz="2800">
                <a:latin typeface="Verdana"/>
                <a:ea typeface="Verdana"/>
              </a:rPr>
              <a:t>Projectiles/Explosion/Jet Fire Activity Package</a:t>
            </a:r>
          </a:p>
          <a:p>
            <a:endParaRPr lang="en-CA"/>
          </a:p>
        </p:txBody>
      </p:sp>
    </p:spTree>
    <p:extLst>
      <p:ext uri="{BB962C8B-B14F-4D97-AF65-F5344CB8AC3E}">
        <p14:creationId xmlns:p14="http://schemas.microsoft.com/office/powerpoint/2010/main" val="1061777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C4BEB-38C5-BFD5-B38C-D95163036B2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90AAC4D-F1DE-A7AF-5783-C79C6CC61855}"/>
              </a:ext>
            </a:extLst>
          </p:cNvPr>
          <p:cNvSpPr>
            <a:spLocks noGrp="1"/>
          </p:cNvSpPr>
          <p:nvPr>
            <p:ph type="subTitle" idx="1"/>
          </p:nvPr>
        </p:nvSpPr>
        <p:spPr>
          <a:xfrm>
            <a:off x="840912" y="300933"/>
            <a:ext cx="10619941" cy="799297"/>
          </a:xfrm>
        </p:spPr>
        <p:txBody>
          <a:bodyPr/>
          <a:lstStyle/>
          <a:p>
            <a:r>
              <a:rPr lang="en-CA" sz="3200"/>
              <a:t>Controls and Prevention Measures</a:t>
            </a:r>
          </a:p>
        </p:txBody>
      </p:sp>
      <p:sp>
        <p:nvSpPr>
          <p:cNvPr id="4" name="Text Placeholder 3">
            <a:extLst>
              <a:ext uri="{FF2B5EF4-FFF2-40B4-BE49-F238E27FC236}">
                <a16:creationId xmlns:a16="http://schemas.microsoft.com/office/drawing/2014/main" id="{1C12E269-905D-3DE5-6898-2A1A739A2B1E}"/>
              </a:ext>
            </a:extLst>
          </p:cNvPr>
          <p:cNvSpPr>
            <a:spLocks noGrp="1"/>
          </p:cNvSpPr>
          <p:nvPr>
            <p:ph type="body" sz="quarter" idx="15"/>
          </p:nvPr>
        </p:nvSpPr>
        <p:spPr>
          <a:xfrm>
            <a:off x="840912" y="1187032"/>
            <a:ext cx="7268870" cy="5453404"/>
          </a:xfrm>
        </p:spPr>
        <p:txBody>
          <a:bodyPr/>
          <a:lstStyle/>
          <a:p>
            <a:pPr marL="0" indent="0">
              <a:buNone/>
            </a:pPr>
            <a:r>
              <a:rPr lang="en-US" sz="1800" b="1" dirty="0"/>
              <a:t>Engineering Controls</a:t>
            </a:r>
          </a:p>
          <a:p>
            <a:r>
              <a:rPr lang="en-US" sz="1800" dirty="0"/>
              <a:t>Pressure relief devices and burst discs</a:t>
            </a:r>
          </a:p>
          <a:p>
            <a:r>
              <a:rPr lang="en-US" sz="1800" dirty="0"/>
              <a:t>Blast-resistant design and shielding</a:t>
            </a:r>
          </a:p>
          <a:p>
            <a:r>
              <a:rPr lang="en-US" sz="1800" dirty="0"/>
              <a:t>Fixed gas detection and alarms</a:t>
            </a:r>
          </a:p>
          <a:p>
            <a:r>
              <a:rPr lang="en-US" sz="1800" dirty="0"/>
              <a:t>Fire and gas (F&amp;G) systems</a:t>
            </a:r>
          </a:p>
          <a:p>
            <a:r>
              <a:rPr lang="en-US" sz="1800" dirty="0"/>
              <a:t>Remote isolation valves</a:t>
            </a:r>
          </a:p>
          <a:p>
            <a:r>
              <a:rPr lang="en-US" sz="1800" dirty="0"/>
              <a:t>Proper pressure rating of equipment</a:t>
            </a:r>
          </a:p>
          <a:p>
            <a:pPr marL="0" indent="0">
              <a:buNone/>
            </a:pPr>
            <a:r>
              <a:rPr lang="en-US" sz="1800" b="1" dirty="0"/>
              <a:t>Administrative Controls</a:t>
            </a:r>
          </a:p>
          <a:p>
            <a:r>
              <a:rPr lang="en-US" sz="1800" dirty="0"/>
              <a:t>Hazard identification and risk assessments (e.g., JSA/JHA)Permit to Work (PTW) systems</a:t>
            </a:r>
          </a:p>
          <a:p>
            <a:r>
              <a:rPr lang="en-US" sz="1800" dirty="0"/>
              <a:t>Lockout/Tagout and energy isolation process designs</a:t>
            </a:r>
          </a:p>
          <a:p>
            <a:r>
              <a:rPr lang="en-US" sz="1800" dirty="0"/>
              <a:t>Management of Change (MOC)Equipment inspection and maintenance programs</a:t>
            </a:r>
          </a:p>
          <a:p>
            <a:r>
              <a:rPr lang="en-US" sz="1800" dirty="0"/>
              <a:t>Clear exclusion and barricaded zones</a:t>
            </a:r>
          </a:p>
          <a:p>
            <a:r>
              <a:rPr lang="en-US" sz="1800" dirty="0"/>
              <a:t>Consider Direct or Alternative Controls</a:t>
            </a:r>
          </a:p>
        </p:txBody>
      </p:sp>
      <p:pic>
        <p:nvPicPr>
          <p:cNvPr id="3" name="Picture 2" descr="A diagram of a pyramid&#10;&#10;AI-generated content may be incorrect.">
            <a:extLst>
              <a:ext uri="{FF2B5EF4-FFF2-40B4-BE49-F238E27FC236}">
                <a16:creationId xmlns:a16="http://schemas.microsoft.com/office/drawing/2014/main" id="{1AE6448D-A66D-838F-770C-A0D718D81244}"/>
              </a:ext>
            </a:extLst>
          </p:cNvPr>
          <p:cNvPicPr>
            <a:picLocks noChangeAspect="1"/>
          </p:cNvPicPr>
          <p:nvPr/>
        </p:nvPicPr>
        <p:blipFill>
          <a:blip r:embed="rId2"/>
          <a:srcRect t="7627"/>
          <a:stretch>
            <a:fillRect/>
          </a:stretch>
        </p:blipFill>
        <p:spPr>
          <a:xfrm>
            <a:off x="7897900" y="1349878"/>
            <a:ext cx="3611173" cy="3865118"/>
          </a:xfrm>
          <a:prstGeom prst="rect">
            <a:avLst/>
          </a:prstGeom>
        </p:spPr>
      </p:pic>
    </p:spTree>
    <p:extLst>
      <p:ext uri="{BB962C8B-B14F-4D97-AF65-F5344CB8AC3E}">
        <p14:creationId xmlns:p14="http://schemas.microsoft.com/office/powerpoint/2010/main" val="36566990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338BB-7E8F-4B0B-88FD-B78A1BCB7C0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B37D3DD-6275-B365-242E-A59AC6869EF2}"/>
              </a:ext>
            </a:extLst>
          </p:cNvPr>
          <p:cNvSpPr>
            <a:spLocks noGrp="1"/>
          </p:cNvSpPr>
          <p:nvPr>
            <p:ph type="subTitle" idx="1"/>
          </p:nvPr>
        </p:nvSpPr>
        <p:spPr>
          <a:xfrm>
            <a:off x="840912" y="300933"/>
            <a:ext cx="10619941" cy="799297"/>
          </a:xfrm>
        </p:spPr>
        <p:txBody>
          <a:bodyPr/>
          <a:lstStyle/>
          <a:p>
            <a:r>
              <a:rPr lang="en-CA" sz="3200"/>
              <a:t>Safeguards &amp; Preventive Measures</a:t>
            </a:r>
          </a:p>
        </p:txBody>
      </p:sp>
      <p:sp>
        <p:nvSpPr>
          <p:cNvPr id="3" name="Text Placeholder 3">
            <a:extLst>
              <a:ext uri="{FF2B5EF4-FFF2-40B4-BE49-F238E27FC236}">
                <a16:creationId xmlns:a16="http://schemas.microsoft.com/office/drawing/2014/main" id="{B15E28EA-7BE6-DD01-5569-1AD4A37536A3}"/>
              </a:ext>
            </a:extLst>
          </p:cNvPr>
          <p:cNvSpPr txBox="1">
            <a:spLocks/>
          </p:cNvSpPr>
          <p:nvPr/>
        </p:nvSpPr>
        <p:spPr>
          <a:xfrm>
            <a:off x="925058" y="1029677"/>
            <a:ext cx="9604565" cy="5640394"/>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a:t>Safe Work Practices</a:t>
            </a:r>
          </a:p>
          <a:p>
            <a:r>
              <a:rPr lang="en-US"/>
              <a:t>Verify zero energy before work begins</a:t>
            </a:r>
          </a:p>
          <a:p>
            <a:r>
              <a:rPr lang="en-US"/>
              <a:t>Never loosen fittings under pressure</a:t>
            </a:r>
          </a:p>
          <a:p>
            <a:r>
              <a:rPr lang="en-US"/>
              <a:t>Maintain safe distances from pressurized systems</a:t>
            </a:r>
          </a:p>
          <a:p>
            <a:r>
              <a:rPr lang="en-US"/>
              <a:t>Follow startup and shutdown process designs</a:t>
            </a:r>
          </a:p>
          <a:p>
            <a:r>
              <a:rPr lang="en-US"/>
              <a:t>Use leak detection methods safely</a:t>
            </a:r>
          </a:p>
          <a:p>
            <a:r>
              <a:rPr lang="en-US"/>
              <a:t>Stop work if conditions change or safeguards fail</a:t>
            </a:r>
          </a:p>
          <a:p>
            <a:pPr marL="0" indent="0">
              <a:buFont typeface="Arial" panose="020B0604020202020204" pitchFamily="34" charset="0"/>
              <a:buNone/>
            </a:pPr>
            <a:endParaRPr lang="en-US" b="1"/>
          </a:p>
          <a:p>
            <a:pPr marL="0" indent="0">
              <a:buFont typeface="Arial" panose="020B0604020202020204" pitchFamily="34" charset="0"/>
              <a:buNone/>
            </a:pPr>
            <a:r>
              <a:rPr lang="en-US" b="1"/>
              <a:t>PPE (Last Line of Defense)</a:t>
            </a:r>
          </a:p>
          <a:p>
            <a:r>
              <a:rPr lang="en-US"/>
              <a:t>Flame-resistant (FR) clothing</a:t>
            </a:r>
          </a:p>
          <a:p>
            <a:r>
              <a:rPr lang="en-US"/>
              <a:t>Face shields and eye protection</a:t>
            </a:r>
          </a:p>
          <a:p>
            <a:r>
              <a:rPr lang="en-US"/>
              <a:t>Gloves appropriate for pressure and chemical hazards</a:t>
            </a:r>
          </a:p>
          <a:p>
            <a:r>
              <a:rPr lang="en-US"/>
              <a:t>Hearing protection</a:t>
            </a:r>
          </a:p>
          <a:p>
            <a:r>
              <a:rPr lang="en-US"/>
              <a:t>Respiratory protection (where required)</a:t>
            </a:r>
          </a:p>
        </p:txBody>
      </p:sp>
    </p:spTree>
    <p:extLst>
      <p:ext uri="{BB962C8B-B14F-4D97-AF65-F5344CB8AC3E}">
        <p14:creationId xmlns:p14="http://schemas.microsoft.com/office/powerpoint/2010/main" val="3757852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076AD-1178-B745-F67C-E5F97D749BC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EE89106-9428-1EF8-D091-EC9FACF215DC}"/>
              </a:ext>
            </a:extLst>
          </p:cNvPr>
          <p:cNvSpPr>
            <a:spLocks noGrp="1"/>
          </p:cNvSpPr>
          <p:nvPr>
            <p:ph type="subTitle" idx="1"/>
          </p:nvPr>
        </p:nvSpPr>
        <p:spPr/>
        <p:txBody>
          <a:bodyPr/>
          <a:lstStyle/>
          <a:p>
            <a:r>
              <a:rPr lang="en-CA"/>
              <a:t>What Signs to Watch for</a:t>
            </a:r>
          </a:p>
        </p:txBody>
      </p:sp>
      <p:sp>
        <p:nvSpPr>
          <p:cNvPr id="4" name="Text Placeholder 3">
            <a:extLst>
              <a:ext uri="{FF2B5EF4-FFF2-40B4-BE49-F238E27FC236}">
                <a16:creationId xmlns:a16="http://schemas.microsoft.com/office/drawing/2014/main" id="{34366ABF-BB93-87E4-8094-7389A14B7240}"/>
              </a:ext>
            </a:extLst>
          </p:cNvPr>
          <p:cNvSpPr>
            <a:spLocks noGrp="1"/>
          </p:cNvSpPr>
          <p:nvPr>
            <p:ph type="body" sz="quarter" idx="15"/>
          </p:nvPr>
        </p:nvSpPr>
        <p:spPr>
          <a:xfrm>
            <a:off x="914753" y="1187030"/>
            <a:ext cx="10368598" cy="4725715"/>
          </a:xfrm>
        </p:spPr>
        <p:txBody>
          <a:bodyPr lIns="91440" tIns="45720" rIns="91440" bIns="45720" anchor="t"/>
          <a:lstStyle/>
          <a:p>
            <a:pPr marL="0"/>
            <a:r>
              <a:rPr lang="en-US" dirty="0"/>
              <a:t>Unexpected pressure readings</a:t>
            </a:r>
          </a:p>
          <a:p>
            <a:pPr marL="0"/>
            <a:r>
              <a:rPr lang="en-US" dirty="0"/>
              <a:t>Vibrations, rattling, or unusual noises</a:t>
            </a:r>
          </a:p>
          <a:p>
            <a:pPr marL="0"/>
            <a:r>
              <a:rPr lang="en-US" dirty="0"/>
              <a:t>Smell of gas or hydrocarbons</a:t>
            </a:r>
          </a:p>
          <a:p>
            <a:pPr marL="0"/>
            <a:r>
              <a:rPr lang="en-US" dirty="0"/>
              <a:t>Not using gas monitoring devices (fixed or personal)</a:t>
            </a:r>
          </a:p>
          <a:p>
            <a:pPr marL="0"/>
            <a:r>
              <a:rPr lang="en-US" dirty="0"/>
              <a:t>Visible leaks, misting, or </a:t>
            </a:r>
            <a:r>
              <a:rPr lang="en-US" dirty="0" err="1"/>
              <a:t>vapour</a:t>
            </a:r>
            <a:r>
              <a:rPr lang="en-US" dirty="0"/>
              <a:t> clouds</a:t>
            </a:r>
          </a:p>
          <a:p>
            <a:pPr marL="0"/>
            <a:r>
              <a:rPr lang="en-US" dirty="0">
                <a:latin typeface="Trebuchet MS"/>
                <a:ea typeface="Verdana"/>
              </a:rPr>
              <a:t>Corrosion, bulging, or damaged piping</a:t>
            </a:r>
          </a:p>
          <a:p>
            <a:pPr marL="0"/>
            <a:r>
              <a:rPr lang="en-US" dirty="0"/>
              <a:t>Alarms or abnormal operating conditions</a:t>
            </a:r>
          </a:p>
        </p:txBody>
      </p:sp>
    </p:spTree>
    <p:extLst>
      <p:ext uri="{BB962C8B-B14F-4D97-AF65-F5344CB8AC3E}">
        <p14:creationId xmlns:p14="http://schemas.microsoft.com/office/powerpoint/2010/main" val="38451635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3136C-8462-71CB-8CCE-3F6635B9485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27EEE32-7049-4D9D-D463-5010011F3237}"/>
              </a:ext>
            </a:extLst>
          </p:cNvPr>
          <p:cNvSpPr>
            <a:spLocks noGrp="1"/>
          </p:cNvSpPr>
          <p:nvPr>
            <p:ph type="subTitle" idx="1"/>
          </p:nvPr>
        </p:nvSpPr>
        <p:spPr>
          <a:xfrm>
            <a:off x="908230" y="455101"/>
            <a:ext cx="10962140" cy="799297"/>
          </a:xfrm>
        </p:spPr>
        <p:txBody>
          <a:bodyPr/>
          <a:lstStyle/>
          <a:p>
            <a:r>
              <a:rPr lang="en-CA"/>
              <a:t>What to do if a hazard is identified</a:t>
            </a:r>
          </a:p>
        </p:txBody>
      </p:sp>
      <p:sp>
        <p:nvSpPr>
          <p:cNvPr id="4" name="Text Placeholder 3">
            <a:extLst>
              <a:ext uri="{FF2B5EF4-FFF2-40B4-BE49-F238E27FC236}">
                <a16:creationId xmlns:a16="http://schemas.microsoft.com/office/drawing/2014/main" id="{B101170E-0512-DA55-7FAD-52ADF01CBED1}"/>
              </a:ext>
            </a:extLst>
          </p:cNvPr>
          <p:cNvSpPr>
            <a:spLocks noGrp="1"/>
          </p:cNvSpPr>
          <p:nvPr>
            <p:ph type="body" sz="quarter" idx="15"/>
          </p:nvPr>
        </p:nvSpPr>
        <p:spPr>
          <a:xfrm>
            <a:off x="908230" y="1588285"/>
            <a:ext cx="10368598" cy="3993482"/>
          </a:xfrm>
        </p:spPr>
        <p:txBody>
          <a:bodyPr/>
          <a:lstStyle/>
          <a:p>
            <a:r>
              <a:rPr lang="en-US"/>
              <a:t>Stop work immediately</a:t>
            </a:r>
          </a:p>
          <a:p>
            <a:r>
              <a:rPr lang="en-US"/>
              <a:t>Move to a safe location</a:t>
            </a:r>
          </a:p>
          <a:p>
            <a:r>
              <a:rPr lang="en-US"/>
              <a:t>Isolate energy sources if trained and authorized</a:t>
            </a:r>
          </a:p>
          <a:p>
            <a:r>
              <a:rPr lang="en-US"/>
              <a:t>Raise the concern to supervision</a:t>
            </a:r>
          </a:p>
          <a:p>
            <a:r>
              <a:rPr lang="en-US"/>
              <a:t>Follow site emergency response process designs</a:t>
            </a:r>
          </a:p>
          <a:p>
            <a:r>
              <a:rPr lang="en-US"/>
              <a:t>Do not attempt temporary fixes on pressurized systems</a:t>
            </a:r>
          </a:p>
        </p:txBody>
      </p:sp>
    </p:spTree>
    <p:extLst>
      <p:ext uri="{BB962C8B-B14F-4D97-AF65-F5344CB8AC3E}">
        <p14:creationId xmlns:p14="http://schemas.microsoft.com/office/powerpoint/2010/main" val="3403256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8076F-F430-D304-F5A7-CA83B389B6EB}"/>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E16A1006-F209-08DC-4C64-4760BE148E6D}"/>
              </a:ext>
            </a:extLst>
          </p:cNvPr>
          <p:cNvSpPr>
            <a:spLocks noGrp="1"/>
          </p:cNvSpPr>
          <p:nvPr>
            <p:ph type="subTitle" idx="1"/>
          </p:nvPr>
        </p:nvSpPr>
        <p:spPr/>
        <p:txBody>
          <a:bodyPr/>
          <a:lstStyle/>
          <a:p>
            <a:r>
              <a:rPr lang="en-CA"/>
              <a:t>Responsibilities </a:t>
            </a:r>
          </a:p>
        </p:txBody>
      </p:sp>
      <p:sp>
        <p:nvSpPr>
          <p:cNvPr id="4" name="Text Placeholder 3">
            <a:extLst>
              <a:ext uri="{FF2B5EF4-FFF2-40B4-BE49-F238E27FC236}">
                <a16:creationId xmlns:a16="http://schemas.microsoft.com/office/drawing/2014/main" id="{CF5D2279-C524-D53D-05F2-F9349F85989D}"/>
              </a:ext>
            </a:extLst>
          </p:cNvPr>
          <p:cNvSpPr>
            <a:spLocks noGrp="1"/>
          </p:cNvSpPr>
          <p:nvPr>
            <p:ph type="body" sz="quarter" idx="15"/>
          </p:nvPr>
        </p:nvSpPr>
        <p:spPr>
          <a:xfrm>
            <a:off x="908231" y="948765"/>
            <a:ext cx="5857207" cy="5423986"/>
          </a:xfrm>
        </p:spPr>
        <p:txBody>
          <a:bodyPr/>
          <a:lstStyle/>
          <a:p>
            <a:pPr marL="0" indent="0">
              <a:buNone/>
            </a:pPr>
            <a:r>
              <a:rPr lang="en-US" b="1"/>
              <a:t>Workers</a:t>
            </a:r>
          </a:p>
          <a:p>
            <a:r>
              <a:rPr lang="en-US"/>
              <a:t>Stay out of the Line of Fire</a:t>
            </a:r>
          </a:p>
          <a:p>
            <a:r>
              <a:rPr lang="en-US"/>
              <a:t>Challenge unsafe conditions</a:t>
            </a:r>
          </a:p>
          <a:p>
            <a:r>
              <a:rPr lang="en-US"/>
              <a:t>Follow process designs and permits</a:t>
            </a:r>
          </a:p>
          <a:p>
            <a:r>
              <a:rPr lang="en-US"/>
              <a:t>Report near misses and unsafe conditions</a:t>
            </a:r>
          </a:p>
        </p:txBody>
      </p:sp>
      <p:sp>
        <p:nvSpPr>
          <p:cNvPr id="3" name="Text Placeholder 3">
            <a:extLst>
              <a:ext uri="{FF2B5EF4-FFF2-40B4-BE49-F238E27FC236}">
                <a16:creationId xmlns:a16="http://schemas.microsoft.com/office/drawing/2014/main" id="{D2848311-AEE1-8C96-6200-0CD703CCFC81}"/>
              </a:ext>
            </a:extLst>
          </p:cNvPr>
          <p:cNvSpPr txBox="1">
            <a:spLocks/>
          </p:cNvSpPr>
          <p:nvPr/>
        </p:nvSpPr>
        <p:spPr>
          <a:xfrm>
            <a:off x="6704105" y="948765"/>
            <a:ext cx="5244803" cy="5423986"/>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a:t>Leaders</a:t>
            </a:r>
          </a:p>
          <a:p>
            <a:r>
              <a:rPr lang="en-US"/>
              <a:t>Ensure hazards are discussed during planning</a:t>
            </a:r>
          </a:p>
          <a:p>
            <a:r>
              <a:rPr lang="en-US"/>
              <a:t>Reinforce Line of Fire awareness</a:t>
            </a:r>
          </a:p>
          <a:p>
            <a:r>
              <a:rPr lang="en-US"/>
              <a:t>Verify safeguards are in place before work begins</a:t>
            </a:r>
          </a:p>
          <a:p>
            <a:r>
              <a:rPr lang="en-US"/>
              <a:t>Support stop-work authority</a:t>
            </a:r>
          </a:p>
        </p:txBody>
      </p:sp>
    </p:spTree>
    <p:extLst>
      <p:ext uri="{BB962C8B-B14F-4D97-AF65-F5344CB8AC3E}">
        <p14:creationId xmlns:p14="http://schemas.microsoft.com/office/powerpoint/2010/main" val="440838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1A110-B1A1-741C-5E2B-AE72DDC89A0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C1376F9-1B4B-E285-DFE7-A4D9C20EC866}"/>
              </a:ext>
            </a:extLst>
          </p:cNvPr>
          <p:cNvSpPr>
            <a:spLocks noGrp="1"/>
          </p:cNvSpPr>
          <p:nvPr>
            <p:ph type="subTitle" idx="1"/>
          </p:nvPr>
        </p:nvSpPr>
        <p:spPr>
          <a:xfrm>
            <a:off x="908230" y="149468"/>
            <a:ext cx="10782625" cy="799297"/>
          </a:xfrm>
        </p:spPr>
        <p:txBody>
          <a:bodyPr/>
          <a:lstStyle/>
          <a:p>
            <a:r>
              <a:rPr lang="en-CA" sz="3200"/>
              <a:t>Field Verification: IOGP Questions &amp; Actions</a:t>
            </a:r>
          </a:p>
        </p:txBody>
      </p:sp>
      <p:graphicFrame>
        <p:nvGraphicFramePr>
          <p:cNvPr id="6" name="Table 5">
            <a:extLst>
              <a:ext uri="{FF2B5EF4-FFF2-40B4-BE49-F238E27FC236}">
                <a16:creationId xmlns:a16="http://schemas.microsoft.com/office/drawing/2014/main" id="{DEA42339-30EB-7FAD-DCB6-E4ADA6E20F5E}"/>
              </a:ext>
            </a:extLst>
          </p:cNvPr>
          <p:cNvGraphicFramePr>
            <a:graphicFrameLocks noGrp="1"/>
          </p:cNvGraphicFramePr>
          <p:nvPr>
            <p:extLst>
              <p:ext uri="{D42A27DB-BD31-4B8C-83A1-F6EECF244321}">
                <p14:modId xmlns:p14="http://schemas.microsoft.com/office/powerpoint/2010/main" val="2132654850"/>
              </p:ext>
            </p:extLst>
          </p:nvPr>
        </p:nvGraphicFramePr>
        <p:xfrm>
          <a:off x="665698" y="1142709"/>
          <a:ext cx="10860604" cy="3880705"/>
        </p:xfrm>
        <a:graphic>
          <a:graphicData uri="http://schemas.openxmlformats.org/drawingml/2006/table">
            <a:tbl>
              <a:tblPr firstRow="1" bandRow="1">
                <a:tableStyleId>{5C22544A-7EE6-4342-B048-85BDC9FD1C3A}</a:tableStyleId>
              </a:tblPr>
              <a:tblGrid>
                <a:gridCol w="5430302">
                  <a:extLst>
                    <a:ext uri="{9D8B030D-6E8A-4147-A177-3AD203B41FA5}">
                      <a16:colId xmlns:a16="http://schemas.microsoft.com/office/drawing/2014/main" val="2324602241"/>
                    </a:ext>
                  </a:extLst>
                </a:gridCol>
                <a:gridCol w="5430302">
                  <a:extLst>
                    <a:ext uri="{9D8B030D-6E8A-4147-A177-3AD203B41FA5}">
                      <a16:colId xmlns:a16="http://schemas.microsoft.com/office/drawing/2014/main" val="473128354"/>
                    </a:ext>
                  </a:extLst>
                </a:gridCol>
              </a:tblGrid>
              <a:tr h="375505">
                <a:tc>
                  <a:txBody>
                    <a:bodyPr/>
                    <a:lstStyle/>
                    <a:p>
                      <a:r>
                        <a:rPr lang="en-CA"/>
                        <a:t>Hazard Prevention Questions</a:t>
                      </a:r>
                    </a:p>
                  </a:txBody>
                  <a:tcPr/>
                </a:tc>
                <a:tc>
                  <a:txBody>
                    <a:bodyPr/>
                    <a:lstStyle/>
                    <a:p>
                      <a:r>
                        <a:rPr lang="en-CA"/>
                        <a:t>Prevention Actions</a:t>
                      </a:r>
                    </a:p>
                  </a:txBody>
                  <a:tcPr/>
                </a:tc>
                <a:extLst>
                  <a:ext uri="{0D108BD9-81ED-4DB2-BD59-A6C34878D82A}">
                    <a16:rowId xmlns:a16="http://schemas.microsoft.com/office/drawing/2014/main" val="3895306236"/>
                  </a:ext>
                </a:extLst>
              </a:tr>
              <a:tr h="375505">
                <a:tc>
                  <a:txBody>
                    <a:bodyPr/>
                    <a:lstStyle/>
                    <a:p>
                      <a:pPr marL="285750" indent="-285750">
                        <a:buFont typeface="Arial" panose="020B0604020202020204" pitchFamily="34" charset="0"/>
                        <a:buChar char="•"/>
                      </a:pPr>
                      <a:r>
                        <a:rPr lang="en-US" sz="1600">
                          <a:solidFill>
                            <a:srgbClr val="101820"/>
                          </a:solidFill>
                        </a:rPr>
                        <a:t>Can people and combustible materials be kept out of the line of fire during tasks in the workplace that generate sparks, flying debris, or projectiles? E.g., grinding, chipping, abrasive blasting, hydro-blasting, pigging, etc.</a:t>
                      </a:r>
                    </a:p>
                    <a:p>
                      <a:pPr marL="285750" indent="-285750">
                        <a:buFont typeface="Arial" panose="020B0604020202020204" pitchFamily="34" charset="0"/>
                        <a:buChar char="•"/>
                      </a:pPr>
                      <a:r>
                        <a:rPr lang="en-US" sz="1600">
                          <a:solidFill>
                            <a:srgbClr val="101820"/>
                          </a:solidFill>
                        </a:rPr>
                        <a:t>Are effective safeguards in place to protect personnel from exposure to explosion/projectiles? E.g., barricade and restrict access, area containment, blast walls.</a:t>
                      </a:r>
                    </a:p>
                    <a:p>
                      <a:pPr marL="285750" indent="-285750">
                        <a:buFont typeface="Arial" panose="020B0604020202020204" pitchFamily="34" charset="0"/>
                        <a:buChar char="•"/>
                      </a:pPr>
                      <a:r>
                        <a:rPr lang="en-US" sz="1600">
                          <a:solidFill>
                            <a:srgbClr val="101820"/>
                          </a:solidFill>
                        </a:rPr>
                        <a:t>Are safe pathways and shelter-in-place available, known, and their use practiced, in case of explosion or jet fire?</a:t>
                      </a:r>
                    </a:p>
                    <a:p>
                      <a:pPr marL="285750" indent="-285750">
                        <a:buFont typeface="Arial" panose="020B0604020202020204" pitchFamily="34" charset="0"/>
                        <a:buChar char="•"/>
                      </a:pPr>
                      <a:r>
                        <a:rPr lang="en-US" sz="1600">
                          <a:solidFill>
                            <a:srgbClr val="101820"/>
                          </a:solidFill>
                        </a:rPr>
                        <a:t>Has hot work been adequately controlled, including gas test if required?</a:t>
                      </a:r>
                    </a:p>
                  </a:txBody>
                  <a:tcPr/>
                </a:tc>
                <a:tc>
                  <a:txBody>
                    <a:bodyPr/>
                    <a:lstStyle/>
                    <a:p>
                      <a:pPr marL="0" indent="0">
                        <a:buFont typeface="Arial" panose="020B0604020202020204" pitchFamily="34" charset="0"/>
                        <a:buNone/>
                      </a:pPr>
                      <a:r>
                        <a:rPr lang="en-US" sz="1600" b="1">
                          <a:solidFill>
                            <a:srgbClr val="101820"/>
                          </a:solidFill>
                        </a:rPr>
                        <a:t>Flying Debris:</a:t>
                      </a:r>
                    </a:p>
                    <a:p>
                      <a:pPr marL="285750" indent="-285750">
                        <a:buFont typeface="Arial" panose="020B0604020202020204" pitchFamily="34" charset="0"/>
                        <a:buChar char="•"/>
                      </a:pPr>
                      <a:r>
                        <a:rPr lang="en-US" sz="1600" b="0">
                          <a:solidFill>
                            <a:srgbClr val="101820"/>
                          </a:solidFill>
                        </a:rPr>
                        <a:t>Keep people out of the line of fire during tasks like grinding, chipping, or blasting, that may create projectiles.</a:t>
                      </a:r>
                    </a:p>
                    <a:p>
                      <a:pPr marL="0" indent="0">
                        <a:buFont typeface="Arial" panose="020B0604020202020204" pitchFamily="34" charset="0"/>
                        <a:buNone/>
                      </a:pPr>
                      <a:r>
                        <a:rPr lang="en-US" sz="1600" b="1">
                          <a:solidFill>
                            <a:srgbClr val="101820"/>
                          </a:solidFill>
                        </a:rPr>
                        <a:t>Protection from Projectiles and Explosions:</a:t>
                      </a:r>
                    </a:p>
                    <a:p>
                      <a:pPr marL="285750" indent="-285750">
                        <a:buFont typeface="Arial" panose="020B0604020202020204" pitchFamily="34" charset="0"/>
                        <a:buChar char="•"/>
                      </a:pPr>
                      <a:r>
                        <a:rPr lang="en-US" sz="1600" b="0">
                          <a:solidFill>
                            <a:srgbClr val="101820"/>
                          </a:solidFill>
                        </a:rPr>
                        <a:t>Use barricades and safeguards to protect personnel from exposure and/or restrict access.</a:t>
                      </a:r>
                    </a:p>
                    <a:p>
                      <a:pPr marL="0" indent="0">
                        <a:buFont typeface="Arial" panose="020B0604020202020204" pitchFamily="34" charset="0"/>
                        <a:buNone/>
                      </a:pPr>
                      <a:r>
                        <a:rPr lang="en-US" sz="1600" b="1">
                          <a:solidFill>
                            <a:srgbClr val="101820"/>
                          </a:solidFill>
                        </a:rPr>
                        <a:t>Protection from Jet Fires:</a:t>
                      </a:r>
                    </a:p>
                    <a:p>
                      <a:pPr marL="285750" indent="-285750">
                        <a:buFont typeface="Arial" panose="020B0604020202020204" pitchFamily="34" charset="0"/>
                        <a:buChar char="•"/>
                      </a:pPr>
                      <a:r>
                        <a:rPr lang="en-US" sz="1600" b="0">
                          <a:solidFill>
                            <a:srgbClr val="101820"/>
                          </a:solidFill>
                        </a:rPr>
                        <a:t>Make sure safe pathways and shelter-in-place are available, known, and their use practiced.</a:t>
                      </a:r>
                    </a:p>
                    <a:p>
                      <a:pPr marL="0" indent="0">
                        <a:buFont typeface="Arial" panose="020B0604020202020204" pitchFamily="34" charset="0"/>
                        <a:buNone/>
                      </a:pPr>
                      <a:r>
                        <a:rPr lang="en-US" sz="1600" b="1">
                          <a:solidFill>
                            <a:srgbClr val="101820"/>
                          </a:solidFill>
                        </a:rPr>
                        <a:t>Hot Work:</a:t>
                      </a:r>
                    </a:p>
                    <a:p>
                      <a:pPr marL="285750" indent="-285750">
                        <a:buFont typeface="Arial" panose="020B0604020202020204" pitchFamily="34" charset="0"/>
                        <a:buChar char="•"/>
                      </a:pPr>
                      <a:r>
                        <a:rPr lang="en-US" sz="1600" b="0">
                          <a:solidFill>
                            <a:srgbClr val="101820"/>
                          </a:solidFill>
                        </a:rPr>
                        <a:t>Ensure adequate safeguards are in place, including gas test if required.</a:t>
                      </a:r>
                    </a:p>
                  </a:txBody>
                  <a:tcPr/>
                </a:tc>
                <a:extLst>
                  <a:ext uri="{0D108BD9-81ED-4DB2-BD59-A6C34878D82A}">
                    <a16:rowId xmlns:a16="http://schemas.microsoft.com/office/drawing/2014/main" val="2779253043"/>
                  </a:ext>
                </a:extLst>
              </a:tr>
            </a:tbl>
          </a:graphicData>
        </a:graphic>
      </p:graphicFrame>
      <p:sp>
        <p:nvSpPr>
          <p:cNvPr id="3" name="TextBox 2">
            <a:extLst>
              <a:ext uri="{FF2B5EF4-FFF2-40B4-BE49-F238E27FC236}">
                <a16:creationId xmlns:a16="http://schemas.microsoft.com/office/drawing/2014/main" id="{37E2C3C8-4C16-DD84-E751-D1BB29CFBFE5}"/>
              </a:ext>
            </a:extLst>
          </p:cNvPr>
          <p:cNvSpPr txBox="1"/>
          <p:nvPr/>
        </p:nvSpPr>
        <p:spPr>
          <a:xfrm>
            <a:off x="908230" y="5795834"/>
            <a:ext cx="7085198" cy="584775"/>
          </a:xfrm>
          <a:prstGeom prst="rect">
            <a:avLst/>
          </a:prstGeom>
          <a:noFill/>
        </p:spPr>
        <p:txBody>
          <a:bodyPr wrap="square" rtlCol="0">
            <a:spAutoFit/>
          </a:bodyPr>
          <a:lstStyle/>
          <a:p>
            <a:r>
              <a:rPr lang="en-CA" sz="1600">
                <a:solidFill>
                  <a:srgbClr val="101820"/>
                </a:solidFill>
              </a:rPr>
              <a:t>Visit this link for more information: </a:t>
            </a:r>
            <a:r>
              <a:rPr lang="en-CA" sz="1600">
                <a:solidFill>
                  <a:srgbClr val="101820"/>
                </a:solidFill>
                <a:hlinkClick r:id="rId2">
                  <a:extLst>
                    <a:ext uri="{A12FA001-AC4F-418D-AE19-62706E023703}">
                      <ahyp:hlinkClr xmlns:ahyp="http://schemas.microsoft.com/office/drawing/2018/hyperlinkcolor" val="tx"/>
                    </a:ext>
                  </a:extLst>
                </a:hlinkClick>
              </a:rPr>
              <a:t>Life-Saving Rules | IOGP</a:t>
            </a:r>
            <a:endParaRPr lang="en-CA" sz="1600">
              <a:solidFill>
                <a:srgbClr val="101820"/>
              </a:solidFill>
            </a:endParaRPr>
          </a:p>
          <a:p>
            <a:r>
              <a:rPr lang="en-CA" sz="1600">
                <a:solidFill>
                  <a:srgbClr val="101820"/>
                </a:solidFill>
              </a:rPr>
              <a:t>Scroll down to see the publication on Line of Fire</a:t>
            </a:r>
          </a:p>
        </p:txBody>
      </p:sp>
    </p:spTree>
    <p:extLst>
      <p:ext uri="{BB962C8B-B14F-4D97-AF65-F5344CB8AC3E}">
        <p14:creationId xmlns:p14="http://schemas.microsoft.com/office/powerpoint/2010/main" val="633819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7CE39-DAE3-297D-B10A-19ACB32B2235}"/>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B16559EF-AA80-8655-6448-9EEF918EC125}"/>
              </a:ext>
            </a:extLst>
          </p:cNvPr>
          <p:cNvSpPr>
            <a:spLocks noGrp="1"/>
          </p:cNvSpPr>
          <p:nvPr>
            <p:ph type="subTitle" idx="1"/>
          </p:nvPr>
        </p:nvSpPr>
        <p:spPr/>
        <p:txBody>
          <a:bodyPr/>
          <a:lstStyle/>
          <a:p>
            <a:r>
              <a:rPr lang="en-CA"/>
              <a:t>New Concepts </a:t>
            </a:r>
          </a:p>
        </p:txBody>
      </p:sp>
      <p:sp>
        <p:nvSpPr>
          <p:cNvPr id="4" name="Text Placeholder 3">
            <a:extLst>
              <a:ext uri="{FF2B5EF4-FFF2-40B4-BE49-F238E27FC236}">
                <a16:creationId xmlns:a16="http://schemas.microsoft.com/office/drawing/2014/main" id="{0A6769A2-A71E-8D69-37EC-A95F9516A6C2}"/>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87939D00-5552-A646-06E9-DA92FC6A49BB}"/>
              </a:ext>
            </a:extLst>
          </p:cNvPr>
          <p:cNvGraphicFramePr>
            <a:graphicFrameLocks noGrp="1"/>
          </p:cNvGraphicFramePr>
          <p:nvPr>
            <p:extLst>
              <p:ext uri="{D42A27DB-BD31-4B8C-83A1-F6EECF244321}">
                <p14:modId xmlns:p14="http://schemas.microsoft.com/office/powerpoint/2010/main" val="3733944070"/>
              </p:ext>
            </p:extLst>
          </p:nvPr>
        </p:nvGraphicFramePr>
        <p:xfrm>
          <a:off x="908231" y="1284648"/>
          <a:ext cx="10590085" cy="33628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869875">
                  <a:extLst>
                    <a:ext uri="{9D8B030D-6E8A-4147-A177-3AD203B41FA5}">
                      <a16:colId xmlns:a16="http://schemas.microsoft.com/office/drawing/2014/main" val="3643448391"/>
                    </a:ext>
                  </a:extLst>
                </a:gridCol>
                <a:gridCol w="4295312">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1</a:t>
                      </a:r>
                    </a:p>
                  </a:txBody>
                  <a:tcPr/>
                </a:tc>
                <a:tc>
                  <a:txBody>
                    <a:bodyPr/>
                    <a:lstStyle/>
                    <a:p>
                      <a:r>
                        <a:rPr lang="en-CA" sz="1400">
                          <a:solidFill>
                            <a:srgbClr val="101820"/>
                          </a:solidFill>
                        </a:rPr>
                        <a:t>Energy Wheel</a:t>
                      </a:r>
                    </a:p>
                  </a:txBody>
                  <a:tcPr/>
                </a:tc>
                <a:tc>
                  <a:txBody>
                    <a:bodyPr/>
                    <a:lstStyle/>
                    <a:p>
                      <a:r>
                        <a:rPr lang="en-US" sz="1400">
                          <a:solidFill>
                            <a:srgbClr val="101820"/>
                          </a:solidFill>
                        </a:rPr>
                        <a:t>It is a visual tool used in safety management to help identify, categorize and manage hazards based on the types of energy present in the workplace. It simplifies the hazard recognition process by focusing on the various energy sources that could cause harm if not properly controlled.</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3287771450"/>
                  </a:ext>
                </a:extLst>
              </a:tr>
              <a:tr h="406249">
                <a:tc>
                  <a:txBody>
                    <a:bodyPr/>
                    <a:lstStyle/>
                    <a:p>
                      <a:r>
                        <a:rPr lang="en-CA" sz="1400">
                          <a:solidFill>
                            <a:srgbClr val="101820"/>
                          </a:solidFill>
                        </a:rPr>
                        <a:t>2</a:t>
                      </a:r>
                    </a:p>
                  </a:txBody>
                  <a:tcPr/>
                </a:tc>
                <a:tc>
                  <a:txBody>
                    <a:bodyPr/>
                    <a:lstStyle/>
                    <a:p>
                      <a:r>
                        <a:rPr lang="en-CA" sz="1400">
                          <a:solidFill>
                            <a:srgbClr val="101820"/>
                          </a:solidFill>
                        </a:rPr>
                        <a:t>Hierarchy of Control</a:t>
                      </a:r>
                    </a:p>
                  </a:txBody>
                  <a:tcPr/>
                </a:tc>
                <a:tc>
                  <a:txBody>
                    <a:bodyPr/>
                    <a:lstStyle/>
                    <a:p>
                      <a:r>
                        <a:rPr lang="en-US" sz="1400">
                          <a:solidFill>
                            <a:srgbClr val="101820"/>
                          </a:solidFill>
                        </a:rPr>
                        <a:t>It is a systematic approach used to eliminate or minimize hazards associated with energy sources in the workplace. Part of safety management systems, it is commonly applied in industries where people may be exposed to hazardous </a:t>
                      </a:r>
                    </a:p>
                    <a:p>
                      <a:r>
                        <a:rPr lang="en-US" sz="1400">
                          <a:solidFill>
                            <a:srgbClr val="101820"/>
                          </a:solidFill>
                        </a:rPr>
                        <a:t>energy during the operation, maintenance or servicing of equipment.</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1320271078"/>
                  </a:ext>
                </a:extLst>
              </a:tr>
            </a:tbl>
          </a:graphicData>
        </a:graphic>
      </p:graphicFrame>
    </p:spTree>
    <p:extLst>
      <p:ext uri="{BB962C8B-B14F-4D97-AF65-F5344CB8AC3E}">
        <p14:creationId xmlns:p14="http://schemas.microsoft.com/office/powerpoint/2010/main" val="32791281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4B539-27E1-A57C-296A-7BAA9FC65BF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8E756B2C-1BE7-C0D8-D77E-4BD346C694E0}"/>
              </a:ext>
            </a:extLst>
          </p:cNvPr>
          <p:cNvSpPr>
            <a:spLocks noGrp="1"/>
          </p:cNvSpPr>
          <p:nvPr>
            <p:ph type="subTitle" idx="1"/>
          </p:nvPr>
        </p:nvSpPr>
        <p:spPr/>
        <p:txBody>
          <a:bodyPr/>
          <a:lstStyle/>
          <a:p>
            <a:r>
              <a:rPr lang="en-CA"/>
              <a:t>New Concepts </a:t>
            </a:r>
          </a:p>
        </p:txBody>
      </p:sp>
      <p:sp>
        <p:nvSpPr>
          <p:cNvPr id="4" name="Text Placeholder 3">
            <a:extLst>
              <a:ext uri="{FF2B5EF4-FFF2-40B4-BE49-F238E27FC236}">
                <a16:creationId xmlns:a16="http://schemas.microsoft.com/office/drawing/2014/main" id="{0217DC68-0697-958A-FF6D-95C27D40BCAF}"/>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590BE93A-F382-833D-A454-3808A25FDA9D}"/>
              </a:ext>
            </a:extLst>
          </p:cNvPr>
          <p:cNvGraphicFramePr>
            <a:graphicFrameLocks noGrp="1"/>
          </p:cNvGraphicFramePr>
          <p:nvPr>
            <p:extLst>
              <p:ext uri="{D42A27DB-BD31-4B8C-83A1-F6EECF244321}">
                <p14:modId xmlns:p14="http://schemas.microsoft.com/office/powerpoint/2010/main" val="3729400567"/>
              </p:ext>
            </p:extLst>
          </p:nvPr>
        </p:nvGraphicFramePr>
        <p:xfrm>
          <a:off x="908231" y="1284648"/>
          <a:ext cx="10590085" cy="44296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982071">
                  <a:extLst>
                    <a:ext uri="{9D8B030D-6E8A-4147-A177-3AD203B41FA5}">
                      <a16:colId xmlns:a16="http://schemas.microsoft.com/office/drawing/2014/main" val="3643448391"/>
                    </a:ext>
                  </a:extLst>
                </a:gridCol>
                <a:gridCol w="4183116">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3</a:t>
                      </a:r>
                    </a:p>
                  </a:txBody>
                  <a:tcPr/>
                </a:tc>
                <a:tc>
                  <a:txBody>
                    <a:bodyPr/>
                    <a:lstStyle/>
                    <a:p>
                      <a:r>
                        <a:rPr lang="en-CA" sz="1400">
                          <a:solidFill>
                            <a:srgbClr val="101820"/>
                          </a:solidFill>
                        </a:rPr>
                        <a:t>Stuff That Can Kill You (STCKY)</a:t>
                      </a:r>
                    </a:p>
                  </a:txBody>
                  <a:tcPr/>
                </a:tc>
                <a:tc>
                  <a:txBody>
                    <a:bodyPr/>
                    <a:lstStyle/>
                    <a:p>
                      <a:r>
                        <a:rPr lang="en-US" sz="1400">
                          <a:solidFill>
                            <a:srgbClr val="101820"/>
                          </a:solidFill>
                        </a:rPr>
                        <a:t>"Stuff that can kill you" (STCKY) is a safety </a:t>
                      </a:r>
                    </a:p>
                    <a:p>
                      <a:r>
                        <a:rPr lang="en-US" sz="1400">
                          <a:solidFill>
                            <a:srgbClr val="101820"/>
                          </a:solidFill>
                        </a:rPr>
                        <a:t>concept used to identify and manage hazards or conditions in the workplace that pose a significant risk of serious injury or fatality. It emphasizes the importance of recognizing high-risk elements in work environments, which can cause life-threatening, life-altering or life-ending incidents if not properly controlled.</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436631440"/>
                  </a:ext>
                </a:extLst>
              </a:tr>
              <a:tr h="406249">
                <a:tc>
                  <a:txBody>
                    <a:bodyPr/>
                    <a:lstStyle/>
                    <a:p>
                      <a:r>
                        <a:rPr lang="en-CA" sz="1400">
                          <a:solidFill>
                            <a:srgbClr val="101820"/>
                          </a:solidFill>
                        </a:rPr>
                        <a:t>4</a:t>
                      </a:r>
                    </a:p>
                  </a:txBody>
                  <a:tcPr/>
                </a:tc>
                <a:tc>
                  <a:txBody>
                    <a:bodyPr/>
                    <a:lstStyle/>
                    <a:p>
                      <a:r>
                        <a:rPr lang="en-CA" sz="1400">
                          <a:solidFill>
                            <a:srgbClr val="101820"/>
                          </a:solidFill>
                        </a:rPr>
                        <a:t>Critical Work</a:t>
                      </a:r>
                    </a:p>
                  </a:txBody>
                  <a:tcPr/>
                </a:tc>
                <a:tc>
                  <a:txBody>
                    <a:bodyPr/>
                    <a:lstStyle/>
                    <a:p>
                      <a:r>
                        <a:rPr lang="en-US" sz="1400">
                          <a:solidFill>
                            <a:srgbClr val="101820"/>
                          </a:solidFill>
                        </a:rPr>
                        <a:t>Critical work refers to tasks or activities in </a:t>
                      </a:r>
                    </a:p>
                    <a:p>
                      <a:r>
                        <a:rPr lang="en-US" sz="1400">
                          <a:solidFill>
                            <a:srgbClr val="101820"/>
                          </a:solidFill>
                        </a:rPr>
                        <a:t>a workplace that involve significant risk </a:t>
                      </a:r>
                    </a:p>
                    <a:p>
                      <a:r>
                        <a:rPr lang="en-US" sz="1400">
                          <a:solidFill>
                            <a:srgbClr val="101820"/>
                          </a:solidFill>
                        </a:rPr>
                        <a:t>to people, property or the environment. </a:t>
                      </a:r>
                    </a:p>
                    <a:p>
                      <a:r>
                        <a:rPr lang="en-US" sz="1400">
                          <a:solidFill>
                            <a:srgbClr val="101820"/>
                          </a:solidFill>
                        </a:rPr>
                        <a:t>These tasks often require precise planning, </a:t>
                      </a:r>
                    </a:p>
                    <a:p>
                      <a:r>
                        <a:rPr lang="en-US" sz="1400">
                          <a:solidFill>
                            <a:srgbClr val="101820"/>
                          </a:solidFill>
                        </a:rPr>
                        <a:t>specialized skills and strict safety measures due to the potential for severe consequences if something goes wrong. In essence, critical work involves critical steps with inherent critical risks that could only be managed by critical safeguards. </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2922659074"/>
                  </a:ext>
                </a:extLst>
              </a:tr>
            </a:tbl>
          </a:graphicData>
        </a:graphic>
      </p:graphicFrame>
    </p:spTree>
    <p:extLst>
      <p:ext uri="{BB962C8B-B14F-4D97-AF65-F5344CB8AC3E}">
        <p14:creationId xmlns:p14="http://schemas.microsoft.com/office/powerpoint/2010/main" val="12576605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4B7A4-6372-E345-2F4C-905A50BE66A2}"/>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294D2F7-C4D2-9F25-B0D6-3807294E1B16}"/>
              </a:ext>
            </a:extLst>
          </p:cNvPr>
          <p:cNvSpPr>
            <a:spLocks noGrp="1"/>
          </p:cNvSpPr>
          <p:nvPr>
            <p:ph type="subTitle" idx="1"/>
          </p:nvPr>
        </p:nvSpPr>
        <p:spPr/>
        <p:txBody>
          <a:bodyPr/>
          <a:lstStyle/>
          <a:p>
            <a:r>
              <a:rPr lang="en-CA"/>
              <a:t>New Concepts</a:t>
            </a:r>
          </a:p>
        </p:txBody>
      </p:sp>
      <p:sp>
        <p:nvSpPr>
          <p:cNvPr id="4" name="Text Placeholder 3">
            <a:extLst>
              <a:ext uri="{FF2B5EF4-FFF2-40B4-BE49-F238E27FC236}">
                <a16:creationId xmlns:a16="http://schemas.microsoft.com/office/drawing/2014/main" id="{908F4A77-60E8-9BE2-0D1D-8103CE11AEB7}"/>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3AC94A87-4824-A90A-1F20-9428C172C741}"/>
              </a:ext>
            </a:extLst>
          </p:cNvPr>
          <p:cNvGraphicFramePr>
            <a:graphicFrameLocks noGrp="1"/>
          </p:cNvGraphicFramePr>
          <p:nvPr>
            <p:extLst>
              <p:ext uri="{D42A27DB-BD31-4B8C-83A1-F6EECF244321}">
                <p14:modId xmlns:p14="http://schemas.microsoft.com/office/powerpoint/2010/main" val="4222037731"/>
              </p:ext>
            </p:extLst>
          </p:nvPr>
        </p:nvGraphicFramePr>
        <p:xfrm>
          <a:off x="908231" y="1284648"/>
          <a:ext cx="10590085" cy="506968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2513197">
                  <a:extLst>
                    <a:ext uri="{9D8B030D-6E8A-4147-A177-3AD203B41FA5}">
                      <a16:colId xmlns:a16="http://schemas.microsoft.com/office/drawing/2014/main" val="3643448391"/>
                    </a:ext>
                  </a:extLst>
                </a:gridCol>
                <a:gridCol w="3651990">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5</a:t>
                      </a:r>
                    </a:p>
                  </a:txBody>
                  <a:tcPr/>
                </a:tc>
                <a:tc>
                  <a:txBody>
                    <a:bodyPr/>
                    <a:lstStyle/>
                    <a:p>
                      <a:r>
                        <a:rPr lang="en-CA" sz="1400">
                          <a:solidFill>
                            <a:srgbClr val="101820"/>
                          </a:solidFill>
                        </a:rPr>
                        <a:t>Direct Control</a:t>
                      </a:r>
                    </a:p>
                  </a:txBody>
                  <a:tcPr/>
                </a:tc>
                <a:tc>
                  <a:txBody>
                    <a:bodyPr/>
                    <a:lstStyle/>
                    <a:p>
                      <a:r>
                        <a:rPr lang="en-US" sz="1400">
                          <a:solidFill>
                            <a:srgbClr val="101820"/>
                          </a:solidFill>
                        </a:rPr>
                        <a:t>This refers to the proactive and hands-on supervision, intervention and management of work activities to ensure safety standards and protocols are strictly followed. It involves real-time oversight by competent personnel to minimize risks and immediately address any unsafe conditions </a:t>
                      </a:r>
                    </a:p>
                    <a:p>
                      <a:r>
                        <a:rPr lang="en-US" sz="1400">
                          <a:solidFill>
                            <a:srgbClr val="101820"/>
                          </a:solidFill>
                        </a:rPr>
                        <a:t>or </a:t>
                      </a:r>
                      <a:r>
                        <a:rPr lang="en-US" sz="1400" err="1">
                          <a:solidFill>
                            <a:srgbClr val="101820"/>
                          </a:solidFill>
                        </a:rPr>
                        <a:t>behaviours</a:t>
                      </a:r>
                      <a:r>
                        <a:rPr lang="en-US" sz="1400">
                          <a:solidFill>
                            <a:srgbClr val="101820"/>
                          </a:solidFill>
                        </a:rPr>
                        <a:t>. Direct Controls work even if </a:t>
                      </a:r>
                    </a:p>
                    <a:p>
                      <a:r>
                        <a:rPr lang="en-US" sz="1400">
                          <a:solidFill>
                            <a:srgbClr val="101820"/>
                          </a:solidFill>
                        </a:rPr>
                        <a:t>people make errors.</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r>
                        <a:rPr lang="en-US" sz="1400" dirty="0">
                          <a:solidFill>
                            <a:srgbClr val="101820"/>
                          </a:solidFill>
                        </a:rPr>
                        <a:t>Alternative Controls are specifically designed to mitigate human error. When a Direct Control is not feasible, there must be at least two Alternative Controls, from at least two or more of the </a:t>
                      </a:r>
                    </a:p>
                    <a:p>
                      <a:r>
                        <a:rPr lang="en-US" sz="1400" dirty="0">
                          <a:solidFill>
                            <a:srgbClr val="101820"/>
                          </a:solidFill>
                        </a:rPr>
                        <a:t>available categories.</a:t>
                      </a:r>
                    </a:p>
                    <a:p>
                      <a:endParaRPr lang="en-CA" sz="1400" dirty="0">
                        <a:solidFill>
                          <a:srgbClr val="101820"/>
                        </a:solidFill>
                      </a:endParaRPr>
                    </a:p>
                  </a:txBody>
                  <a:tcPr/>
                </a:tc>
                <a:extLst>
                  <a:ext uri="{0D108BD9-81ED-4DB2-BD59-A6C34878D82A}">
                    <a16:rowId xmlns:a16="http://schemas.microsoft.com/office/drawing/2014/main" val="2158298231"/>
                  </a:ext>
                </a:extLst>
              </a:tr>
              <a:tr h="406249">
                <a:tc>
                  <a:txBody>
                    <a:bodyPr/>
                    <a:lstStyle/>
                    <a:p>
                      <a:r>
                        <a:rPr lang="en-CA" sz="1400">
                          <a:solidFill>
                            <a:srgbClr val="101820"/>
                          </a:solidFill>
                        </a:rPr>
                        <a:t>6</a:t>
                      </a:r>
                    </a:p>
                  </a:txBody>
                  <a:tcPr/>
                </a:tc>
                <a:tc>
                  <a:txBody>
                    <a:bodyPr/>
                    <a:lstStyle/>
                    <a:p>
                      <a:r>
                        <a:rPr lang="en-CA" sz="1400">
                          <a:solidFill>
                            <a:srgbClr val="101820"/>
                          </a:solidFill>
                        </a:rPr>
                        <a:t>High Energy Control Assessment (HECA)</a:t>
                      </a:r>
                    </a:p>
                  </a:txBody>
                  <a:tcPr/>
                </a:tc>
                <a:tc>
                  <a:txBody>
                    <a:bodyPr/>
                    <a:lstStyle/>
                    <a:p>
                      <a:r>
                        <a:rPr lang="en-US" sz="1400">
                          <a:solidFill>
                            <a:srgbClr val="101820"/>
                          </a:solidFill>
                        </a:rPr>
                        <a:t>HECA, also known as energy-based observation, is a structured process used to identify, evaluate and control risks associated with high-energy activities in the workplace. These activities involve significant energy sources — such as mechanical, electrical, chemical or thermal energies — that have the potential to cause catastrophic injuries or damage. HECA ensures that organizations assess and integrate robust safeguards to manage these risks effectively.</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3260990081"/>
                  </a:ext>
                </a:extLst>
              </a:tr>
            </a:tbl>
          </a:graphicData>
        </a:graphic>
      </p:graphicFrame>
    </p:spTree>
    <p:extLst>
      <p:ext uri="{BB962C8B-B14F-4D97-AF65-F5344CB8AC3E}">
        <p14:creationId xmlns:p14="http://schemas.microsoft.com/office/powerpoint/2010/main" val="665212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64A28-1FB7-C2C4-B010-02EDE70C47A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96855D92-3069-01D2-8374-10B598F5C642}"/>
              </a:ext>
            </a:extLst>
          </p:cNvPr>
          <p:cNvSpPr>
            <a:spLocks noGrp="1"/>
          </p:cNvSpPr>
          <p:nvPr>
            <p:ph type="subTitle" idx="1"/>
          </p:nvPr>
        </p:nvSpPr>
        <p:spPr>
          <a:xfrm>
            <a:off x="908230" y="455101"/>
            <a:ext cx="10962140" cy="799297"/>
          </a:xfrm>
        </p:spPr>
        <p:txBody>
          <a:bodyPr/>
          <a:lstStyle/>
          <a:p>
            <a:r>
              <a:rPr lang="en-CA"/>
              <a:t>Discussion Questions</a:t>
            </a:r>
          </a:p>
        </p:txBody>
      </p:sp>
      <p:sp>
        <p:nvSpPr>
          <p:cNvPr id="4" name="Text Placeholder 3">
            <a:extLst>
              <a:ext uri="{FF2B5EF4-FFF2-40B4-BE49-F238E27FC236}">
                <a16:creationId xmlns:a16="http://schemas.microsoft.com/office/drawing/2014/main" id="{8B49E8A1-83D0-8F29-5711-83EF1AF97E79}"/>
              </a:ext>
            </a:extLst>
          </p:cNvPr>
          <p:cNvSpPr>
            <a:spLocks noGrp="1"/>
          </p:cNvSpPr>
          <p:nvPr>
            <p:ph type="body" sz="quarter" idx="15"/>
          </p:nvPr>
        </p:nvSpPr>
        <p:spPr>
          <a:xfrm>
            <a:off x="911701" y="1369500"/>
            <a:ext cx="10368598" cy="5323009"/>
          </a:xfrm>
        </p:spPr>
        <p:txBody>
          <a:bodyPr/>
          <a:lstStyle/>
          <a:p>
            <a:pPr marL="0" indent="0">
              <a:buNone/>
            </a:pPr>
            <a:r>
              <a:rPr lang="en-US" b="1"/>
              <a:t>Questions</a:t>
            </a:r>
          </a:p>
          <a:p>
            <a:r>
              <a:rPr lang="en-US"/>
              <a:t>Where could projectile, explosion, or jet fire hazards exist in our work today?</a:t>
            </a:r>
          </a:p>
          <a:p>
            <a:r>
              <a:rPr lang="en-US"/>
              <a:t>What energy sources are present and how are they controlled?</a:t>
            </a:r>
          </a:p>
          <a:p>
            <a:r>
              <a:rPr lang="en-US"/>
              <a:t>Are exclusion zones clearly defined and respected?</a:t>
            </a:r>
          </a:p>
          <a:p>
            <a:r>
              <a:rPr lang="en-US"/>
              <a:t>What would we do if a leak or pressure release occurred?</a:t>
            </a:r>
          </a:p>
          <a:p>
            <a:pPr marL="0" indent="0">
              <a:buNone/>
            </a:pPr>
            <a:endParaRPr lang="en-US" b="1"/>
          </a:p>
          <a:p>
            <a:pPr marL="0" indent="0">
              <a:buNone/>
            </a:pPr>
            <a:r>
              <a:rPr lang="en-US" b="1"/>
              <a:t>Key Takeaway</a:t>
            </a:r>
          </a:p>
          <a:p>
            <a:pPr marL="0" indent="0">
              <a:buNone/>
            </a:pPr>
            <a:r>
              <a:rPr lang="en-US"/>
              <a:t>Pressure, energy, and flammable materials can turn routine tasks into catastrophic events. Recognize the hazard, control the energy, and keep yourself and others out of the Line of Fire.</a:t>
            </a:r>
          </a:p>
          <a:p>
            <a:pPr marL="0" indent="0">
              <a:buNone/>
            </a:pPr>
            <a:endParaRPr lang="en-US"/>
          </a:p>
        </p:txBody>
      </p:sp>
    </p:spTree>
    <p:extLst>
      <p:ext uri="{BB962C8B-B14F-4D97-AF65-F5344CB8AC3E}">
        <p14:creationId xmlns:p14="http://schemas.microsoft.com/office/powerpoint/2010/main" val="4130794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4EA45-4722-F2F3-CE04-C986271DABAE}"/>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7CD17F6-F719-9059-6CB1-6802DE8CC252}"/>
              </a:ext>
            </a:extLst>
          </p:cNvPr>
          <p:cNvSpPr>
            <a:spLocks noGrp="1"/>
          </p:cNvSpPr>
          <p:nvPr>
            <p:ph type="subTitle" idx="1"/>
          </p:nvPr>
        </p:nvSpPr>
        <p:spPr>
          <a:xfrm>
            <a:off x="914753" y="278493"/>
            <a:ext cx="9162870" cy="799297"/>
          </a:xfrm>
        </p:spPr>
        <p:txBody>
          <a:bodyPr/>
          <a:lstStyle/>
          <a:p>
            <a:r>
              <a:rPr lang="en-CA"/>
              <a:t>Purpose</a:t>
            </a:r>
          </a:p>
        </p:txBody>
      </p:sp>
      <p:sp>
        <p:nvSpPr>
          <p:cNvPr id="4" name="Text Placeholder 3">
            <a:extLst>
              <a:ext uri="{FF2B5EF4-FFF2-40B4-BE49-F238E27FC236}">
                <a16:creationId xmlns:a16="http://schemas.microsoft.com/office/drawing/2014/main" id="{1F6DE122-5DAF-9D8F-CBF7-B06222716F86}"/>
              </a:ext>
            </a:extLst>
          </p:cNvPr>
          <p:cNvSpPr>
            <a:spLocks noGrp="1"/>
          </p:cNvSpPr>
          <p:nvPr>
            <p:ph type="body" sz="quarter" idx="15"/>
          </p:nvPr>
        </p:nvSpPr>
        <p:spPr>
          <a:xfrm>
            <a:off x="914753" y="1187031"/>
            <a:ext cx="10546101" cy="4394736"/>
          </a:xfrm>
        </p:spPr>
        <p:txBody>
          <a:bodyPr/>
          <a:lstStyle/>
          <a:p>
            <a:pPr marL="0" indent="0">
              <a:buNone/>
            </a:pPr>
            <a:r>
              <a:rPr lang="en-US"/>
              <a:t>To raise awareness and improve </a:t>
            </a:r>
          </a:p>
          <a:p>
            <a:r>
              <a:rPr lang="en-US"/>
              <a:t>hazard recognition, </a:t>
            </a:r>
          </a:p>
          <a:p>
            <a:r>
              <a:rPr lang="en-US"/>
              <a:t>risk assessment, and </a:t>
            </a:r>
          </a:p>
          <a:p>
            <a:r>
              <a:rPr lang="en-US"/>
              <a:t>control of projectile, explosion, and jet fire hazards </a:t>
            </a:r>
          </a:p>
          <a:p>
            <a:pPr marL="0" indent="0">
              <a:buNone/>
            </a:pPr>
            <a:r>
              <a:rPr lang="en-US"/>
              <a:t>that can place people in the Line of Fire, potentially resulting in serious injury or fatality.</a:t>
            </a:r>
          </a:p>
        </p:txBody>
      </p:sp>
      <p:pic>
        <p:nvPicPr>
          <p:cNvPr id="6" name="Picture 5">
            <a:extLst>
              <a:ext uri="{FF2B5EF4-FFF2-40B4-BE49-F238E27FC236}">
                <a16:creationId xmlns:a16="http://schemas.microsoft.com/office/drawing/2014/main" id="{7D2D99F6-2F67-8C47-5C92-8962CC0EBA07}"/>
              </a:ext>
            </a:extLst>
          </p:cNvPr>
          <p:cNvPicPr>
            <a:picLocks noChangeAspect="1"/>
          </p:cNvPicPr>
          <p:nvPr/>
        </p:nvPicPr>
        <p:blipFill>
          <a:blip r:embed="rId2"/>
          <a:stretch>
            <a:fillRect/>
          </a:stretch>
        </p:blipFill>
        <p:spPr>
          <a:xfrm>
            <a:off x="4329742" y="3865705"/>
            <a:ext cx="3128252" cy="2928714"/>
          </a:xfrm>
          <a:prstGeom prst="rect">
            <a:avLst/>
          </a:prstGeom>
        </p:spPr>
      </p:pic>
    </p:spTree>
    <p:extLst>
      <p:ext uri="{BB962C8B-B14F-4D97-AF65-F5344CB8AC3E}">
        <p14:creationId xmlns:p14="http://schemas.microsoft.com/office/powerpoint/2010/main" val="548402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3B38A-04C8-74B2-B2A4-10A09CF8974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992318C4-6AC6-D05B-40D4-784659823241}"/>
              </a:ext>
            </a:extLst>
          </p:cNvPr>
          <p:cNvSpPr>
            <a:spLocks noGrp="1"/>
          </p:cNvSpPr>
          <p:nvPr>
            <p:ph type="subTitle" idx="1"/>
          </p:nvPr>
        </p:nvSpPr>
        <p:spPr>
          <a:xfrm>
            <a:off x="914753" y="205567"/>
            <a:ext cx="9162870" cy="799297"/>
          </a:xfrm>
        </p:spPr>
        <p:txBody>
          <a:bodyPr/>
          <a:lstStyle/>
          <a:p>
            <a:r>
              <a:rPr lang="en-CA"/>
              <a:t>Hazard Description</a:t>
            </a:r>
          </a:p>
        </p:txBody>
      </p:sp>
      <p:sp>
        <p:nvSpPr>
          <p:cNvPr id="4" name="Text Placeholder 3">
            <a:extLst>
              <a:ext uri="{FF2B5EF4-FFF2-40B4-BE49-F238E27FC236}">
                <a16:creationId xmlns:a16="http://schemas.microsoft.com/office/drawing/2014/main" id="{DEB7A5F9-67E7-093C-10F0-C73C040FDF78}"/>
              </a:ext>
            </a:extLst>
          </p:cNvPr>
          <p:cNvSpPr>
            <a:spLocks noGrp="1"/>
          </p:cNvSpPr>
          <p:nvPr>
            <p:ph type="body" sz="quarter" idx="15"/>
          </p:nvPr>
        </p:nvSpPr>
        <p:spPr>
          <a:xfrm>
            <a:off x="914753" y="1187031"/>
            <a:ext cx="10368598" cy="4394736"/>
          </a:xfrm>
        </p:spPr>
        <p:txBody>
          <a:bodyPr/>
          <a:lstStyle/>
          <a:p>
            <a:pPr marL="0" indent="0">
              <a:buNone/>
            </a:pPr>
            <a:r>
              <a:rPr lang="en-US" b="1"/>
              <a:t>Projectiles</a:t>
            </a:r>
          </a:p>
          <a:p>
            <a:pPr marL="0" indent="0">
              <a:buNone/>
            </a:pPr>
            <a:r>
              <a:rPr lang="en-US"/>
              <a:t>Objects that are forcefully ejected due to pressure release, mechanical failure, stored energy, or explosive forces. These can travel at high velocity and cause severe injuries.</a:t>
            </a:r>
          </a:p>
          <a:p>
            <a:pPr marL="0" indent="0">
              <a:buNone/>
            </a:pPr>
            <a:r>
              <a:rPr lang="en-US" b="1"/>
              <a:t>Explosion</a:t>
            </a:r>
          </a:p>
          <a:p>
            <a:pPr marL="0" indent="0">
              <a:buNone/>
            </a:pPr>
            <a:r>
              <a:rPr lang="en-US"/>
              <a:t>A rapid release of energy causing a blast wave, heat, noise, and flying debris. Explosions may result from flammable gas/</a:t>
            </a:r>
            <a:r>
              <a:rPr lang="en-US" err="1"/>
              <a:t>vapour</a:t>
            </a:r>
            <a:r>
              <a:rPr lang="en-US"/>
              <a:t> ignition, dust, chemical reactions, or pressure vessel failure.</a:t>
            </a:r>
          </a:p>
          <a:p>
            <a:pPr marL="0" indent="0">
              <a:buNone/>
            </a:pPr>
            <a:r>
              <a:rPr lang="en-US" b="1"/>
              <a:t>Jet Fire</a:t>
            </a:r>
          </a:p>
          <a:p>
            <a:pPr marL="0" indent="0">
              <a:buNone/>
            </a:pPr>
            <a:r>
              <a:rPr lang="en-US"/>
              <a:t>A high-velocity, pressurized release of flammable gas or liquid that ignites, producing intense heat, flame impingement, and radiant heat exposure.</a:t>
            </a:r>
          </a:p>
        </p:txBody>
      </p:sp>
    </p:spTree>
    <p:extLst>
      <p:ext uri="{BB962C8B-B14F-4D97-AF65-F5344CB8AC3E}">
        <p14:creationId xmlns:p14="http://schemas.microsoft.com/office/powerpoint/2010/main" val="28081039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D9EB6-DCBE-2217-FEB4-5036FD992349}"/>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2756F5BC-F874-82F2-CF2A-141CF013C888}"/>
              </a:ext>
            </a:extLst>
          </p:cNvPr>
          <p:cNvSpPr>
            <a:spLocks noGrp="1"/>
          </p:cNvSpPr>
          <p:nvPr>
            <p:ph type="subTitle" idx="1"/>
          </p:nvPr>
        </p:nvSpPr>
        <p:spPr>
          <a:xfrm>
            <a:off x="914753" y="205567"/>
            <a:ext cx="9162870" cy="799297"/>
          </a:xfrm>
        </p:spPr>
        <p:txBody>
          <a:bodyPr/>
          <a:lstStyle/>
          <a:p>
            <a:r>
              <a:rPr lang="en-CA"/>
              <a:t>Why This Matters</a:t>
            </a:r>
          </a:p>
        </p:txBody>
      </p:sp>
      <p:sp>
        <p:nvSpPr>
          <p:cNvPr id="4" name="Text Placeholder 3">
            <a:extLst>
              <a:ext uri="{FF2B5EF4-FFF2-40B4-BE49-F238E27FC236}">
                <a16:creationId xmlns:a16="http://schemas.microsoft.com/office/drawing/2014/main" id="{CB948C50-F740-C643-3B34-45C1FED8A19D}"/>
              </a:ext>
            </a:extLst>
          </p:cNvPr>
          <p:cNvSpPr>
            <a:spLocks noGrp="1"/>
          </p:cNvSpPr>
          <p:nvPr>
            <p:ph type="body" sz="quarter" idx="15"/>
          </p:nvPr>
        </p:nvSpPr>
        <p:spPr>
          <a:xfrm>
            <a:off x="914753" y="1187031"/>
            <a:ext cx="10368598" cy="4394736"/>
          </a:xfrm>
        </p:spPr>
        <p:txBody>
          <a:bodyPr/>
          <a:lstStyle/>
          <a:p>
            <a:r>
              <a:rPr lang="en-US" dirty="0"/>
              <a:t>People may underestimate stored energy and pressure-related hazards</a:t>
            </a:r>
          </a:p>
          <a:p>
            <a:r>
              <a:rPr lang="en-US" dirty="0"/>
              <a:t>Events often occur suddenly and without warning</a:t>
            </a:r>
          </a:p>
          <a:p>
            <a:r>
              <a:rPr lang="en-US" dirty="0"/>
              <a:t>Consequences include fatal injuries, burns, structural damage, and secondary fires</a:t>
            </a:r>
          </a:p>
          <a:p>
            <a:r>
              <a:rPr lang="en-US" dirty="0"/>
              <a:t>These hazards are commonly linked to maintenance, startup, shutdown, and abnormal operations</a:t>
            </a:r>
          </a:p>
        </p:txBody>
      </p:sp>
    </p:spTree>
    <p:extLst>
      <p:ext uri="{BB962C8B-B14F-4D97-AF65-F5344CB8AC3E}">
        <p14:creationId xmlns:p14="http://schemas.microsoft.com/office/powerpoint/2010/main" val="1586646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57660-7410-30C0-4141-A4046AE24DE4}"/>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B2E9FB6E-AA29-AFD8-F161-ACFF4B8BD6E4}"/>
              </a:ext>
            </a:extLst>
          </p:cNvPr>
          <p:cNvSpPr>
            <a:spLocks noGrp="1"/>
          </p:cNvSpPr>
          <p:nvPr>
            <p:ph type="subTitle" idx="1"/>
          </p:nvPr>
        </p:nvSpPr>
        <p:spPr/>
        <p:txBody>
          <a:bodyPr/>
          <a:lstStyle/>
          <a:p>
            <a:r>
              <a:rPr lang="en-CA"/>
              <a:t>Common Sources of Hazards </a:t>
            </a:r>
          </a:p>
        </p:txBody>
      </p:sp>
      <p:sp>
        <p:nvSpPr>
          <p:cNvPr id="4" name="Text Placeholder 3">
            <a:extLst>
              <a:ext uri="{FF2B5EF4-FFF2-40B4-BE49-F238E27FC236}">
                <a16:creationId xmlns:a16="http://schemas.microsoft.com/office/drawing/2014/main" id="{7953FA47-4DBD-0587-65CE-5F3A4848B23A}"/>
              </a:ext>
            </a:extLst>
          </p:cNvPr>
          <p:cNvSpPr>
            <a:spLocks noGrp="1"/>
          </p:cNvSpPr>
          <p:nvPr>
            <p:ph type="body" sz="quarter" idx="15"/>
          </p:nvPr>
        </p:nvSpPr>
        <p:spPr>
          <a:xfrm>
            <a:off x="908231" y="948765"/>
            <a:ext cx="5857207" cy="5423986"/>
          </a:xfrm>
        </p:spPr>
        <p:txBody>
          <a:bodyPr/>
          <a:lstStyle/>
          <a:p>
            <a:pPr marL="0" indent="0">
              <a:buNone/>
            </a:pPr>
            <a:r>
              <a:rPr lang="en-US" b="1"/>
              <a:t>Projectiles</a:t>
            </a:r>
          </a:p>
          <a:p>
            <a:r>
              <a:rPr lang="en-US"/>
              <a:t>Pressurized hoses, fittings, valves, or caps</a:t>
            </a:r>
          </a:p>
          <a:p>
            <a:r>
              <a:rPr lang="en-US"/>
              <a:t>Ruptured pipes or pressure vessels</a:t>
            </a:r>
          </a:p>
          <a:p>
            <a:r>
              <a:rPr lang="en-US"/>
              <a:t>Tools or components under tension</a:t>
            </a:r>
          </a:p>
          <a:p>
            <a:r>
              <a:rPr lang="en-US"/>
              <a:t>Failed rotating or reciprocating equipment</a:t>
            </a:r>
          </a:p>
          <a:p>
            <a:r>
              <a:rPr lang="en-US"/>
              <a:t>Improperly secured equipment or components</a:t>
            </a:r>
          </a:p>
          <a:p>
            <a:pPr marL="0" indent="0">
              <a:buNone/>
            </a:pPr>
            <a:r>
              <a:rPr lang="en-US" b="1"/>
              <a:t>Explosion</a:t>
            </a:r>
          </a:p>
          <a:p>
            <a:r>
              <a:rPr lang="en-US"/>
              <a:t>Gas leaks in confined or enclosed spaces</a:t>
            </a:r>
          </a:p>
          <a:p>
            <a:r>
              <a:rPr lang="en-US"/>
              <a:t>Ignition of flammable </a:t>
            </a:r>
            <a:r>
              <a:rPr lang="en-US" err="1"/>
              <a:t>vapours</a:t>
            </a:r>
            <a:r>
              <a:rPr lang="en-US"/>
              <a:t> or dust</a:t>
            </a:r>
          </a:p>
          <a:p>
            <a:r>
              <a:rPr lang="en-US"/>
              <a:t>Over-pressurized vessels or piping</a:t>
            </a:r>
          </a:p>
          <a:p>
            <a:r>
              <a:rPr lang="en-US"/>
              <a:t>Hot work near flammable atmospheres</a:t>
            </a:r>
          </a:p>
          <a:p>
            <a:r>
              <a:rPr lang="en-US"/>
              <a:t>Inadequate purging or isolation</a:t>
            </a:r>
          </a:p>
        </p:txBody>
      </p:sp>
      <p:sp>
        <p:nvSpPr>
          <p:cNvPr id="3" name="Text Placeholder 3">
            <a:extLst>
              <a:ext uri="{FF2B5EF4-FFF2-40B4-BE49-F238E27FC236}">
                <a16:creationId xmlns:a16="http://schemas.microsoft.com/office/drawing/2014/main" id="{D503993A-7DB5-CC85-CA1E-07FBDB8F5E2F}"/>
              </a:ext>
            </a:extLst>
          </p:cNvPr>
          <p:cNvSpPr txBox="1">
            <a:spLocks/>
          </p:cNvSpPr>
          <p:nvPr/>
        </p:nvSpPr>
        <p:spPr>
          <a:xfrm>
            <a:off x="6704105" y="948765"/>
            <a:ext cx="5244803" cy="5423986"/>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a:t>Jet Fire</a:t>
            </a:r>
          </a:p>
          <a:p>
            <a:r>
              <a:rPr lang="en-US"/>
              <a:t>High-pressure gas or liquid hydrocarbon leaks</a:t>
            </a:r>
          </a:p>
          <a:p>
            <a:r>
              <a:rPr lang="en-US"/>
              <a:t>Flange, gasket, or valve failures</a:t>
            </a:r>
          </a:p>
          <a:p>
            <a:r>
              <a:rPr lang="en-US"/>
              <a:t>Corrosion or erosion under insulation (CUI)</a:t>
            </a:r>
          </a:p>
          <a:p>
            <a:r>
              <a:rPr lang="en-US"/>
              <a:t>Improper isolation during maintenance</a:t>
            </a:r>
          </a:p>
          <a:p>
            <a:r>
              <a:rPr lang="en-US"/>
              <a:t>Impact damage to pressurized lines</a:t>
            </a:r>
          </a:p>
        </p:txBody>
      </p:sp>
    </p:spTree>
    <p:extLst>
      <p:ext uri="{BB962C8B-B14F-4D97-AF65-F5344CB8AC3E}">
        <p14:creationId xmlns:p14="http://schemas.microsoft.com/office/powerpoint/2010/main" val="33562101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AF0D47E-E550-7199-9C01-E345A02DC1CD}"/>
              </a:ext>
            </a:extLst>
          </p:cNvPr>
          <p:cNvSpPr>
            <a:spLocks noGrp="1"/>
          </p:cNvSpPr>
          <p:nvPr>
            <p:ph type="subTitle" idx="1"/>
          </p:nvPr>
        </p:nvSpPr>
        <p:spPr>
          <a:xfrm>
            <a:off x="773596" y="407519"/>
            <a:ext cx="9162870" cy="799297"/>
          </a:xfrm>
        </p:spPr>
        <p:txBody>
          <a:bodyPr/>
          <a:lstStyle/>
          <a:p>
            <a:r>
              <a:rPr lang="en-US" err="1"/>
              <a:t>LoF</a:t>
            </a:r>
            <a:r>
              <a:rPr lang="en-US"/>
              <a:t> Injury reduction campaign</a:t>
            </a:r>
            <a:endParaRPr lang="en-CA"/>
          </a:p>
        </p:txBody>
      </p:sp>
      <p:sp>
        <p:nvSpPr>
          <p:cNvPr id="4" name="Text Placeholder 3">
            <a:extLst>
              <a:ext uri="{FF2B5EF4-FFF2-40B4-BE49-F238E27FC236}">
                <a16:creationId xmlns:a16="http://schemas.microsoft.com/office/drawing/2014/main" id="{DDA9EE09-9359-947F-8722-E639C39740F7}"/>
              </a:ext>
            </a:extLst>
          </p:cNvPr>
          <p:cNvSpPr>
            <a:spLocks noGrp="1"/>
          </p:cNvSpPr>
          <p:nvPr>
            <p:ph type="body" sz="quarter" idx="15"/>
          </p:nvPr>
        </p:nvSpPr>
        <p:spPr>
          <a:xfrm>
            <a:off x="773596" y="1570401"/>
            <a:ext cx="10322621" cy="989156"/>
          </a:xfrm>
        </p:spPr>
        <p:txBody>
          <a:bodyPr/>
          <a:lstStyle/>
          <a:p>
            <a:pPr marL="0" indent="0">
              <a:spcBef>
                <a:spcPts val="600"/>
              </a:spcBef>
              <a:buNone/>
            </a:pPr>
            <a:r>
              <a:rPr lang="en-US"/>
              <a:t>You are in the line of fire when you are at risk of coming into contact with a force your body cannot endure. </a:t>
            </a:r>
          </a:p>
          <a:p>
            <a:pPr marL="0" indent="0">
              <a:spcBef>
                <a:spcPts val="600"/>
              </a:spcBef>
              <a:buNone/>
            </a:pPr>
            <a:r>
              <a:rPr lang="en-US"/>
              <a:t>Projectiles/Explosion/Jet Fire awareness is:</a:t>
            </a:r>
          </a:p>
          <a:p>
            <a:pPr marL="0" indent="0">
              <a:buNone/>
            </a:pPr>
            <a:endParaRPr lang="en-CA"/>
          </a:p>
        </p:txBody>
      </p:sp>
      <p:sp>
        <p:nvSpPr>
          <p:cNvPr id="9" name="Rectangle: Diagonal Corners Rounded 8">
            <a:extLst>
              <a:ext uri="{FF2B5EF4-FFF2-40B4-BE49-F238E27FC236}">
                <a16:creationId xmlns:a16="http://schemas.microsoft.com/office/drawing/2014/main" id="{870970F9-8360-0D7E-E1C7-5B7429E12D67}"/>
              </a:ext>
            </a:extLst>
          </p:cNvPr>
          <p:cNvSpPr/>
          <p:nvPr/>
        </p:nvSpPr>
        <p:spPr>
          <a:xfrm>
            <a:off x="1058541" y="2922975"/>
            <a:ext cx="7013223" cy="974261"/>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
        <p:nvSpPr>
          <p:cNvPr id="10" name="Content Placeholder 4">
            <a:extLst>
              <a:ext uri="{FF2B5EF4-FFF2-40B4-BE49-F238E27FC236}">
                <a16:creationId xmlns:a16="http://schemas.microsoft.com/office/drawing/2014/main" id="{C285533A-3B0A-7852-3974-9A8C10AC38F5}"/>
              </a:ext>
            </a:extLst>
          </p:cNvPr>
          <p:cNvSpPr txBox="1">
            <a:spLocks/>
          </p:cNvSpPr>
          <p:nvPr/>
        </p:nvSpPr>
        <p:spPr>
          <a:xfrm>
            <a:off x="2737052" y="2965473"/>
            <a:ext cx="5668694" cy="3743059"/>
          </a:xfrm>
          <a:prstGeom prst="rect">
            <a:avLst/>
          </a:prstGeom>
        </p:spPr>
        <p:txBody>
          <a:bodyPr vert="horz" lIns="91440" tIns="45720" rIns="91440" bIns="45720" rtlCol="0" anchor="t">
            <a:noAutofit/>
          </a:bodyPr>
          <a:lstStyle>
            <a:lvl1pPr marL="182875" indent="-182875" algn="l" defTabSz="914377" rtl="0" eaLnBrk="1" latinLnBrk="0" hangingPunct="1">
              <a:lnSpc>
                <a:spcPct val="90000"/>
              </a:lnSpc>
              <a:spcBef>
                <a:spcPts val="1200"/>
              </a:spcBef>
              <a:buClr>
                <a:srgbClr val="1C5B98"/>
              </a:buClr>
              <a:buFont typeface="Wingdings 2" pitchFamily="18" charset="2"/>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783" indent="-182875" algn="l" defTabSz="914377" rtl="0" eaLnBrk="1" latinLnBrk="0" hangingPunct="1">
              <a:lnSpc>
                <a:spcPct val="90000"/>
              </a:lnSpc>
              <a:spcBef>
                <a:spcPts val="251"/>
              </a:spcBef>
              <a:spcAft>
                <a:spcPts val="251"/>
              </a:spcAft>
              <a:buClr>
                <a:srgbClr val="1C5B98"/>
              </a:buClr>
              <a:buFont typeface="Wingdings 2" pitchFamily="18" charset="2"/>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2971" indent="-182875" algn="l" defTabSz="914377" rtl="0" eaLnBrk="1" latinLnBrk="0" hangingPunct="1">
              <a:lnSpc>
                <a:spcPct val="90000"/>
              </a:lnSpc>
              <a:spcBef>
                <a:spcPts val="251"/>
              </a:spcBef>
              <a:spcAft>
                <a:spcPts val="251"/>
              </a:spcAft>
              <a:buClr>
                <a:srgbClr val="1C5B98"/>
              </a:buClr>
              <a:buFont typeface="Wingdings 2" pitchFamily="18" charset="2"/>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160"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349"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726"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8914"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103"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00000"/>
              </a:lnSpc>
              <a:spcBef>
                <a:spcPts val="600"/>
              </a:spcBef>
              <a:buNone/>
            </a:pPr>
            <a:r>
              <a:rPr lang="en-CA" sz="1600" b="1">
                <a:solidFill>
                  <a:srgbClr val="005295"/>
                </a:solidFill>
                <a:latin typeface="Trebuchet MS"/>
                <a:cs typeface="Arial"/>
              </a:rPr>
              <a:t>Stored Energy</a:t>
            </a:r>
            <a:br>
              <a:rPr lang="en-CA" sz="1600" b="1">
                <a:latin typeface="Trebuchet MS" panose="020B0603020202020204" pitchFamily="34" charset="0"/>
              </a:rPr>
            </a:br>
            <a:r>
              <a:rPr lang="en-CA" sz="1600">
                <a:solidFill>
                  <a:srgbClr val="00002F"/>
                </a:solidFill>
                <a:latin typeface="Trebuchet MS"/>
                <a:cs typeface="Arial"/>
              </a:rPr>
              <a:t>Contact with stored energy</a:t>
            </a:r>
            <a:br>
              <a:rPr lang="en-CA" sz="1600">
                <a:latin typeface="Trebuchet MS" panose="020B0603020202020204" pitchFamily="34" charset="0"/>
              </a:rPr>
            </a:br>
            <a:r>
              <a:rPr lang="en-CA" sz="1600">
                <a:solidFill>
                  <a:srgbClr val="00002F"/>
                </a:solidFill>
                <a:latin typeface="Trebuchet MS"/>
                <a:cs typeface="Arial"/>
              </a:rPr>
              <a:t>Includes pressure releases</a:t>
            </a:r>
          </a:p>
          <a:p>
            <a:pPr marL="0" indent="0">
              <a:lnSpc>
                <a:spcPct val="100000"/>
              </a:lnSpc>
              <a:spcBef>
                <a:spcPts val="600"/>
              </a:spcBef>
              <a:buNone/>
            </a:pPr>
            <a:br>
              <a:rPr lang="en-CA" sz="1600">
                <a:latin typeface="Trebuchet MS" panose="020B0603020202020204" pitchFamily="34" charset="0"/>
              </a:rPr>
            </a:br>
            <a:r>
              <a:rPr lang="en-CA" sz="1600" b="1">
                <a:solidFill>
                  <a:srgbClr val="1C5B98"/>
                </a:solidFill>
                <a:latin typeface="Trebuchet MS"/>
                <a:cs typeface="Arial"/>
              </a:rPr>
              <a:t>Striking Hazards</a:t>
            </a:r>
            <a:br>
              <a:rPr lang="en-CA" sz="1600" b="1">
                <a:latin typeface="Trebuchet MS" panose="020B0603020202020204" pitchFamily="34" charset="0"/>
              </a:rPr>
            </a:br>
            <a:r>
              <a:rPr lang="en-CA" sz="1600">
                <a:solidFill>
                  <a:srgbClr val="00002F"/>
                </a:solidFill>
                <a:latin typeface="Trebuchet MS"/>
                <a:cs typeface="Arial"/>
              </a:rPr>
              <a:t>Struck by or striking against an object</a:t>
            </a:r>
            <a:br>
              <a:rPr lang="en-CA" sz="1600">
                <a:latin typeface="Trebuchet MS" panose="020B0603020202020204" pitchFamily="34" charset="0"/>
              </a:rPr>
            </a:br>
            <a:r>
              <a:rPr lang="en-CA" sz="1600">
                <a:solidFill>
                  <a:srgbClr val="00002F"/>
                </a:solidFill>
                <a:latin typeface="Trebuchet MS"/>
                <a:cs typeface="Arial"/>
              </a:rPr>
              <a:t>Includes dropped objects</a:t>
            </a:r>
            <a:endParaRPr lang="en-US" sz="1600">
              <a:solidFill>
                <a:srgbClr val="00002F"/>
              </a:solidFill>
              <a:latin typeface="Trebuchet MS"/>
              <a:cs typeface="Arial"/>
            </a:endParaRPr>
          </a:p>
          <a:p>
            <a:pPr marL="0" indent="0">
              <a:lnSpc>
                <a:spcPct val="100000"/>
              </a:lnSpc>
              <a:spcBef>
                <a:spcPts val="600"/>
              </a:spcBef>
              <a:buNone/>
            </a:pPr>
            <a:endParaRPr lang="en-US" sz="1600">
              <a:solidFill>
                <a:srgbClr val="4C4C4C"/>
              </a:solidFill>
              <a:latin typeface="Trebuchet MS" panose="020B0603020202020204" pitchFamily="34" charset="0"/>
            </a:endParaRPr>
          </a:p>
          <a:p>
            <a:pPr marL="0" indent="0">
              <a:lnSpc>
                <a:spcPct val="100000"/>
              </a:lnSpc>
              <a:spcBef>
                <a:spcPts val="600"/>
              </a:spcBef>
              <a:buNone/>
            </a:pPr>
            <a:r>
              <a:rPr lang="en-CA" sz="1600" b="1">
                <a:solidFill>
                  <a:srgbClr val="1C5B98"/>
                </a:solidFill>
                <a:latin typeface="Trebuchet MS"/>
                <a:cs typeface="Arial"/>
              </a:rPr>
              <a:t>Crushing Hazards</a:t>
            </a:r>
            <a:br>
              <a:rPr lang="en-CA" sz="1600">
                <a:latin typeface="Trebuchet MS" panose="020B0603020202020204" pitchFamily="34" charset="0"/>
              </a:rPr>
            </a:br>
            <a:r>
              <a:rPr lang="en-CA" sz="1600">
                <a:solidFill>
                  <a:srgbClr val="00002F"/>
                </a:solidFill>
                <a:latin typeface="Trebuchet MS"/>
                <a:cs typeface="Arial"/>
              </a:rPr>
              <a:t>Caught in, on or between an object</a:t>
            </a:r>
            <a:br>
              <a:rPr lang="en-CA" sz="1600">
                <a:solidFill>
                  <a:srgbClr val="00002F"/>
                </a:solidFill>
                <a:latin typeface="Trebuchet MS"/>
                <a:cs typeface="Arial"/>
              </a:rPr>
            </a:br>
            <a:r>
              <a:rPr lang="en-CA" sz="1600">
                <a:solidFill>
                  <a:srgbClr val="00002F"/>
                </a:solidFill>
                <a:latin typeface="Trebuchet MS"/>
                <a:cs typeface="Arial"/>
              </a:rPr>
              <a:t>Includes hand injuries</a:t>
            </a:r>
          </a:p>
        </p:txBody>
      </p:sp>
      <p:sp>
        <p:nvSpPr>
          <p:cNvPr id="3" name="Rectangle: Diagonal Corners Rounded 2">
            <a:extLst>
              <a:ext uri="{FF2B5EF4-FFF2-40B4-BE49-F238E27FC236}">
                <a16:creationId xmlns:a16="http://schemas.microsoft.com/office/drawing/2014/main" id="{4CC80F62-A783-ED00-82FA-9B2A3F61879C}"/>
              </a:ext>
            </a:extLst>
          </p:cNvPr>
          <p:cNvSpPr/>
          <p:nvPr/>
        </p:nvSpPr>
        <p:spPr>
          <a:xfrm>
            <a:off x="1058540" y="4033826"/>
            <a:ext cx="7013223" cy="974261"/>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pic>
        <p:nvPicPr>
          <p:cNvPr id="5" name="Picture 4">
            <a:extLst>
              <a:ext uri="{FF2B5EF4-FFF2-40B4-BE49-F238E27FC236}">
                <a16:creationId xmlns:a16="http://schemas.microsoft.com/office/drawing/2014/main" id="{25432BA3-C02A-99C4-0D89-A3697B9827A5}"/>
              </a:ext>
            </a:extLst>
          </p:cNvPr>
          <p:cNvPicPr>
            <a:picLocks noChangeAspect="1"/>
          </p:cNvPicPr>
          <p:nvPr/>
        </p:nvPicPr>
        <p:blipFill>
          <a:blip r:embed="rId2"/>
          <a:srcRect/>
          <a:stretch/>
        </p:blipFill>
        <p:spPr>
          <a:xfrm>
            <a:off x="1526752" y="2929765"/>
            <a:ext cx="898813" cy="898813"/>
          </a:xfrm>
          <a:prstGeom prst="rect">
            <a:avLst/>
          </a:prstGeom>
        </p:spPr>
      </p:pic>
      <p:pic>
        <p:nvPicPr>
          <p:cNvPr id="6" name="Picture 5">
            <a:extLst>
              <a:ext uri="{FF2B5EF4-FFF2-40B4-BE49-F238E27FC236}">
                <a16:creationId xmlns:a16="http://schemas.microsoft.com/office/drawing/2014/main" id="{AE738C16-AF16-D7C6-37DD-0182956252C4}"/>
              </a:ext>
            </a:extLst>
          </p:cNvPr>
          <p:cNvPicPr>
            <a:picLocks noChangeAspect="1"/>
          </p:cNvPicPr>
          <p:nvPr/>
        </p:nvPicPr>
        <p:blipFill>
          <a:blip r:embed="rId3"/>
          <a:srcRect/>
          <a:stretch/>
        </p:blipFill>
        <p:spPr>
          <a:xfrm>
            <a:off x="1527457" y="4061337"/>
            <a:ext cx="898813" cy="898813"/>
          </a:xfrm>
          <a:prstGeom prst="rect">
            <a:avLst/>
          </a:prstGeom>
        </p:spPr>
      </p:pic>
      <p:pic>
        <p:nvPicPr>
          <p:cNvPr id="7" name="Picture 6">
            <a:extLst>
              <a:ext uri="{FF2B5EF4-FFF2-40B4-BE49-F238E27FC236}">
                <a16:creationId xmlns:a16="http://schemas.microsoft.com/office/drawing/2014/main" id="{F3862649-7BD4-C0DA-6CB7-2CDF61C0AE19}"/>
              </a:ext>
            </a:extLst>
          </p:cNvPr>
          <p:cNvPicPr>
            <a:picLocks noChangeAspect="1"/>
          </p:cNvPicPr>
          <p:nvPr/>
        </p:nvPicPr>
        <p:blipFill>
          <a:blip r:embed="rId4"/>
          <a:srcRect/>
          <a:stretch/>
        </p:blipFill>
        <p:spPr>
          <a:xfrm>
            <a:off x="1526752" y="5043693"/>
            <a:ext cx="898813" cy="898813"/>
          </a:xfrm>
          <a:prstGeom prst="rect">
            <a:avLst/>
          </a:prstGeom>
        </p:spPr>
      </p:pic>
    </p:spTree>
    <p:extLst>
      <p:ext uri="{BB962C8B-B14F-4D97-AF65-F5344CB8AC3E}">
        <p14:creationId xmlns:p14="http://schemas.microsoft.com/office/powerpoint/2010/main" val="26148607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0136149-E4BC-DD4F-C737-7D9AA0913074}"/>
              </a:ext>
            </a:extLst>
          </p:cNvPr>
          <p:cNvSpPr>
            <a:spLocks noGrp="1"/>
          </p:cNvSpPr>
          <p:nvPr>
            <p:ph type="body" sz="quarter" idx="15"/>
          </p:nvPr>
        </p:nvSpPr>
        <p:spPr>
          <a:xfrm>
            <a:off x="914753" y="1152286"/>
            <a:ext cx="8563339" cy="5299314"/>
          </a:xfrm>
        </p:spPr>
        <p:txBody>
          <a:bodyPr/>
          <a:lstStyle/>
          <a:p>
            <a:pPr marL="0" indent="0">
              <a:buNone/>
            </a:pPr>
            <a:r>
              <a:rPr lang="en-US"/>
              <a:t>This overview includes materials that relate to the Line of Fire Life Saving Rule and some that do not. The Life Saving Rule focuses on body positioning.</a:t>
            </a:r>
          </a:p>
          <a:p>
            <a:pPr marL="0" indent="0">
              <a:buNone/>
            </a:pPr>
            <a:endParaRPr lang="en-US"/>
          </a:p>
          <a:p>
            <a:pPr marL="0" indent="0">
              <a:buNone/>
            </a:pPr>
            <a:r>
              <a:rPr lang="en-US"/>
              <a:t>This rule indicates:</a:t>
            </a:r>
          </a:p>
          <a:p>
            <a:pPr marL="0" indent="0">
              <a:buNone/>
            </a:pPr>
            <a:r>
              <a:rPr lang="en-US"/>
              <a:t>Keep yourself and others out of the line of fire</a:t>
            </a:r>
          </a:p>
          <a:p>
            <a:r>
              <a:rPr lang="en-US"/>
              <a:t>I position myself to avoid:</a:t>
            </a:r>
          </a:p>
          <a:p>
            <a:pPr lvl="1"/>
            <a:r>
              <a:rPr lang="en-US"/>
              <a:t>Moving objects</a:t>
            </a:r>
          </a:p>
          <a:p>
            <a:pPr lvl="1"/>
            <a:r>
              <a:rPr lang="en-US"/>
              <a:t>Vehicles</a:t>
            </a:r>
          </a:p>
          <a:p>
            <a:pPr lvl="1"/>
            <a:r>
              <a:rPr lang="en-US"/>
              <a:t>Pressure releases</a:t>
            </a:r>
          </a:p>
          <a:p>
            <a:pPr lvl="1"/>
            <a:r>
              <a:rPr lang="en-US"/>
              <a:t>Dropped objects</a:t>
            </a:r>
          </a:p>
          <a:p>
            <a:r>
              <a:rPr lang="en-US"/>
              <a:t>I establish and obey barriers and exclusion zones</a:t>
            </a:r>
          </a:p>
          <a:p>
            <a:r>
              <a:rPr lang="en-US"/>
              <a:t>I take action to secure loose objects and </a:t>
            </a:r>
            <a:br>
              <a:rPr lang="en-US"/>
            </a:br>
            <a:r>
              <a:rPr lang="en-US"/>
              <a:t>report potential dropped objects</a:t>
            </a:r>
          </a:p>
          <a:p>
            <a:pPr marL="0" indent="0">
              <a:buNone/>
            </a:pPr>
            <a:endParaRPr lang="en-CA"/>
          </a:p>
        </p:txBody>
      </p:sp>
      <p:sp>
        <p:nvSpPr>
          <p:cNvPr id="2" name="Subtitle 1">
            <a:extLst>
              <a:ext uri="{FF2B5EF4-FFF2-40B4-BE49-F238E27FC236}">
                <a16:creationId xmlns:a16="http://schemas.microsoft.com/office/drawing/2014/main" id="{C5837308-B7F4-BD4A-570A-A9B05303142C}"/>
              </a:ext>
            </a:extLst>
          </p:cNvPr>
          <p:cNvSpPr>
            <a:spLocks noGrp="1"/>
          </p:cNvSpPr>
          <p:nvPr>
            <p:ph type="subTitle" idx="1"/>
          </p:nvPr>
        </p:nvSpPr>
        <p:spPr/>
        <p:txBody>
          <a:bodyPr/>
          <a:lstStyle/>
          <a:p>
            <a:r>
              <a:rPr lang="en-US"/>
              <a:t>Line of Fire Life Saving Rule</a:t>
            </a:r>
            <a:endParaRPr lang="en-CA"/>
          </a:p>
        </p:txBody>
      </p:sp>
      <p:sp>
        <p:nvSpPr>
          <p:cNvPr id="5" name="Rectangle: Diagonal Corners Rounded 4">
            <a:extLst>
              <a:ext uri="{FF2B5EF4-FFF2-40B4-BE49-F238E27FC236}">
                <a16:creationId xmlns:a16="http://schemas.microsoft.com/office/drawing/2014/main" id="{B48324E0-1785-CFA2-B7D6-98A8EC2758D1}"/>
              </a:ext>
            </a:extLst>
          </p:cNvPr>
          <p:cNvSpPr/>
          <p:nvPr/>
        </p:nvSpPr>
        <p:spPr>
          <a:xfrm>
            <a:off x="914753" y="4919810"/>
            <a:ext cx="6795202" cy="420736"/>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pic>
        <p:nvPicPr>
          <p:cNvPr id="6" name="Picture 5">
            <a:extLst>
              <a:ext uri="{FF2B5EF4-FFF2-40B4-BE49-F238E27FC236}">
                <a16:creationId xmlns:a16="http://schemas.microsoft.com/office/drawing/2014/main" id="{3AB973D1-BF4E-39B6-04B4-CF0C72F964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0101" y="3215991"/>
            <a:ext cx="1797616" cy="1797616"/>
          </a:xfrm>
          <a:prstGeom prst="rect">
            <a:avLst/>
          </a:prstGeom>
        </p:spPr>
      </p:pic>
      <p:sp>
        <p:nvSpPr>
          <p:cNvPr id="3" name="Rectangle: Diagonal Corners Rounded 2">
            <a:extLst>
              <a:ext uri="{FF2B5EF4-FFF2-40B4-BE49-F238E27FC236}">
                <a16:creationId xmlns:a16="http://schemas.microsoft.com/office/drawing/2014/main" id="{E8689936-BB38-8EDB-2A9E-06BF1B85933E}"/>
              </a:ext>
            </a:extLst>
          </p:cNvPr>
          <p:cNvSpPr/>
          <p:nvPr/>
        </p:nvSpPr>
        <p:spPr>
          <a:xfrm>
            <a:off x="919752" y="4295553"/>
            <a:ext cx="6795202" cy="333203"/>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153806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497B5D-62CF-F805-C806-2618F69B565E}"/>
              </a:ext>
            </a:extLst>
          </p:cNvPr>
          <p:cNvSpPr>
            <a:spLocks noGrp="1"/>
          </p:cNvSpPr>
          <p:nvPr>
            <p:ph type="subTitle" idx="1"/>
          </p:nvPr>
        </p:nvSpPr>
        <p:spPr>
          <a:xfrm>
            <a:off x="945802" y="168398"/>
            <a:ext cx="9162870" cy="799297"/>
          </a:xfrm>
        </p:spPr>
        <p:txBody>
          <a:bodyPr/>
          <a:lstStyle/>
          <a:p>
            <a:r>
              <a:rPr lang="en-CA"/>
              <a:t>Related Life Saving Rules</a:t>
            </a:r>
          </a:p>
        </p:txBody>
      </p:sp>
      <p:pic>
        <p:nvPicPr>
          <p:cNvPr id="5" name="Picture 4">
            <a:extLst>
              <a:ext uri="{FF2B5EF4-FFF2-40B4-BE49-F238E27FC236}">
                <a16:creationId xmlns:a16="http://schemas.microsoft.com/office/drawing/2014/main" id="{40871DAA-6058-51C7-C4FF-0C69DECEC74B}"/>
              </a:ext>
            </a:extLst>
          </p:cNvPr>
          <p:cNvPicPr>
            <a:picLocks noChangeAspect="1"/>
          </p:cNvPicPr>
          <p:nvPr/>
        </p:nvPicPr>
        <p:blipFill>
          <a:blip r:embed="rId2"/>
          <a:srcRect b="29861"/>
          <a:stretch>
            <a:fillRect/>
          </a:stretch>
        </p:blipFill>
        <p:spPr>
          <a:xfrm>
            <a:off x="945802" y="2251261"/>
            <a:ext cx="1613782" cy="1804693"/>
          </a:xfrm>
          <a:prstGeom prst="rect">
            <a:avLst/>
          </a:prstGeom>
        </p:spPr>
      </p:pic>
      <p:pic>
        <p:nvPicPr>
          <p:cNvPr id="6" name="Picture 5">
            <a:extLst>
              <a:ext uri="{FF2B5EF4-FFF2-40B4-BE49-F238E27FC236}">
                <a16:creationId xmlns:a16="http://schemas.microsoft.com/office/drawing/2014/main" id="{7AE66D72-0717-E7CB-DA66-C919DD6A1FF4}"/>
              </a:ext>
            </a:extLst>
          </p:cNvPr>
          <p:cNvPicPr>
            <a:picLocks noChangeAspect="1"/>
          </p:cNvPicPr>
          <p:nvPr/>
        </p:nvPicPr>
        <p:blipFill>
          <a:blip r:embed="rId3"/>
          <a:srcRect b="29473"/>
          <a:stretch>
            <a:fillRect/>
          </a:stretch>
        </p:blipFill>
        <p:spPr>
          <a:xfrm>
            <a:off x="5461279" y="2251261"/>
            <a:ext cx="1613782" cy="1838549"/>
          </a:xfrm>
          <a:prstGeom prst="rect">
            <a:avLst/>
          </a:prstGeom>
        </p:spPr>
      </p:pic>
      <p:sp>
        <p:nvSpPr>
          <p:cNvPr id="8" name="TextBox 7">
            <a:extLst>
              <a:ext uri="{FF2B5EF4-FFF2-40B4-BE49-F238E27FC236}">
                <a16:creationId xmlns:a16="http://schemas.microsoft.com/office/drawing/2014/main" id="{15534B58-D4D0-8B84-70D8-410F7CEB8D70}"/>
              </a:ext>
            </a:extLst>
          </p:cNvPr>
          <p:cNvSpPr txBox="1"/>
          <p:nvPr/>
        </p:nvSpPr>
        <p:spPr>
          <a:xfrm>
            <a:off x="596993" y="4111085"/>
            <a:ext cx="2311400" cy="369332"/>
          </a:xfrm>
          <a:prstGeom prst="rect">
            <a:avLst/>
          </a:prstGeom>
          <a:noFill/>
        </p:spPr>
        <p:txBody>
          <a:bodyPr wrap="square" rtlCol="0">
            <a:spAutoFit/>
          </a:bodyPr>
          <a:lstStyle/>
          <a:p>
            <a:pPr algn="ctr"/>
            <a:r>
              <a:rPr lang="en-CA">
                <a:solidFill>
                  <a:srgbClr val="000000"/>
                </a:solidFill>
              </a:rPr>
              <a:t>FIT FOR DUTY</a:t>
            </a:r>
          </a:p>
        </p:txBody>
      </p:sp>
      <p:sp>
        <p:nvSpPr>
          <p:cNvPr id="10" name="TextBox 9">
            <a:extLst>
              <a:ext uri="{FF2B5EF4-FFF2-40B4-BE49-F238E27FC236}">
                <a16:creationId xmlns:a16="http://schemas.microsoft.com/office/drawing/2014/main" id="{0D321C05-C642-D3B8-A6B9-E380D8F95A90}"/>
              </a:ext>
            </a:extLst>
          </p:cNvPr>
          <p:cNvSpPr txBox="1"/>
          <p:nvPr/>
        </p:nvSpPr>
        <p:spPr>
          <a:xfrm>
            <a:off x="5166131" y="4111085"/>
            <a:ext cx="2311400" cy="646331"/>
          </a:xfrm>
          <a:prstGeom prst="rect">
            <a:avLst/>
          </a:prstGeom>
          <a:noFill/>
        </p:spPr>
        <p:txBody>
          <a:bodyPr wrap="square" rtlCol="0">
            <a:spAutoFit/>
          </a:bodyPr>
          <a:lstStyle/>
          <a:p>
            <a:pPr algn="ctr"/>
            <a:r>
              <a:rPr lang="en-CA">
                <a:solidFill>
                  <a:srgbClr val="000000"/>
                </a:solidFill>
              </a:rPr>
              <a:t>BYPASSING SAFETY CONTROLS</a:t>
            </a:r>
          </a:p>
        </p:txBody>
      </p:sp>
      <p:pic>
        <p:nvPicPr>
          <p:cNvPr id="3" name="Picture 2">
            <a:extLst>
              <a:ext uri="{FF2B5EF4-FFF2-40B4-BE49-F238E27FC236}">
                <a16:creationId xmlns:a16="http://schemas.microsoft.com/office/drawing/2014/main" id="{DDDE1680-F457-C006-EEC4-80E9AC98F3AE}"/>
              </a:ext>
            </a:extLst>
          </p:cNvPr>
          <p:cNvPicPr>
            <a:picLocks noChangeAspect="1"/>
          </p:cNvPicPr>
          <p:nvPr/>
        </p:nvPicPr>
        <p:blipFill>
          <a:blip r:embed="rId4"/>
          <a:srcRect b="30277"/>
          <a:stretch>
            <a:fillRect/>
          </a:stretch>
        </p:blipFill>
        <p:spPr>
          <a:xfrm>
            <a:off x="3126473" y="2251261"/>
            <a:ext cx="1690849" cy="1731279"/>
          </a:xfrm>
          <a:prstGeom prst="rect">
            <a:avLst/>
          </a:prstGeom>
        </p:spPr>
      </p:pic>
      <p:sp>
        <p:nvSpPr>
          <p:cNvPr id="12" name="TextBox 11">
            <a:extLst>
              <a:ext uri="{FF2B5EF4-FFF2-40B4-BE49-F238E27FC236}">
                <a16:creationId xmlns:a16="http://schemas.microsoft.com/office/drawing/2014/main" id="{3F80841B-E622-0946-44FC-66EC238769F9}"/>
              </a:ext>
            </a:extLst>
          </p:cNvPr>
          <p:cNvSpPr txBox="1"/>
          <p:nvPr/>
        </p:nvSpPr>
        <p:spPr>
          <a:xfrm>
            <a:off x="2869844" y="4111085"/>
            <a:ext cx="2311400" cy="369332"/>
          </a:xfrm>
          <a:prstGeom prst="rect">
            <a:avLst/>
          </a:prstGeom>
          <a:noFill/>
        </p:spPr>
        <p:txBody>
          <a:bodyPr wrap="square" rtlCol="0">
            <a:spAutoFit/>
          </a:bodyPr>
          <a:lstStyle/>
          <a:p>
            <a:pPr algn="ctr"/>
            <a:r>
              <a:rPr lang="en-CA">
                <a:solidFill>
                  <a:srgbClr val="000000"/>
                </a:solidFill>
              </a:rPr>
              <a:t>ENERGY ISOLATION</a:t>
            </a:r>
          </a:p>
        </p:txBody>
      </p:sp>
      <p:pic>
        <p:nvPicPr>
          <p:cNvPr id="4" name="Picture 3" descr="A white checklist with a checkmark, depicting completed tasks.&#10;&#10;AI-generated content may be incorrect.">
            <a:extLst>
              <a:ext uri="{FF2B5EF4-FFF2-40B4-BE49-F238E27FC236}">
                <a16:creationId xmlns:a16="http://schemas.microsoft.com/office/drawing/2014/main" id="{BF3C0B0D-DA6F-E9DE-2472-01D0D73522F6}"/>
              </a:ext>
            </a:extLst>
          </p:cNvPr>
          <p:cNvPicPr>
            <a:picLocks noChangeAspect="1"/>
          </p:cNvPicPr>
          <p:nvPr/>
        </p:nvPicPr>
        <p:blipFill>
          <a:blip r:embed="rId5"/>
          <a:stretch>
            <a:fillRect/>
          </a:stretch>
        </p:blipFill>
        <p:spPr>
          <a:xfrm>
            <a:off x="7719017" y="2251261"/>
            <a:ext cx="1727919" cy="1797593"/>
          </a:xfrm>
          <a:prstGeom prst="rect">
            <a:avLst/>
          </a:prstGeom>
        </p:spPr>
      </p:pic>
      <p:sp>
        <p:nvSpPr>
          <p:cNvPr id="7" name="TextBox 8">
            <a:extLst>
              <a:ext uri="{FF2B5EF4-FFF2-40B4-BE49-F238E27FC236}">
                <a16:creationId xmlns:a16="http://schemas.microsoft.com/office/drawing/2014/main" id="{841B1DE7-5D3F-D92B-85C0-B948E411DFF4}"/>
              </a:ext>
            </a:extLst>
          </p:cNvPr>
          <p:cNvSpPr txBox="1"/>
          <p:nvPr/>
        </p:nvSpPr>
        <p:spPr>
          <a:xfrm>
            <a:off x="7423869" y="4111085"/>
            <a:ext cx="231140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dirty="0">
                <a:solidFill>
                  <a:srgbClr val="000000"/>
                </a:solidFill>
              </a:rPr>
              <a:t>WORK AUTHORIZATION</a:t>
            </a:r>
          </a:p>
        </p:txBody>
      </p:sp>
    </p:spTree>
    <p:extLst>
      <p:ext uri="{BB962C8B-B14F-4D97-AF65-F5344CB8AC3E}">
        <p14:creationId xmlns:p14="http://schemas.microsoft.com/office/powerpoint/2010/main" val="75958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86567-E213-F9BF-0AEF-3D52B428C957}"/>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1BD3AFA9-8211-1DB1-D761-350BCD8308E4}"/>
              </a:ext>
            </a:extLst>
          </p:cNvPr>
          <p:cNvSpPr>
            <a:spLocks noGrp="1"/>
          </p:cNvSpPr>
          <p:nvPr>
            <p:ph type="subTitle" idx="1"/>
          </p:nvPr>
        </p:nvSpPr>
        <p:spPr/>
        <p:txBody>
          <a:bodyPr/>
          <a:lstStyle/>
          <a:p>
            <a:r>
              <a:rPr lang="en-CA"/>
              <a:t>Key Line of Fire Exposures</a:t>
            </a:r>
          </a:p>
        </p:txBody>
      </p:sp>
      <p:sp>
        <p:nvSpPr>
          <p:cNvPr id="5" name="TextBox 4">
            <a:extLst>
              <a:ext uri="{FF2B5EF4-FFF2-40B4-BE49-F238E27FC236}">
                <a16:creationId xmlns:a16="http://schemas.microsoft.com/office/drawing/2014/main" id="{675F1A31-9F83-7E64-6186-D6228A1985B9}"/>
              </a:ext>
            </a:extLst>
          </p:cNvPr>
          <p:cNvSpPr txBox="1"/>
          <p:nvPr/>
        </p:nvSpPr>
        <p:spPr>
          <a:xfrm>
            <a:off x="1509678" y="2266294"/>
            <a:ext cx="7959976" cy="707886"/>
          </a:xfrm>
          <a:prstGeom prst="rect">
            <a:avLst/>
          </a:prstGeom>
          <a:noFill/>
        </p:spPr>
        <p:txBody>
          <a:bodyPr wrap="square" rtlCol="0">
            <a:spAutoFit/>
          </a:bodyPr>
          <a:lstStyle/>
          <a:p>
            <a:r>
              <a:rPr lang="en-CA" sz="4000" b="1">
                <a:solidFill>
                  <a:srgbClr val="005C9B"/>
                </a:solidFill>
                <a:latin typeface="Verdana" panose="020B0604030504040204" pitchFamily="34" charset="0"/>
                <a:ea typeface="Verdana" panose="020B0604030504040204" pitchFamily="34" charset="0"/>
              </a:rPr>
              <a:t>Potential Consequences</a:t>
            </a:r>
          </a:p>
        </p:txBody>
      </p:sp>
      <p:sp>
        <p:nvSpPr>
          <p:cNvPr id="7" name="Text Placeholder 3">
            <a:extLst>
              <a:ext uri="{FF2B5EF4-FFF2-40B4-BE49-F238E27FC236}">
                <a16:creationId xmlns:a16="http://schemas.microsoft.com/office/drawing/2014/main" id="{CF05C10E-732E-DB38-ED29-4A1AA43FC1B1}"/>
              </a:ext>
            </a:extLst>
          </p:cNvPr>
          <p:cNvSpPr txBox="1">
            <a:spLocks/>
          </p:cNvSpPr>
          <p:nvPr/>
        </p:nvSpPr>
        <p:spPr>
          <a:xfrm>
            <a:off x="1777752" y="5237588"/>
            <a:ext cx="10368598" cy="2089103"/>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a:p>
        </p:txBody>
      </p:sp>
      <p:graphicFrame>
        <p:nvGraphicFramePr>
          <p:cNvPr id="3" name="Table 2">
            <a:extLst>
              <a:ext uri="{FF2B5EF4-FFF2-40B4-BE49-F238E27FC236}">
                <a16:creationId xmlns:a16="http://schemas.microsoft.com/office/drawing/2014/main" id="{E8E5E1C8-8299-AD7F-842A-7B676616D373}"/>
              </a:ext>
            </a:extLst>
          </p:cNvPr>
          <p:cNvGraphicFramePr>
            <a:graphicFrameLocks noGrp="1"/>
          </p:cNvGraphicFramePr>
          <p:nvPr>
            <p:extLst>
              <p:ext uri="{D42A27DB-BD31-4B8C-83A1-F6EECF244321}">
                <p14:modId xmlns:p14="http://schemas.microsoft.com/office/powerpoint/2010/main" val="3802778721"/>
              </p:ext>
            </p:extLst>
          </p:nvPr>
        </p:nvGraphicFramePr>
        <p:xfrm>
          <a:off x="903180" y="1313006"/>
          <a:ext cx="10314647" cy="3799840"/>
        </p:xfrm>
        <a:graphic>
          <a:graphicData uri="http://schemas.openxmlformats.org/drawingml/2006/table">
            <a:tbl>
              <a:tblPr firstRow="1" bandRow="1">
                <a:tableStyleId>{5C22544A-7EE6-4342-B048-85BDC9FD1C3A}</a:tableStyleId>
              </a:tblPr>
              <a:tblGrid>
                <a:gridCol w="5159849">
                  <a:extLst>
                    <a:ext uri="{9D8B030D-6E8A-4147-A177-3AD203B41FA5}">
                      <a16:colId xmlns:a16="http://schemas.microsoft.com/office/drawing/2014/main" val="1960922119"/>
                    </a:ext>
                  </a:extLst>
                </a:gridCol>
                <a:gridCol w="5154798">
                  <a:extLst>
                    <a:ext uri="{9D8B030D-6E8A-4147-A177-3AD203B41FA5}">
                      <a16:colId xmlns:a16="http://schemas.microsoft.com/office/drawing/2014/main" val="3980881855"/>
                    </a:ext>
                  </a:extLst>
                </a:gridCol>
              </a:tblGrid>
              <a:tr h="429030">
                <a:tc>
                  <a:txBody>
                    <a:bodyPr/>
                    <a:lstStyle/>
                    <a:p>
                      <a:r>
                        <a:rPr lang="en-CA" sz="2400">
                          <a:latin typeface="+mj-lt"/>
                        </a:rPr>
                        <a:t>Examples</a:t>
                      </a:r>
                    </a:p>
                  </a:txBody>
                  <a:tcPr/>
                </a:tc>
                <a:tc>
                  <a:txBody>
                    <a:bodyPr/>
                    <a:lstStyle/>
                    <a:p>
                      <a:r>
                        <a:rPr lang="en-CA" sz="2400">
                          <a:latin typeface="+mj-lt"/>
                        </a:rPr>
                        <a:t>Potential Consequences</a:t>
                      </a:r>
                    </a:p>
                  </a:txBody>
                  <a:tcPr/>
                </a:tc>
                <a:extLst>
                  <a:ext uri="{0D108BD9-81ED-4DB2-BD59-A6C34878D82A}">
                    <a16:rowId xmlns:a16="http://schemas.microsoft.com/office/drawing/2014/main" val="1389292788"/>
                  </a:ext>
                </a:extLst>
              </a:tr>
              <a:tr h="2650450">
                <a:tc>
                  <a:txBody>
                    <a:bodyPr/>
                    <a:lstStyle/>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Standing in front of pressurized components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Working near flanges, valves, or pressure relief points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Conducting maintenance without full isolation</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Remaining in blast radius or flame impingement zones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Inadequate barricading or exclusion zones</a:t>
                      </a:r>
                    </a:p>
                  </a:txBody>
                  <a:tcPr/>
                </a:tc>
                <a:tc>
                  <a:txBody>
                    <a:bodyPr/>
                    <a:lstStyle/>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Fatal or life-altering injuries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Severe burns and blast injuries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Structural damage and equipment loss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Escalation to major incidents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Environmental release</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Trebuchet MS" panose="020B0703020202090204" pitchFamily="34" charset="0"/>
                          <a:ea typeface="Verdana" panose="020B0604030504040204" pitchFamily="34" charset="0"/>
                        </a:rPr>
                        <a:t>Operational downtime</a:t>
                      </a:r>
                    </a:p>
                  </a:txBody>
                  <a:tcPr/>
                </a:tc>
                <a:extLst>
                  <a:ext uri="{0D108BD9-81ED-4DB2-BD59-A6C34878D82A}">
                    <a16:rowId xmlns:a16="http://schemas.microsoft.com/office/drawing/2014/main" val="1327000487"/>
                  </a:ext>
                </a:extLst>
              </a:tr>
            </a:tbl>
          </a:graphicData>
        </a:graphic>
      </p:graphicFrame>
    </p:spTree>
    <p:extLst>
      <p:ext uri="{BB962C8B-B14F-4D97-AF65-F5344CB8AC3E}">
        <p14:creationId xmlns:p14="http://schemas.microsoft.com/office/powerpoint/2010/main" val="40659531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Nuo8j7Zr"/>
  <p:tag name="ARTICULATE_PROJECT_OPEN" val="0"/>
  <p:tag name="ARTICULATE_SLIDE_COUNT" val="6"/>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FFFFFF"/>
      </a:dk1>
      <a:lt1>
        <a:srgbClr val="FFFFFF"/>
      </a:lt1>
      <a:dk2>
        <a:srgbClr val="FFFFFF"/>
      </a:dk2>
      <a:lt2>
        <a:srgbClr val="FFFFFF"/>
      </a:lt2>
      <a:accent1>
        <a:srgbClr val="005D9C"/>
      </a:accent1>
      <a:accent2>
        <a:srgbClr val="FFB81C"/>
      </a:accent2>
      <a:accent3>
        <a:srgbClr val="283349"/>
      </a:accent3>
      <a:accent4>
        <a:srgbClr val="B2B3B2"/>
      </a:accent4>
      <a:accent5>
        <a:srgbClr val="ECEBEA"/>
      </a:accent5>
      <a:accent6>
        <a:srgbClr val="101820"/>
      </a:accent6>
      <a:hlink>
        <a:srgbClr val="FFFFFF"/>
      </a:hlink>
      <a:folHlink>
        <a:srgbClr val="FFFFFF"/>
      </a:folHlink>
    </a:clrScheme>
    <a:fontScheme name="Custom 1">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160D3837BD874884403F76B2203639" ma:contentTypeVersion="15" ma:contentTypeDescription="Create a new document." ma:contentTypeScope="" ma:versionID="15ea7aee3d1efeca12e4448ba5168f56">
  <xsd:schema xmlns:xsd="http://www.w3.org/2001/XMLSchema" xmlns:xs="http://www.w3.org/2001/XMLSchema" xmlns:p="http://schemas.microsoft.com/office/2006/metadata/properties" xmlns:ns3="9c7d5074-9479-40c8-baa5-fb31e05291dc" xmlns:ns4="fdf504b1-5233-455f-8c20-e7d9d68ffae3" targetNamespace="http://schemas.microsoft.com/office/2006/metadata/properties" ma:root="true" ma:fieldsID="d5504583e89821d92e5df29384ca99d5" ns3:_="" ns4:_="">
    <xsd:import namespace="9c7d5074-9479-40c8-baa5-fb31e05291dc"/>
    <xsd:import namespace="fdf504b1-5233-455f-8c20-e7d9d68ffae3"/>
    <xsd:element name="properties">
      <xsd:complexType>
        <xsd:sequence>
          <xsd:element name="documentManagement">
            <xsd:complexType>
              <xsd:all>
                <xsd:element ref="ns3:MediaServiceDateTaken" minOccurs="0"/>
                <xsd:element ref="ns3:_activity" minOccurs="0"/>
                <xsd:element ref="ns4:SharedWithUsers" minOccurs="0"/>
                <xsd:element ref="ns4:SharedWithDetails" minOccurs="0"/>
                <xsd:element ref="ns4:SharingHintHash" minOccurs="0"/>
                <xsd:element ref="ns3:MediaServiceMetadata" minOccurs="0"/>
                <xsd:element ref="ns3:MediaServiceFastMetadata" minOccurs="0"/>
                <xsd:element ref="ns3:MediaServiceSearchProperties" minOccurs="0"/>
                <xsd:element ref="ns3:MediaServiceObjectDetectorVersions" minOccurs="0"/>
                <xsd:element ref="ns3:MediaServiceSystemTags" minOccurs="0"/>
                <xsd:element ref="ns3:MediaServiceGenerationTime" minOccurs="0"/>
                <xsd:element ref="ns3:MediaServiceEventHashCode" minOccurs="0"/>
                <xsd:element ref="ns3:MediaServiceOCR" minOccurs="0"/>
                <xsd:element ref="ns3:MediaLengthInSecond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7d5074-9479-40c8-baa5-fb31e05291dc"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_activity" ma:index="9" nillable="true" ma:displayName="_activity" ma:hidden="true" ma:internalName="_activity">
      <xsd:simpleType>
        <xsd:restriction base="dms:Note"/>
      </xsd:simpleType>
    </xsd:element>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df504b1-5233-455f-8c20-e7d9d68ffae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9c7d5074-9479-40c8-baa5-fb31e05291d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D45FDE0-F57A-4B4E-A867-6E1A101D571F}">
  <ds:schemaRefs>
    <ds:schemaRef ds:uri="9c7d5074-9479-40c8-baa5-fb31e05291dc"/>
    <ds:schemaRef ds:uri="fdf504b1-5233-455f-8c20-e7d9d68ffae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9805710-66AB-47E5-80EB-C0E0A5EFB5B9}">
  <ds:schemaRefs>
    <ds:schemaRef ds:uri="http://schemas.microsoft.com/office/2006/metadata/properties"/>
    <ds:schemaRef ds:uri="9c7d5074-9479-40c8-baa5-fb31e05291dc"/>
    <ds:schemaRef ds:uri="http://purl.org/dc/elements/1.1/"/>
    <ds:schemaRef ds:uri="http://www.w3.org/XML/1998/namespace"/>
    <ds:schemaRef ds:uri="fdf504b1-5233-455f-8c20-e7d9d68ffae3"/>
    <ds:schemaRef ds:uri="http://purl.org/dc/dcmitype/"/>
    <ds:schemaRef ds:uri="http://schemas.microsoft.com/office/2006/documentManagement/types"/>
    <ds:schemaRef ds:uri="http://purl.org/dc/terms/"/>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4E0FC65B-49C5-4AB4-B8C3-5478A8FC6BC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TotalTime>
  <Words>1644</Words>
  <Application>Microsoft Office PowerPoint</Application>
  <PresentationFormat>Widescreen</PresentationFormat>
  <Paragraphs>211</Paragraphs>
  <Slides>19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Aptos</vt:lpstr>
      <vt:lpstr>Arial</vt:lpstr>
      <vt:lpstr>Courier New</vt:lpstr>
      <vt:lpstr>Trebuchet MS</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Bailey Forbes</dc:creator>
  <cp:lastModifiedBy>Rahaf Hakimeh</cp:lastModifiedBy>
  <cp:revision>1</cp:revision>
  <dcterms:created xsi:type="dcterms:W3CDTF">2025-01-06T22:59:05Z</dcterms:created>
  <dcterms:modified xsi:type="dcterms:W3CDTF">2026-03-24T19:31:12Z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edc8913-6360-4b9e-90c5-03ba899fdf86_Enabled">
    <vt:lpwstr>true</vt:lpwstr>
  </property>
  <property fmtid="{D5CDD505-2E9C-101B-9397-08002B2CF9AE}" pid="3" name="MSIP_Label_7edc8913-6360-4b9e-90c5-03ba899fdf86_SetDate">
    <vt:lpwstr>2025-02-25T16:00:57Z</vt:lpwstr>
  </property>
  <property fmtid="{D5CDD505-2E9C-101B-9397-08002B2CF9AE}" pid="4" name="MSIP_Label_7edc8913-6360-4b9e-90c5-03ba899fdf86_Method">
    <vt:lpwstr>Standard</vt:lpwstr>
  </property>
  <property fmtid="{D5CDD505-2E9C-101B-9397-08002B2CF9AE}" pid="5" name="MSIP_Label_7edc8913-6360-4b9e-90c5-03ba899fdf86_Name">
    <vt:lpwstr>defa4170-0d19-0005-0004-bc88714345d2</vt:lpwstr>
  </property>
  <property fmtid="{D5CDD505-2E9C-101B-9397-08002B2CF9AE}" pid="6" name="MSIP_Label_7edc8913-6360-4b9e-90c5-03ba899fdf86_SiteId">
    <vt:lpwstr>9e6d8a0e-86d7-4ef4-ac34-dd4aae172901</vt:lpwstr>
  </property>
  <property fmtid="{D5CDD505-2E9C-101B-9397-08002B2CF9AE}" pid="7" name="MSIP_Label_7edc8913-6360-4b9e-90c5-03ba899fdf86_ActionId">
    <vt:lpwstr>d2db849f-a20e-4097-b276-a29e04830ae9</vt:lpwstr>
  </property>
  <property fmtid="{D5CDD505-2E9C-101B-9397-08002B2CF9AE}" pid="8" name="MSIP_Label_7edc8913-6360-4b9e-90c5-03ba899fdf86_ContentBits">
    <vt:lpwstr>0</vt:lpwstr>
  </property>
  <property fmtid="{D5CDD505-2E9C-101B-9397-08002B2CF9AE}" pid="9" name="MSIP_Label_7edc8913-6360-4b9e-90c5-03ba899fdf86_Tag">
    <vt:lpwstr>10, 3, 0, 1</vt:lpwstr>
  </property>
  <property fmtid="{D5CDD505-2E9C-101B-9397-08002B2CF9AE}" pid="10" name="ContentTypeId">
    <vt:lpwstr>0x01010011160D3837BD874884403F76B2203639</vt:lpwstr>
  </property>
  <property fmtid="{D5CDD505-2E9C-101B-9397-08002B2CF9AE}" pid="11" name="MediaServiceImageTags">
    <vt:lpwstr/>
  </property>
  <property fmtid="{D5CDD505-2E9C-101B-9397-08002B2CF9AE}" pid="12" name="ArticulateGUID">
    <vt:lpwstr>F3A6220F-753F-454A-AECE-D9984F67C777</vt:lpwstr>
  </property>
  <property fmtid="{D5CDD505-2E9C-101B-9397-08002B2CF9AE}" pid="13" name="ArticulatePath">
    <vt:lpwstr>https://energysafetycanada.sharepoint.com/sites/CommunicationsTeam/New Brand Assets/Templates/PPT Template</vt:lpwstr>
  </property>
</Properties>
</file>