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handoutMasterIdLst>
    <p:handoutMasterId r:id="rId26"/>
  </p:handoutMasterIdLst>
  <p:sldIdLst>
    <p:sldId id="269" r:id="rId5"/>
    <p:sldId id="293" r:id="rId6"/>
    <p:sldId id="308" r:id="rId7"/>
    <p:sldId id="295" r:id="rId8"/>
    <p:sldId id="296" r:id="rId9"/>
    <p:sldId id="257" r:id="rId10"/>
    <p:sldId id="258" r:id="rId11"/>
    <p:sldId id="297" r:id="rId12"/>
    <p:sldId id="298" r:id="rId13"/>
    <p:sldId id="305" r:id="rId14"/>
    <p:sldId id="310" r:id="rId15"/>
    <p:sldId id="311" r:id="rId16"/>
    <p:sldId id="299" r:id="rId17"/>
    <p:sldId id="304" r:id="rId18"/>
    <p:sldId id="306" r:id="rId19"/>
    <p:sldId id="301" r:id="rId20"/>
    <p:sldId id="302" r:id="rId21"/>
    <p:sldId id="303" r:id="rId22"/>
    <p:sldId id="309" r:id="rId23"/>
    <p:sldId id="307" r:id="rId24"/>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9B"/>
    <a:srgbClr val="000000"/>
    <a:srgbClr val="FFB8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D21F6F-5E4D-4619-9F21-953E9268E15E}" v="3" dt="2026-03-24T19:39:26.9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p:restoredTop sz="96247" autoAdjust="0"/>
  </p:normalViewPr>
  <p:slideViewPr>
    <p:cSldViewPr snapToGrid="0">
      <p:cViewPr varScale="1">
        <p:scale>
          <a:sx n="121" d="100"/>
          <a:sy n="121" d="100"/>
        </p:scale>
        <p:origin x="82" y="91"/>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custSel addSld delSld modSld">
      <pc:chgData name="Abbey Adeogun" userId="69f714ad-ea07-4ede-a590-b650ee343590" providerId="ADAL" clId="{F077BC18-4AD4-4704-A46B-F831DABCC749}" dt="2026-03-04T17:05:37.762" v="683" actId="404"/>
      <pc:docMkLst>
        <pc:docMk/>
      </pc:docMkLst>
      <pc:sldChg chg="addSp modSp mod">
        <pc:chgData name="Abbey Adeogun" userId="69f714ad-ea07-4ede-a590-b650ee343590" providerId="ADAL" clId="{F077BC18-4AD4-4704-A46B-F831DABCC749}" dt="2026-03-04T16:13:59.039" v="633" actId="1076"/>
        <pc:sldMkLst>
          <pc:docMk/>
          <pc:sldMk cId="3153806689" sldId="257"/>
        </pc:sldMkLst>
        <pc:spChg chg="add mod">
          <ac:chgData name="Abbey Adeogun" userId="69f714ad-ea07-4ede-a590-b650ee343590" providerId="ADAL" clId="{F077BC18-4AD4-4704-A46B-F831DABCC749}" dt="2026-03-04T16:13:59.039" v="633" actId="1076"/>
          <ac:spMkLst>
            <pc:docMk/>
            <pc:sldMk cId="3153806689" sldId="257"/>
            <ac:spMk id="7" creationId="{F2066002-7705-B395-D774-7B79928D9086}"/>
          </ac:spMkLst>
        </pc:spChg>
      </pc:sldChg>
      <pc:sldChg chg="addSp modSp mod">
        <pc:chgData name="Abbey Adeogun" userId="69f714ad-ea07-4ede-a590-b650ee343590" providerId="ADAL" clId="{F077BC18-4AD4-4704-A46B-F831DABCC749}" dt="2026-03-04T16:15:17.847" v="637" actId="1076"/>
        <pc:sldMkLst>
          <pc:docMk/>
          <pc:sldMk cId="75958104" sldId="258"/>
        </pc:sldMkLst>
        <pc:spChg chg="add mod">
          <ac:chgData name="Abbey Adeogun" userId="69f714ad-ea07-4ede-a590-b650ee343590" providerId="ADAL" clId="{F077BC18-4AD4-4704-A46B-F831DABCC749}" dt="2026-03-04T16:15:17.847" v="637" actId="1076"/>
          <ac:spMkLst>
            <pc:docMk/>
            <pc:sldMk cId="75958104" sldId="258"/>
            <ac:spMk id="7" creationId="{384D5422-D5F2-C1BB-43D5-076D1F16AB9B}"/>
          </ac:spMkLst>
        </pc:spChg>
        <pc:picChg chg="add mod">
          <ac:chgData name="Abbey Adeogun" userId="69f714ad-ea07-4ede-a590-b650ee343590" providerId="ADAL" clId="{F077BC18-4AD4-4704-A46B-F831DABCC749}" dt="2026-03-04T16:15:10.719" v="636" actId="14100"/>
          <ac:picMkLst>
            <pc:docMk/>
            <pc:sldMk cId="75958104" sldId="258"/>
            <ac:picMk id="4" creationId="{298ABF55-C068-3C03-9A26-B6CB6C6A04A3}"/>
          </ac:picMkLst>
        </pc:picChg>
      </pc:sldChg>
      <pc:sldChg chg="modSp">
        <pc:chgData name="Abbey Adeogun" userId="69f714ad-ea07-4ede-a590-b650ee343590" providerId="ADAL" clId="{F077BC18-4AD4-4704-A46B-F831DABCC749}" dt="2026-03-04T16:12:26.999" v="631" actId="1076"/>
        <pc:sldMkLst>
          <pc:docMk/>
          <pc:sldMk cId="710586986" sldId="295"/>
        </pc:sldMkLst>
        <pc:picChg chg="mod">
          <ac:chgData name="Abbey Adeogun" userId="69f714ad-ea07-4ede-a590-b650ee343590" providerId="ADAL" clId="{F077BC18-4AD4-4704-A46B-F831DABCC749}" dt="2026-03-04T16:12:26.999" v="631" actId="1076"/>
          <ac:picMkLst>
            <pc:docMk/>
            <pc:sldMk cId="710586986" sldId="295"/>
            <ac:picMk id="3" creationId="{CD6434AC-176A-7093-D56A-79EFFDAD09B3}"/>
          </ac:picMkLst>
        </pc:picChg>
      </pc:sldChg>
      <pc:sldChg chg="modSp add mod">
        <pc:chgData name="Abbey Adeogun" userId="69f714ad-ea07-4ede-a590-b650ee343590" providerId="ADAL" clId="{F077BC18-4AD4-4704-A46B-F831DABCC749}" dt="2026-03-04T16:15:37.630" v="639" actId="1076"/>
        <pc:sldMkLst>
          <pc:docMk/>
          <pc:sldMk cId="4065953196" sldId="297"/>
        </pc:sldMkLst>
        <pc:graphicFrameChg chg="mod modGraphic">
          <ac:chgData name="Abbey Adeogun" userId="69f714ad-ea07-4ede-a590-b650ee343590" providerId="ADAL" clId="{F077BC18-4AD4-4704-A46B-F831DABCC749}" dt="2026-03-04T16:15:37.630" v="639" actId="1076"/>
          <ac:graphicFrameMkLst>
            <pc:docMk/>
            <pc:sldMk cId="4065953196" sldId="297"/>
            <ac:graphicFrameMk id="3" creationId="{E8E5E1C8-8299-AD7F-842A-7B676616D373}"/>
          </ac:graphicFrameMkLst>
        </pc:graphicFrameChg>
      </pc:sldChg>
      <pc:sldChg chg="modSp add mod">
        <pc:chgData name="Abbey Adeogun" userId="69f714ad-ea07-4ede-a590-b650ee343590" providerId="ADAL" clId="{F077BC18-4AD4-4704-A46B-F831DABCC749}" dt="2026-03-04T16:11:36.958" v="630"/>
        <pc:sldMkLst>
          <pc:docMk/>
          <pc:sldMk cId="665212300" sldId="303"/>
        </pc:sldMkLst>
        <pc:graphicFrameChg chg="mod modGraphic">
          <ac:chgData name="Abbey Adeogun" userId="69f714ad-ea07-4ede-a590-b650ee343590" providerId="ADAL" clId="{F077BC18-4AD4-4704-A46B-F831DABCC749}" dt="2026-03-04T16:11:36.958" v="630"/>
          <ac:graphicFrameMkLst>
            <pc:docMk/>
            <pc:sldMk cId="665212300" sldId="303"/>
            <ac:graphicFrameMk id="3" creationId="{3AC94A87-4824-A90A-1F20-9428C172C741}"/>
          </ac:graphicFrameMkLst>
        </pc:graphicFrameChg>
      </pc:sldChg>
      <pc:sldChg chg="modSp add mod">
        <pc:chgData name="Abbey Adeogun" userId="69f714ad-ea07-4ede-a590-b650ee343590" providerId="ADAL" clId="{F077BC18-4AD4-4704-A46B-F831DABCC749}" dt="2026-03-04T17:05:37.762" v="683" actId="404"/>
        <pc:sldMkLst>
          <pc:docMk/>
          <pc:sldMk cId="3757852152" sldId="305"/>
        </pc:sldMkLst>
        <pc:spChg chg="mod">
          <ac:chgData name="Abbey Adeogun" userId="69f714ad-ea07-4ede-a590-b650ee343590" providerId="ADAL" clId="{F077BC18-4AD4-4704-A46B-F831DABCC749}" dt="2026-03-04T17:05:37.762" v="683" actId="404"/>
          <ac:spMkLst>
            <pc:docMk/>
            <pc:sldMk cId="3757852152" sldId="305"/>
            <ac:spMk id="3" creationId="{B15E28EA-7BE6-DD01-5569-1AD4A37536A3}"/>
          </ac:spMkLst>
        </pc:spChg>
      </pc:sldChg>
    </pc:docChg>
  </pc:docChgLst>
  <pc:docChgLst>
    <pc:chgData name="Rahaf Hakimeh" userId="5d407a7e-ca8b-4097-9884-0184707c77e2" providerId="ADAL" clId="{B2E2206C-98C1-42BC-A0E7-D15ABD6CD87C}"/>
    <pc:docChg chg="undo custSel modSld">
      <pc:chgData name="Rahaf Hakimeh" userId="5d407a7e-ca8b-4097-9884-0184707c77e2" providerId="ADAL" clId="{B2E2206C-98C1-42BC-A0E7-D15ABD6CD87C}" dt="2026-03-24T19:39:35.879" v="17" actId="14734"/>
      <pc:docMkLst>
        <pc:docMk/>
      </pc:docMkLst>
      <pc:sldChg chg="modSp mod">
        <pc:chgData name="Rahaf Hakimeh" userId="5d407a7e-ca8b-4097-9884-0184707c77e2" providerId="ADAL" clId="{B2E2206C-98C1-42BC-A0E7-D15ABD6CD87C}" dt="2026-03-24T19:36:43.337" v="2" actId="14734"/>
        <pc:sldMkLst>
          <pc:docMk/>
          <pc:sldMk cId="4065953196" sldId="297"/>
        </pc:sldMkLst>
        <pc:graphicFrameChg chg="modGraphic">
          <ac:chgData name="Rahaf Hakimeh" userId="5d407a7e-ca8b-4097-9884-0184707c77e2" providerId="ADAL" clId="{B2E2206C-98C1-42BC-A0E7-D15ABD6CD87C}" dt="2026-03-24T19:36:43.337" v="2" actId="14734"/>
          <ac:graphicFrameMkLst>
            <pc:docMk/>
            <pc:sldMk cId="4065953196" sldId="297"/>
            <ac:graphicFrameMk id="3" creationId="{E8E5E1C8-8299-AD7F-842A-7B676616D373}"/>
          </ac:graphicFrameMkLst>
        </pc:graphicFrameChg>
      </pc:sldChg>
      <pc:sldChg chg="modSp mod">
        <pc:chgData name="Rahaf Hakimeh" userId="5d407a7e-ca8b-4097-9884-0184707c77e2" providerId="ADAL" clId="{B2E2206C-98C1-42BC-A0E7-D15ABD6CD87C}" dt="2026-03-24T19:39:13.820" v="11" actId="13926"/>
        <pc:sldMkLst>
          <pc:docMk/>
          <pc:sldMk cId="3279128162" sldId="301"/>
        </pc:sldMkLst>
        <pc:spChg chg="mod">
          <ac:chgData name="Rahaf Hakimeh" userId="5d407a7e-ca8b-4097-9884-0184707c77e2" providerId="ADAL" clId="{B2E2206C-98C1-42BC-A0E7-D15ABD6CD87C}" dt="2026-03-24T19:39:13.820" v="11"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39:22.010" v="13" actId="13926"/>
        <pc:sldMkLst>
          <pc:docMk/>
          <pc:sldMk cId="1257660515" sldId="302"/>
        </pc:sldMkLst>
        <pc:spChg chg="mod">
          <ac:chgData name="Rahaf Hakimeh" userId="5d407a7e-ca8b-4097-9884-0184707c77e2" providerId="ADAL" clId="{B2E2206C-98C1-42BC-A0E7-D15ABD6CD87C}" dt="2026-03-24T19:39:22.010" v="13"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39:35.879" v="17" actId="14734"/>
        <pc:sldMkLst>
          <pc:docMk/>
          <pc:sldMk cId="665212300" sldId="303"/>
        </pc:sldMkLst>
        <pc:spChg chg="mod">
          <ac:chgData name="Rahaf Hakimeh" userId="5d407a7e-ca8b-4097-9884-0184707c77e2" providerId="ADAL" clId="{B2E2206C-98C1-42BC-A0E7-D15ABD6CD87C}" dt="2026-03-24T19:39:29.282" v="15"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39:35.879" v="17" actId="14734"/>
          <ac:graphicFrameMkLst>
            <pc:docMk/>
            <pc:sldMk cId="665212300" sldId="303"/>
            <ac:graphicFrameMk id="3" creationId="{3AC94A87-4824-A90A-1F20-9428C172C741}"/>
          </ac:graphicFrameMkLst>
        </pc:graphicFrameChg>
      </pc:sldChg>
      <pc:sldChg chg="modSp mod">
        <pc:chgData name="Rahaf Hakimeh" userId="5d407a7e-ca8b-4097-9884-0184707c77e2" providerId="ADAL" clId="{B2E2206C-98C1-42BC-A0E7-D15ABD6CD87C}" dt="2026-03-24T19:38:59.185" v="9" actId="14734"/>
        <pc:sldMkLst>
          <pc:docMk/>
          <pc:sldMk cId="63381924" sldId="306"/>
        </pc:sldMkLst>
        <pc:graphicFrameChg chg="mod modGraphic">
          <ac:chgData name="Rahaf Hakimeh" userId="5d407a7e-ca8b-4097-9884-0184707c77e2" providerId="ADAL" clId="{B2E2206C-98C1-42BC-A0E7-D15ABD6CD87C}" dt="2026-03-24T19:38:59.185" v="9" actId="14734"/>
          <ac:graphicFrameMkLst>
            <pc:docMk/>
            <pc:sldMk cId="63381924" sldId="306"/>
            <ac:graphicFrameMk id="6" creationId="{DEA42339-30EB-7FAD-DCB6-E4ADA6E20F5E}"/>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933934"/>
          </a:xfrm>
        </p:spPr>
        <p:txBody>
          <a:bodyPr lIns="91440" tIns="45720" rIns="91440" bIns="45720" anchor="t"/>
          <a:lstStyle/>
          <a:p>
            <a:r>
              <a:rPr lang="en-US" sz="2800" dirty="0">
                <a:latin typeface="Verdana"/>
                <a:ea typeface="Verdana"/>
              </a:rPr>
              <a:t>Machinery &amp; Tools Activity Package</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dirty="0"/>
              <a:t>Critical Safeguards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Administrative Controls</a:t>
            </a:r>
          </a:p>
          <a:p>
            <a:r>
              <a:rPr lang="en-US" sz="1800" dirty="0"/>
              <a:t>Job Hazard Analysis (JHA) or FLHA before use</a:t>
            </a:r>
          </a:p>
          <a:p>
            <a:r>
              <a:rPr lang="en-US" sz="1800" dirty="0"/>
              <a:t>Lockout/Tagout (LOTO) process designs</a:t>
            </a:r>
          </a:p>
          <a:p>
            <a:r>
              <a:rPr lang="en-US" sz="1800" dirty="0"/>
              <a:t>Preventive maintenance programs</a:t>
            </a:r>
          </a:p>
          <a:p>
            <a:r>
              <a:rPr lang="en-US" sz="1800" dirty="0"/>
              <a:t>Manufacturer’s instructions and safe operating procedures</a:t>
            </a:r>
          </a:p>
          <a:p>
            <a:r>
              <a:rPr lang="en-US" sz="1800" dirty="0"/>
              <a:t>Permit systems for high-risk tasks</a:t>
            </a:r>
          </a:p>
          <a:p>
            <a:r>
              <a:rPr lang="en-US" sz="1800" dirty="0"/>
              <a:t>Consider Direct or Alternative Controls</a:t>
            </a:r>
          </a:p>
          <a:p>
            <a:pPr marL="0" indent="0">
              <a:buFont typeface="Arial" panose="020B0604020202020204" pitchFamily="34" charset="0"/>
              <a:buNone/>
            </a:pPr>
            <a:endParaRPr lang="en-US" sz="1800" b="1" dirty="0"/>
          </a:p>
          <a:p>
            <a:pPr marL="0" indent="0">
              <a:buFont typeface="Arial" panose="020B0604020202020204" pitchFamily="34" charset="0"/>
              <a:buNone/>
            </a:pPr>
            <a:r>
              <a:rPr lang="en-US" sz="1800" b="1" dirty="0"/>
              <a:t>PPE (Last Line of Defense)</a:t>
            </a:r>
          </a:p>
          <a:p>
            <a:r>
              <a:rPr lang="en-US" sz="1800" dirty="0"/>
              <a:t>Safety glasses or face shields</a:t>
            </a:r>
          </a:p>
          <a:p>
            <a:r>
              <a:rPr lang="en-US" sz="1800" dirty="0"/>
              <a:t>Cut-resistant or task-appropriate gloves</a:t>
            </a:r>
          </a:p>
          <a:p>
            <a:r>
              <a:rPr lang="en-US" sz="1800" dirty="0"/>
              <a:t>Hearing protection</a:t>
            </a:r>
          </a:p>
          <a:p>
            <a:r>
              <a:rPr lang="en-US" sz="1800" dirty="0"/>
              <a:t>Protective footwear</a:t>
            </a:r>
          </a:p>
          <a:p>
            <a:r>
              <a:rPr lang="en-US" sz="1800" dirty="0"/>
              <a:t>Respiratory protection (as required)</a:t>
            </a:r>
          </a:p>
        </p:txBody>
      </p:sp>
    </p:spTree>
    <p:extLst>
      <p:ext uri="{BB962C8B-B14F-4D97-AF65-F5344CB8AC3E}">
        <p14:creationId xmlns:p14="http://schemas.microsoft.com/office/powerpoint/2010/main" val="3757852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75B99-58B1-B946-EAA4-BA99F6BEEBB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31ADB3F-EF37-5B0B-CB1C-51153F6CE4DD}"/>
              </a:ext>
            </a:extLst>
          </p:cNvPr>
          <p:cNvSpPr>
            <a:spLocks noGrp="1"/>
          </p:cNvSpPr>
          <p:nvPr>
            <p:ph type="subTitle" idx="1"/>
          </p:nvPr>
        </p:nvSpPr>
        <p:spPr/>
        <p:txBody>
          <a:bodyPr/>
          <a:lstStyle/>
          <a:p>
            <a:r>
              <a:rPr lang="en-CA" dirty="0"/>
              <a:t>Safe Work Practices</a:t>
            </a:r>
          </a:p>
        </p:txBody>
      </p:sp>
      <p:sp>
        <p:nvSpPr>
          <p:cNvPr id="4" name="Text Placeholder 3">
            <a:extLst>
              <a:ext uri="{FF2B5EF4-FFF2-40B4-BE49-F238E27FC236}">
                <a16:creationId xmlns:a16="http://schemas.microsoft.com/office/drawing/2014/main" id="{59AD94C2-4123-5BF9-1090-1C439B07ADFE}"/>
              </a:ext>
            </a:extLst>
          </p:cNvPr>
          <p:cNvSpPr>
            <a:spLocks noGrp="1"/>
          </p:cNvSpPr>
          <p:nvPr>
            <p:ph type="body" sz="quarter" idx="15"/>
          </p:nvPr>
        </p:nvSpPr>
        <p:spPr>
          <a:xfrm>
            <a:off x="908231" y="948765"/>
            <a:ext cx="5857207" cy="5423986"/>
          </a:xfrm>
        </p:spPr>
        <p:txBody>
          <a:bodyPr/>
          <a:lstStyle/>
          <a:p>
            <a:pPr marL="0" indent="0">
              <a:buNone/>
            </a:pPr>
            <a:r>
              <a:rPr lang="en-US" b="1" dirty="0"/>
              <a:t>Before Use</a:t>
            </a:r>
          </a:p>
          <a:p>
            <a:r>
              <a:rPr lang="en-US" dirty="0"/>
              <a:t>Inspect tools and machinery for defects</a:t>
            </a:r>
          </a:p>
          <a:p>
            <a:r>
              <a:rPr lang="en-US" dirty="0"/>
              <a:t>Confirm guards and safety devices are in place</a:t>
            </a:r>
          </a:p>
          <a:p>
            <a:r>
              <a:rPr lang="en-US" dirty="0"/>
              <a:t>Verify the correct tool is selected for the task</a:t>
            </a:r>
          </a:p>
          <a:p>
            <a:r>
              <a:rPr lang="en-US" dirty="0"/>
              <a:t>Ensure people are trained and authorized</a:t>
            </a:r>
          </a:p>
          <a:p>
            <a:pPr marL="0" indent="0">
              <a:buNone/>
            </a:pPr>
            <a:r>
              <a:rPr lang="en-US" b="1" dirty="0"/>
              <a:t>During Use</a:t>
            </a:r>
          </a:p>
          <a:p>
            <a:r>
              <a:rPr lang="en-US" dirty="0"/>
              <a:t>Maintain proper body positioning and balance</a:t>
            </a:r>
          </a:p>
          <a:p>
            <a:r>
              <a:rPr lang="en-US" dirty="0"/>
              <a:t>Keep hands clear of moving parts</a:t>
            </a:r>
          </a:p>
          <a:p>
            <a:r>
              <a:rPr lang="en-US" dirty="0"/>
              <a:t>Never bypass guards or safety features</a:t>
            </a:r>
          </a:p>
          <a:p>
            <a:r>
              <a:rPr lang="en-US" dirty="0"/>
              <a:t>Stay focused—avoid distractions</a:t>
            </a:r>
          </a:p>
          <a:p>
            <a:r>
              <a:rPr lang="en-US" dirty="0"/>
              <a:t>Maintain situational awareness of others nearby</a:t>
            </a:r>
          </a:p>
        </p:txBody>
      </p:sp>
      <p:sp>
        <p:nvSpPr>
          <p:cNvPr id="3" name="Text Placeholder 3">
            <a:extLst>
              <a:ext uri="{FF2B5EF4-FFF2-40B4-BE49-F238E27FC236}">
                <a16:creationId xmlns:a16="http://schemas.microsoft.com/office/drawing/2014/main" id="{EDADA452-CC3B-A162-E11E-201F272B6065}"/>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After Use</a:t>
            </a:r>
          </a:p>
          <a:p>
            <a:r>
              <a:rPr lang="en-US" dirty="0"/>
              <a:t>Power down equipment safely</a:t>
            </a:r>
          </a:p>
          <a:p>
            <a:r>
              <a:rPr lang="en-US" dirty="0"/>
              <a:t>Isolate energy sources if maintenance is required</a:t>
            </a:r>
          </a:p>
          <a:p>
            <a:r>
              <a:rPr lang="en-US" dirty="0"/>
              <a:t>Clean and store tools properly</a:t>
            </a:r>
          </a:p>
          <a:p>
            <a:r>
              <a:rPr lang="en-US" dirty="0"/>
              <a:t>Report defects or near misses immediately</a:t>
            </a:r>
          </a:p>
        </p:txBody>
      </p:sp>
    </p:spTree>
    <p:extLst>
      <p:ext uri="{BB962C8B-B14F-4D97-AF65-F5344CB8AC3E}">
        <p14:creationId xmlns:p14="http://schemas.microsoft.com/office/powerpoint/2010/main" val="810392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67D12-475B-DF09-5382-E6AA0DFC0A5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F7DA94B-3E8D-0213-EC45-91B96ADAE4D2}"/>
              </a:ext>
            </a:extLst>
          </p:cNvPr>
          <p:cNvSpPr>
            <a:spLocks noGrp="1"/>
          </p:cNvSpPr>
          <p:nvPr>
            <p:ph type="subTitle" idx="1"/>
          </p:nvPr>
        </p:nvSpPr>
        <p:spPr/>
        <p:txBody>
          <a:bodyPr/>
          <a:lstStyle/>
          <a:p>
            <a:r>
              <a:rPr lang="en-CA" dirty="0"/>
              <a:t>Maintenance &amp; Servicing</a:t>
            </a:r>
          </a:p>
        </p:txBody>
      </p:sp>
      <p:sp>
        <p:nvSpPr>
          <p:cNvPr id="4" name="Text Placeholder 3">
            <a:extLst>
              <a:ext uri="{FF2B5EF4-FFF2-40B4-BE49-F238E27FC236}">
                <a16:creationId xmlns:a16="http://schemas.microsoft.com/office/drawing/2014/main" id="{DBA3D843-101D-6AE2-B310-9EFD86DEB407}"/>
              </a:ext>
            </a:extLst>
          </p:cNvPr>
          <p:cNvSpPr>
            <a:spLocks noGrp="1"/>
          </p:cNvSpPr>
          <p:nvPr>
            <p:ph type="body" sz="quarter" idx="15"/>
          </p:nvPr>
        </p:nvSpPr>
        <p:spPr>
          <a:xfrm>
            <a:off x="914753" y="1187030"/>
            <a:ext cx="10368598" cy="4725715"/>
          </a:xfrm>
        </p:spPr>
        <p:txBody>
          <a:bodyPr/>
          <a:lstStyle/>
          <a:p>
            <a:r>
              <a:rPr lang="en-US" dirty="0"/>
              <a:t>Apply Lockout/Tagout for all servicing and repairs</a:t>
            </a:r>
          </a:p>
          <a:p>
            <a:r>
              <a:rPr lang="en-US" dirty="0"/>
              <a:t>Verify zero-energy state before work begins</a:t>
            </a:r>
          </a:p>
          <a:p>
            <a:r>
              <a:rPr lang="en-US" dirty="0"/>
              <a:t>Use qualified personnel for maintenance tasks</a:t>
            </a:r>
          </a:p>
          <a:p>
            <a:r>
              <a:rPr lang="en-US" dirty="0"/>
              <a:t>Follow manufacturer specifications</a:t>
            </a:r>
          </a:p>
          <a:p>
            <a:r>
              <a:rPr lang="en-US" dirty="0"/>
              <a:t>Never perform adjustments on energized or moving equipment unless specifically designed to do so</a:t>
            </a:r>
          </a:p>
        </p:txBody>
      </p:sp>
    </p:spTree>
    <p:extLst>
      <p:ext uri="{BB962C8B-B14F-4D97-AF65-F5344CB8AC3E}">
        <p14:creationId xmlns:p14="http://schemas.microsoft.com/office/powerpoint/2010/main" val="2683684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dirty="0"/>
              <a:t>Roles &amp; 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5857207" cy="5423986"/>
          </a:xfrm>
        </p:spPr>
        <p:txBody>
          <a:bodyPr/>
          <a:lstStyle/>
          <a:p>
            <a:pPr marL="0" indent="0">
              <a:buNone/>
            </a:pPr>
            <a:r>
              <a:rPr lang="en-US" b="1" dirty="0"/>
              <a:t>Workers</a:t>
            </a:r>
          </a:p>
          <a:p>
            <a:r>
              <a:rPr lang="en-US" dirty="0"/>
              <a:t>Use machinery and tools as intended</a:t>
            </a:r>
          </a:p>
          <a:p>
            <a:r>
              <a:rPr lang="en-US" dirty="0"/>
              <a:t>Follow learning and process designs</a:t>
            </a:r>
          </a:p>
          <a:p>
            <a:r>
              <a:rPr lang="en-US" dirty="0"/>
              <a:t>Stop work if unsafe conditions exist</a:t>
            </a:r>
          </a:p>
          <a:p>
            <a:r>
              <a:rPr lang="en-US" dirty="0"/>
              <a:t>Report hazards, defects, and incidents</a:t>
            </a:r>
          </a:p>
          <a:p>
            <a:pPr marL="0" indent="0">
              <a:buNone/>
            </a:pPr>
            <a:r>
              <a:rPr lang="en-US" b="1" dirty="0"/>
              <a:t>Leaders</a:t>
            </a:r>
          </a:p>
          <a:p>
            <a:r>
              <a:rPr lang="en-US" dirty="0"/>
              <a:t>Ensure competency and authorization</a:t>
            </a:r>
          </a:p>
          <a:p>
            <a:r>
              <a:rPr lang="en-US" dirty="0"/>
              <a:t>Verify inspections and safeguards are in place</a:t>
            </a:r>
          </a:p>
          <a:p>
            <a:r>
              <a:rPr lang="en-US" dirty="0"/>
              <a:t>Reinforce safe behaviors and compliance</a:t>
            </a:r>
          </a:p>
          <a:p>
            <a:r>
              <a:rPr lang="en-US" dirty="0"/>
              <a:t>Act on reported issues promptly</a:t>
            </a:r>
          </a:p>
        </p:txBody>
      </p:sp>
      <p:sp>
        <p:nvSpPr>
          <p:cNvPr id="3" name="Text Placeholder 3">
            <a:extLst>
              <a:ext uri="{FF2B5EF4-FFF2-40B4-BE49-F238E27FC236}">
                <a16:creationId xmlns:a16="http://schemas.microsoft.com/office/drawing/2014/main" id="{D2848311-AEE1-8C96-6200-0CD703CCFC81}"/>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Management</a:t>
            </a:r>
          </a:p>
          <a:p>
            <a:r>
              <a:rPr lang="en-US" dirty="0"/>
              <a:t>Provide safe equipment and resources</a:t>
            </a:r>
          </a:p>
          <a:p>
            <a:r>
              <a:rPr lang="en-US" dirty="0"/>
              <a:t>Support learning and maintenance programs</a:t>
            </a:r>
          </a:p>
          <a:p>
            <a:r>
              <a:rPr lang="en-US" dirty="0"/>
              <a:t>Promote a strong safety culture</a:t>
            </a:r>
          </a:p>
        </p:txBody>
      </p:sp>
    </p:spTree>
    <p:extLst>
      <p:ext uri="{BB962C8B-B14F-4D97-AF65-F5344CB8AC3E}">
        <p14:creationId xmlns:p14="http://schemas.microsoft.com/office/powerpoint/2010/main" val="44083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dirty="0"/>
              <a:t>Learning &amp; Engagement Activities </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08230" y="1588285"/>
            <a:ext cx="10368598" cy="4478286"/>
          </a:xfrm>
        </p:spPr>
        <p:txBody>
          <a:bodyPr/>
          <a:lstStyle/>
          <a:p>
            <a:r>
              <a:rPr lang="en-US" dirty="0"/>
              <a:t>Hands-on tool inspection demonstrations</a:t>
            </a:r>
          </a:p>
          <a:p>
            <a:r>
              <a:rPr lang="en-US" dirty="0"/>
              <a:t>Incident case study discussions</a:t>
            </a:r>
          </a:p>
          <a:p>
            <a:r>
              <a:rPr lang="en-US" dirty="0"/>
              <a:t>Line-of-fire mapping exercises</a:t>
            </a:r>
          </a:p>
          <a:p>
            <a:r>
              <a:rPr lang="en-US" dirty="0"/>
              <a:t>“What could go wrong?” hazard identification sessions</a:t>
            </a:r>
          </a:p>
          <a:p>
            <a:r>
              <a:rPr lang="en-US" dirty="0"/>
              <a:t>Leader-led field verifications</a:t>
            </a:r>
          </a:p>
          <a:p>
            <a:pPr marL="0" indent="0">
              <a:buNone/>
            </a:pPr>
            <a:endParaRPr lang="en-US" dirty="0"/>
          </a:p>
          <a:p>
            <a:pPr marL="0" indent="0">
              <a:buNone/>
            </a:pPr>
            <a:r>
              <a:rPr lang="en-US" b="1" dirty="0"/>
              <a:t>Key Safety Messages</a:t>
            </a:r>
          </a:p>
          <a:p>
            <a:r>
              <a:rPr lang="en-US" dirty="0"/>
              <a:t>Machinery does not forgive drift</a:t>
            </a:r>
          </a:p>
          <a:p>
            <a:r>
              <a:rPr lang="en-US" dirty="0"/>
              <a:t>If it moves, cuts, spins, or presses—respect it</a:t>
            </a:r>
          </a:p>
          <a:p>
            <a:r>
              <a:rPr lang="en-US" dirty="0"/>
              <a:t>Guards and process designs exist for a reason</a:t>
            </a:r>
          </a:p>
          <a:p>
            <a:r>
              <a:rPr lang="en-US" dirty="0"/>
              <a:t>Stop work when something doesn’t feel right</a:t>
            </a:r>
          </a:p>
        </p:txBody>
      </p:sp>
    </p:spTree>
    <p:extLst>
      <p:ext uri="{BB962C8B-B14F-4D97-AF65-F5344CB8AC3E}">
        <p14:creationId xmlns:p14="http://schemas.microsoft.com/office/powerpoint/2010/main" val="3403256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503886811"/>
              </p:ext>
            </p:extLst>
          </p:nvPr>
        </p:nvGraphicFramePr>
        <p:xfrm>
          <a:off x="665698" y="758030"/>
          <a:ext cx="10860604" cy="4612225"/>
        </p:xfrm>
        <a:graphic>
          <a:graphicData uri="http://schemas.openxmlformats.org/drawingml/2006/table">
            <a:tbl>
              <a:tblPr firstRow="1" bandRow="1">
                <a:tableStyleId>{5C22544A-7EE6-4342-B048-85BDC9FD1C3A}</a:tableStyleId>
              </a:tblPr>
              <a:tblGrid>
                <a:gridCol w="5022501">
                  <a:extLst>
                    <a:ext uri="{9D8B030D-6E8A-4147-A177-3AD203B41FA5}">
                      <a16:colId xmlns:a16="http://schemas.microsoft.com/office/drawing/2014/main" val="2324602241"/>
                    </a:ext>
                  </a:extLst>
                </a:gridCol>
                <a:gridCol w="5838103">
                  <a:extLst>
                    <a:ext uri="{9D8B030D-6E8A-4147-A177-3AD203B41FA5}">
                      <a16:colId xmlns:a16="http://schemas.microsoft.com/office/drawing/2014/main" val="473128354"/>
                    </a:ext>
                  </a:extLst>
                </a:gridCol>
              </a:tblGrid>
              <a:tr h="375505">
                <a:tc>
                  <a:txBody>
                    <a:bodyPr/>
                    <a:lstStyle/>
                    <a:p>
                      <a:r>
                        <a:rPr lang="en-CA"/>
                        <a:t>Hazard Prevention Questions</a:t>
                      </a:r>
                    </a:p>
                  </a:txBody>
                  <a:tcPr/>
                </a:tc>
                <a:tc>
                  <a:txBody>
                    <a:bodyPr/>
                    <a:lstStyle/>
                    <a:p>
                      <a:r>
                        <a:rPr lang="en-CA"/>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dirty="0">
                          <a:solidFill>
                            <a:srgbClr val="101820"/>
                          </a:solidFill>
                        </a:rPr>
                        <a:t>When working near equipment with moving parts or machinery that can move unexpectedly, can clothing or body parts (e.g., hands/fingers) be trapped?</a:t>
                      </a:r>
                    </a:p>
                    <a:p>
                      <a:pPr marL="285750" indent="-285750">
                        <a:buFont typeface="Arial" panose="020B0604020202020204" pitchFamily="34" charset="0"/>
                        <a:buChar char="•"/>
                      </a:pPr>
                      <a:r>
                        <a:rPr lang="en-US" sz="1600" dirty="0">
                          <a:solidFill>
                            <a:srgbClr val="101820"/>
                          </a:solidFill>
                        </a:rPr>
                        <a:t>Are the safety devices designed for your tools/equipment in place and working effectively? E.g., dead man’s switch, guards, sensors, and/or interlocks.</a:t>
                      </a:r>
                    </a:p>
                    <a:p>
                      <a:pPr marL="285750" indent="-285750">
                        <a:buFont typeface="Arial" panose="020B0604020202020204" pitchFamily="34" charset="0"/>
                        <a:buChar char="•"/>
                      </a:pPr>
                      <a:r>
                        <a:rPr lang="en-US" sz="1600" dirty="0">
                          <a:solidFill>
                            <a:srgbClr val="101820"/>
                          </a:solidFill>
                        </a:rPr>
                        <a:t>Could equipment move or rotate unexpectedly, or continue to move when de-energized?</a:t>
                      </a:r>
                    </a:p>
                    <a:p>
                      <a:pPr marL="285750" indent="-285750">
                        <a:buFont typeface="Arial" panose="020B0604020202020204" pitchFamily="34" charset="0"/>
                        <a:buChar char="•"/>
                      </a:pPr>
                      <a:r>
                        <a:rPr lang="en-US" sz="1600" dirty="0">
                          <a:solidFill>
                            <a:srgbClr val="101820"/>
                          </a:solidFill>
                        </a:rPr>
                        <a:t>When pushing, pulling, or hammering, can you and others remain out of the line of fire? E.g., when using a wrench or cart.</a:t>
                      </a:r>
                    </a:p>
                    <a:p>
                      <a:pPr marL="285750" indent="-285750">
                        <a:buFont typeface="Arial" panose="020B0604020202020204" pitchFamily="34" charset="0"/>
                        <a:buChar char="•"/>
                      </a:pPr>
                      <a:r>
                        <a:rPr lang="en-US" sz="1600" dirty="0">
                          <a:solidFill>
                            <a:srgbClr val="101820"/>
                          </a:solidFill>
                        </a:rPr>
                        <a:t>Can you remain out of the line of fire, considering the potential for equipment to become loose or unstable, when dismantling or unbolting?</a:t>
                      </a:r>
                    </a:p>
                  </a:txBody>
                  <a:tcPr/>
                </a:tc>
                <a:tc>
                  <a:txBody>
                    <a:bodyPr/>
                    <a:lstStyle/>
                    <a:p>
                      <a:pPr marL="0" indent="0">
                        <a:buFont typeface="Arial" panose="020B0604020202020204" pitchFamily="34" charset="0"/>
                        <a:buNone/>
                      </a:pPr>
                      <a:r>
                        <a:rPr lang="en-US" sz="1600" b="1" dirty="0">
                          <a:solidFill>
                            <a:srgbClr val="101820"/>
                          </a:solidFill>
                        </a:rPr>
                        <a:t>Moving Parts or Machinery:</a:t>
                      </a:r>
                    </a:p>
                    <a:p>
                      <a:pPr marL="285750" indent="-285750">
                        <a:buFont typeface="Arial" panose="020B0604020202020204" pitchFamily="34" charset="0"/>
                        <a:buChar char="•"/>
                      </a:pPr>
                      <a:r>
                        <a:rPr lang="en-US" sz="1600" b="0" dirty="0">
                          <a:solidFill>
                            <a:srgbClr val="101820"/>
                          </a:solidFill>
                        </a:rPr>
                        <a:t>Keep clothing and body parts clear of equipment with moving parts or machinery that can move unexpectedly.</a:t>
                      </a:r>
                    </a:p>
                    <a:p>
                      <a:pPr marL="0" indent="0">
                        <a:buFont typeface="Arial" panose="020B0604020202020204" pitchFamily="34" charset="0"/>
                        <a:buNone/>
                      </a:pPr>
                      <a:r>
                        <a:rPr lang="en-US" sz="1600" b="1" dirty="0">
                          <a:solidFill>
                            <a:srgbClr val="101820"/>
                          </a:solidFill>
                        </a:rPr>
                        <a:t>Safety Devices:</a:t>
                      </a:r>
                    </a:p>
                    <a:p>
                      <a:pPr marL="285750" indent="-285750">
                        <a:buFont typeface="Arial" panose="020B0604020202020204" pitchFamily="34" charset="0"/>
                        <a:buChar char="•"/>
                      </a:pPr>
                      <a:r>
                        <a:rPr lang="en-US" sz="1600" b="0" dirty="0">
                          <a:solidFill>
                            <a:srgbClr val="101820"/>
                          </a:solidFill>
                        </a:rPr>
                        <a:t>Ensure safety features are in place and functional. E.g., dead man’s switch, guards, sensors, and/or interlocks.</a:t>
                      </a:r>
                    </a:p>
                    <a:p>
                      <a:pPr marL="0" indent="0">
                        <a:buFont typeface="Arial" panose="020B0604020202020204" pitchFamily="34" charset="0"/>
                        <a:buNone/>
                      </a:pPr>
                      <a:r>
                        <a:rPr lang="en-US" sz="1600" b="1" dirty="0">
                          <a:solidFill>
                            <a:srgbClr val="101820"/>
                          </a:solidFill>
                        </a:rPr>
                        <a:t>Unexpected Movement:</a:t>
                      </a:r>
                    </a:p>
                    <a:p>
                      <a:pPr marL="285750" indent="-285750">
                        <a:buFont typeface="Arial" panose="020B0604020202020204" pitchFamily="34" charset="0"/>
                        <a:buChar char="•"/>
                      </a:pPr>
                      <a:r>
                        <a:rPr lang="en-US" sz="1600" b="0" dirty="0">
                          <a:solidFill>
                            <a:srgbClr val="101820"/>
                          </a:solidFill>
                        </a:rPr>
                        <a:t>Be prepared. Equipment or parts may move or rotate, even when de-energized.</a:t>
                      </a:r>
                    </a:p>
                    <a:p>
                      <a:pPr marL="0" indent="0">
                        <a:buFont typeface="Arial" panose="020B0604020202020204" pitchFamily="34" charset="0"/>
                        <a:buNone/>
                      </a:pPr>
                      <a:r>
                        <a:rPr lang="en-US" sz="1600" b="1" dirty="0">
                          <a:solidFill>
                            <a:srgbClr val="101820"/>
                          </a:solidFill>
                        </a:rPr>
                        <a:t>Safe Positioning:</a:t>
                      </a:r>
                    </a:p>
                    <a:p>
                      <a:pPr marL="285750" indent="-285750">
                        <a:buFont typeface="Arial" panose="020B0604020202020204" pitchFamily="34" charset="0"/>
                        <a:buChar char="•"/>
                      </a:pPr>
                      <a:r>
                        <a:rPr lang="en-US" sz="1600" b="0" dirty="0">
                          <a:solidFill>
                            <a:srgbClr val="101820"/>
                          </a:solidFill>
                        </a:rPr>
                        <a:t>Keep yourself and others out of the line of fire when pushing, pulling, or hammering. E.g., using a wrench or cart.</a:t>
                      </a:r>
                    </a:p>
                    <a:p>
                      <a:pPr marL="0" indent="0">
                        <a:buFont typeface="Arial" panose="020B0604020202020204" pitchFamily="34" charset="0"/>
                        <a:buNone/>
                      </a:pPr>
                      <a:r>
                        <a:rPr lang="en-US" sz="1600" b="1" dirty="0">
                          <a:solidFill>
                            <a:srgbClr val="101820"/>
                          </a:solidFill>
                        </a:rPr>
                        <a:t>Stability During Dismantling:</a:t>
                      </a:r>
                    </a:p>
                    <a:p>
                      <a:pPr marL="285750" indent="-285750">
                        <a:buFont typeface="Arial" panose="020B0604020202020204" pitchFamily="34" charset="0"/>
                        <a:buChar char="•"/>
                      </a:pPr>
                      <a:r>
                        <a:rPr lang="en-US" sz="1600" b="0" dirty="0">
                          <a:solidFill>
                            <a:srgbClr val="101820"/>
                          </a:solidFill>
                        </a:rPr>
                        <a:t>Confirm you can stay out of the line of fire, considering the potential for equipment to become loose or unstable, when dismantling or unbolting.</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08230" y="6123757"/>
            <a:ext cx="7085198" cy="584775"/>
          </a:xfrm>
          <a:prstGeom prst="rect">
            <a:avLst/>
          </a:prstGeom>
          <a:noFill/>
        </p:spPr>
        <p:txBody>
          <a:bodyPr wrap="square" rtlCol="0">
            <a:spAutoFit/>
          </a:bodyPr>
          <a:lstStyle/>
          <a:p>
            <a:r>
              <a:rPr lang="en-CA" sz="1600" dirty="0">
                <a:solidFill>
                  <a:srgbClr val="101820"/>
                </a:solidFill>
              </a:rPr>
              <a:t>Visit this link for more information: </a:t>
            </a:r>
            <a:r>
              <a:rPr lang="en-CA" sz="1600" dirty="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dirty="0">
              <a:solidFill>
                <a:srgbClr val="101820"/>
              </a:solidFill>
            </a:endParaRPr>
          </a:p>
          <a:p>
            <a:r>
              <a:rPr lang="en-CA" sz="1600" dirty="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3636798395"/>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1</a:t>
                      </a:r>
                    </a:p>
                  </a:txBody>
                  <a:tcPr/>
                </a:tc>
                <a:tc>
                  <a:txBody>
                    <a:bodyPr/>
                    <a:lstStyle/>
                    <a:p>
                      <a:r>
                        <a:rPr lang="en-CA" sz="140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2754353795"/>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3</a:t>
                      </a:r>
                    </a:p>
                  </a:txBody>
                  <a:tcPr/>
                </a:tc>
                <a:tc>
                  <a:txBody>
                    <a:bodyPr/>
                    <a:lstStyle/>
                    <a:p>
                      <a:r>
                        <a:rPr lang="en-CA" sz="140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a:solidFill>
                            <a:srgbClr val="101820"/>
                          </a:solidFill>
                        </a:rPr>
                        <a:t>4</a:t>
                      </a:r>
                    </a:p>
                  </a:txBody>
                  <a:tcPr/>
                </a:tc>
                <a:tc>
                  <a:txBody>
                    <a:bodyPr/>
                    <a:lstStyle/>
                    <a:p>
                      <a:r>
                        <a:rPr lang="en-CA" sz="140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3123251282"/>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639718">
                  <a:extLst>
                    <a:ext uri="{9D8B030D-6E8A-4147-A177-3AD203B41FA5}">
                      <a16:colId xmlns:a16="http://schemas.microsoft.com/office/drawing/2014/main" val="3643448391"/>
                    </a:ext>
                  </a:extLst>
                </a:gridCol>
                <a:gridCol w="4525469">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dirty="0"/>
              <a:t>Questions &amp; Additional Verifications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10368598" cy="5323009"/>
          </a:xfrm>
        </p:spPr>
        <p:txBody>
          <a:bodyPr/>
          <a:lstStyle/>
          <a:p>
            <a:pPr marL="0" indent="0">
              <a:buNone/>
            </a:pPr>
            <a:r>
              <a:rPr lang="en-US" b="1" dirty="0"/>
              <a:t>Questions</a:t>
            </a:r>
          </a:p>
          <a:p>
            <a:r>
              <a:rPr lang="en-US" dirty="0"/>
              <a:t>What machinery or tools do we use most frequently on this site?</a:t>
            </a:r>
          </a:p>
          <a:p>
            <a:r>
              <a:rPr lang="en-US" dirty="0"/>
              <a:t>Where are the highest line-of-fire risks?</a:t>
            </a:r>
          </a:p>
          <a:p>
            <a:r>
              <a:rPr lang="en-US" dirty="0"/>
              <a:t>Have we seen near misses involving tools or machinery?</a:t>
            </a:r>
          </a:p>
          <a:p>
            <a:r>
              <a:rPr lang="en-US" dirty="0"/>
              <a:t>Are guards, inspections, and learning adequate?</a:t>
            </a:r>
          </a:p>
          <a:p>
            <a:r>
              <a:rPr lang="en-US" dirty="0"/>
              <a:t>What can we improve immediately?</a:t>
            </a:r>
          </a:p>
          <a:p>
            <a:pPr marL="0" indent="0">
              <a:buNone/>
            </a:pPr>
            <a:endParaRPr lang="en-US" b="1" dirty="0"/>
          </a:p>
        </p:txBody>
      </p:sp>
      <p:pic>
        <p:nvPicPr>
          <p:cNvPr id="3" name="Content Placeholder 6">
            <a:extLst>
              <a:ext uri="{FF2B5EF4-FFF2-40B4-BE49-F238E27FC236}">
                <a16:creationId xmlns:a16="http://schemas.microsoft.com/office/drawing/2014/main" id="{837D4D34-DAE0-B46E-F6CE-2723D7803858}"/>
              </a:ext>
            </a:extLst>
          </p:cNvPr>
          <p:cNvPicPr>
            <a:picLocks noChangeAspect="1"/>
          </p:cNvPicPr>
          <p:nvPr/>
        </p:nvPicPr>
        <p:blipFill>
          <a:blip r:embed="rId2">
            <a:extLst>
              <a:ext uri="{28A0092B-C50C-407E-A947-70E740481C1C}">
                <a14:useLocalDpi xmlns:a14="http://schemas.microsoft.com/office/drawing/2010/main" val="0"/>
              </a:ext>
            </a:extLst>
          </a:blip>
          <a:srcRect b="8836"/>
          <a:stretch>
            <a:fillRect/>
          </a:stretch>
        </p:blipFill>
        <p:spPr>
          <a:xfrm>
            <a:off x="8334437" y="3312438"/>
            <a:ext cx="2647392" cy="1810116"/>
          </a:xfrm>
          <a:prstGeom prst="rect">
            <a:avLst/>
          </a:prstGeom>
        </p:spPr>
      </p:pic>
    </p:spTree>
    <p:extLst>
      <p:ext uri="{BB962C8B-B14F-4D97-AF65-F5344CB8AC3E}">
        <p14:creationId xmlns:p14="http://schemas.microsoft.com/office/powerpoint/2010/main" val="4130794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dirty="0"/>
              <a:t>To prevent injuries and incidents related to the use, maintenance, and interaction with machinery and tools by </a:t>
            </a:r>
          </a:p>
          <a:p>
            <a:r>
              <a:rPr lang="en-US" dirty="0"/>
              <a:t>improving hazard recognition, </a:t>
            </a:r>
          </a:p>
          <a:p>
            <a:r>
              <a:rPr lang="en-US" dirty="0"/>
              <a:t>controlling line-of-fire exposures, and </a:t>
            </a:r>
          </a:p>
          <a:p>
            <a:r>
              <a:rPr lang="en-US" dirty="0"/>
              <a:t>reinforcing safe work practices.</a:t>
            </a:r>
          </a:p>
        </p:txBody>
      </p:sp>
      <p:pic>
        <p:nvPicPr>
          <p:cNvPr id="6" name="Picture 5">
            <a:extLst>
              <a:ext uri="{FF2B5EF4-FFF2-40B4-BE49-F238E27FC236}">
                <a16:creationId xmlns:a16="http://schemas.microsoft.com/office/drawing/2014/main" id="{C707A23E-4DEE-07CD-2106-ADFE9C765B9D}"/>
              </a:ext>
            </a:extLst>
          </p:cNvPr>
          <p:cNvPicPr>
            <a:picLocks noChangeAspect="1"/>
          </p:cNvPicPr>
          <p:nvPr/>
        </p:nvPicPr>
        <p:blipFill>
          <a:blip r:embed="rId2"/>
          <a:stretch>
            <a:fillRect/>
          </a:stretch>
        </p:blipFill>
        <p:spPr>
          <a:xfrm>
            <a:off x="4075816" y="3934423"/>
            <a:ext cx="2987136" cy="2858854"/>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6917A-1C10-00B0-0EFF-C3D07E34DF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3C4C7D-6B6C-5574-2C76-E9AD39B7FB71}"/>
              </a:ext>
            </a:extLst>
          </p:cNvPr>
          <p:cNvSpPr>
            <a:spLocks noGrp="1"/>
          </p:cNvSpPr>
          <p:nvPr>
            <p:ph type="subTitle" idx="1"/>
          </p:nvPr>
        </p:nvSpPr>
        <p:spPr>
          <a:xfrm>
            <a:off x="908230" y="455101"/>
            <a:ext cx="10962140" cy="799297"/>
          </a:xfrm>
        </p:spPr>
        <p:txBody>
          <a:bodyPr/>
          <a:lstStyle/>
          <a:p>
            <a:r>
              <a:rPr lang="en-CA"/>
              <a:t>Final Thoughts</a:t>
            </a:r>
          </a:p>
        </p:txBody>
      </p:sp>
      <p:sp>
        <p:nvSpPr>
          <p:cNvPr id="4" name="Text Placeholder 3">
            <a:extLst>
              <a:ext uri="{FF2B5EF4-FFF2-40B4-BE49-F238E27FC236}">
                <a16:creationId xmlns:a16="http://schemas.microsoft.com/office/drawing/2014/main" id="{21C7198D-4D41-C2DE-9D24-B3A02E279E02}"/>
              </a:ext>
            </a:extLst>
          </p:cNvPr>
          <p:cNvSpPr>
            <a:spLocks noGrp="1"/>
          </p:cNvSpPr>
          <p:nvPr>
            <p:ph type="body" sz="quarter" idx="15"/>
          </p:nvPr>
        </p:nvSpPr>
        <p:spPr>
          <a:xfrm>
            <a:off x="911701" y="1369501"/>
            <a:ext cx="10368598" cy="4935932"/>
          </a:xfrm>
        </p:spPr>
        <p:txBody>
          <a:bodyPr/>
          <a:lstStyle/>
          <a:p>
            <a:pPr marL="0" indent="0">
              <a:buNone/>
            </a:pPr>
            <a:r>
              <a:rPr lang="en-US" b="1" dirty="0"/>
              <a:t>Success Indicators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Reduction in tool and machinery-related incidents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Increased reporting of defects and near misses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Improved care with inspections and LOTO</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Positive worker feedback and engagement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340923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3" y="205567"/>
            <a:ext cx="9162870" cy="799297"/>
          </a:xfrm>
        </p:spPr>
        <p:txBody>
          <a:bodyPr/>
          <a:lstStyle/>
          <a:p>
            <a:r>
              <a:rPr lang="en-CA"/>
              <a:t>Scope</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10368598" cy="4394736"/>
          </a:xfrm>
        </p:spPr>
        <p:txBody>
          <a:bodyPr/>
          <a:lstStyle/>
          <a:p>
            <a:pPr marL="0" indent="0">
              <a:buNone/>
            </a:pPr>
            <a:r>
              <a:rPr lang="en-US" dirty="0"/>
              <a:t>This activity package applies to:</a:t>
            </a:r>
          </a:p>
          <a:p>
            <a:r>
              <a:rPr lang="en-US" dirty="0"/>
              <a:t>Powered and non-powered tools</a:t>
            </a:r>
          </a:p>
          <a:p>
            <a:r>
              <a:rPr lang="en-US" dirty="0"/>
              <a:t>Fixed and mobile machinery</a:t>
            </a:r>
          </a:p>
          <a:p>
            <a:r>
              <a:rPr lang="en-US" dirty="0"/>
              <a:t>Portable equipment (hand tools, power tools)</a:t>
            </a:r>
          </a:p>
          <a:p>
            <a:r>
              <a:rPr lang="en-US" dirty="0"/>
              <a:t>Maintenance, inspection, setup, and operation tasks</a:t>
            </a:r>
          </a:p>
          <a:p>
            <a:pPr marL="0" indent="0">
              <a:buNone/>
            </a:pPr>
            <a:r>
              <a:rPr lang="en-US" dirty="0"/>
              <a:t>Applicable to all workers, leaders, contractors, and visitors interacting with machinery or tools.</a:t>
            </a:r>
          </a:p>
          <a:p>
            <a:pPr marL="0" indent="0">
              <a:buNone/>
            </a:pPr>
            <a:endParaRPr lang="en-US" dirty="0"/>
          </a:p>
        </p:txBody>
      </p:sp>
    </p:spTree>
    <p:extLst>
      <p:ext uri="{BB962C8B-B14F-4D97-AF65-F5344CB8AC3E}">
        <p14:creationId xmlns:p14="http://schemas.microsoft.com/office/powerpoint/2010/main" val="994163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dirty="0"/>
              <a:t>Key Hazards</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marL="0" indent="0">
              <a:buNone/>
            </a:pPr>
            <a:r>
              <a:rPr lang="en-US" dirty="0"/>
              <a:t>Machinery and tools present hazards that can result in serious injury or fatality if not properly controlled.</a:t>
            </a:r>
          </a:p>
          <a:p>
            <a:pPr marL="0" indent="0">
              <a:buNone/>
            </a:pPr>
            <a:r>
              <a:rPr lang="en-US" dirty="0"/>
              <a:t>Common hazards include:</a:t>
            </a:r>
          </a:p>
          <a:p>
            <a:pPr marL="0"/>
            <a:r>
              <a:rPr lang="en-US" dirty="0"/>
              <a:t>Moving or rotating parts (pinch points, nip points)</a:t>
            </a:r>
          </a:p>
          <a:p>
            <a:pPr marL="0"/>
            <a:r>
              <a:rPr lang="en-US" dirty="0"/>
              <a:t>Unexpected startup or stored energy release</a:t>
            </a:r>
          </a:p>
          <a:p>
            <a:pPr marL="0"/>
            <a:r>
              <a:rPr lang="en-US" dirty="0"/>
              <a:t>Ejected materials or tool kickback</a:t>
            </a:r>
          </a:p>
          <a:p>
            <a:pPr marL="0"/>
            <a:r>
              <a:rPr lang="en-US" dirty="0"/>
              <a:t>Sharp edges, blades, and cutting surfaces</a:t>
            </a:r>
          </a:p>
          <a:p>
            <a:pPr marL="0"/>
            <a:r>
              <a:rPr lang="en-US" dirty="0"/>
              <a:t>Excessive noise, vibration, or heat</a:t>
            </a:r>
          </a:p>
          <a:p>
            <a:pPr marL="0"/>
            <a:r>
              <a:rPr lang="en-US" dirty="0"/>
              <a:t>Poorly maintained or defective tools</a:t>
            </a:r>
          </a:p>
          <a:p>
            <a:pPr marL="0"/>
            <a:r>
              <a:rPr lang="en-US" dirty="0"/>
              <a:t>Improper tool selection or misuse</a:t>
            </a:r>
          </a:p>
          <a:p>
            <a:pPr>
              <a:buNone/>
            </a:pPr>
            <a:endParaRPr lang="en-US" dirty="0"/>
          </a:p>
        </p:txBody>
      </p:sp>
      <p:pic>
        <p:nvPicPr>
          <p:cNvPr id="3" name="Picture 2" descr="image001">
            <a:extLst>
              <a:ext uri="{FF2B5EF4-FFF2-40B4-BE49-F238E27FC236}">
                <a16:creationId xmlns:a16="http://schemas.microsoft.com/office/drawing/2014/main" id="{CD6434AC-176A-7093-D56A-79EFFDAD09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0568" y="2149573"/>
            <a:ext cx="2069035" cy="280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0586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err="1"/>
              <a:t>LoF</a:t>
            </a:r>
            <a:r>
              <a:rPr lang="en-US"/>
              <a:t> Injury reduction campaign</a:t>
            </a:r>
            <a:endParaRPr lang="en-CA"/>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dirty="0"/>
              <a:t>You are in the line of fire when you are at risk of coming into contact with a force your body cannot endure. </a:t>
            </a:r>
          </a:p>
          <a:p>
            <a:pPr marL="0" indent="0">
              <a:spcBef>
                <a:spcPts val="600"/>
              </a:spcBef>
              <a:buNone/>
            </a:pPr>
            <a:r>
              <a:rPr lang="en-US" dirty="0"/>
              <a:t>Machinery &amp; tools awareness are:</a:t>
            </a:r>
          </a:p>
          <a:p>
            <a:pPr marL="0" indent="0">
              <a:buNone/>
            </a:pPr>
            <a:endParaRPr lang="en-CA" dirty="0"/>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058540" y="2930619"/>
            <a:ext cx="7013223" cy="996762"/>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sp>
        <p:nvSpPr>
          <p:cNvPr id="3" name="Rectangle: Diagonal Corners Rounded 2">
            <a:extLst>
              <a:ext uri="{FF2B5EF4-FFF2-40B4-BE49-F238E27FC236}">
                <a16:creationId xmlns:a16="http://schemas.microsoft.com/office/drawing/2014/main" id="{862E3D16-53E4-EBE7-B071-1186E69735EA}"/>
              </a:ext>
            </a:extLst>
          </p:cNvPr>
          <p:cNvSpPr/>
          <p:nvPr/>
        </p:nvSpPr>
        <p:spPr>
          <a:xfrm>
            <a:off x="1058540" y="5114654"/>
            <a:ext cx="7013223" cy="996762"/>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7" name="Picture 6">
            <a:extLst>
              <a:ext uri="{FF2B5EF4-FFF2-40B4-BE49-F238E27FC236}">
                <a16:creationId xmlns:a16="http://schemas.microsoft.com/office/drawing/2014/main" id="{CEE63A96-0AE1-88CE-03F1-57BD412F748E}"/>
              </a:ext>
            </a:extLst>
          </p:cNvPr>
          <p:cNvPicPr>
            <a:picLocks noChangeAspect="1"/>
          </p:cNvPicPr>
          <p:nvPr/>
        </p:nvPicPr>
        <p:blipFill>
          <a:blip r:embed="rId2"/>
          <a:srcRect/>
          <a:stretch/>
        </p:blipFill>
        <p:spPr>
          <a:xfrm>
            <a:off x="1526752" y="2977997"/>
            <a:ext cx="898813" cy="898813"/>
          </a:xfrm>
          <a:prstGeom prst="rect">
            <a:avLst/>
          </a:prstGeom>
        </p:spPr>
      </p:pic>
      <p:pic>
        <p:nvPicPr>
          <p:cNvPr id="8" name="Picture 7">
            <a:extLst>
              <a:ext uri="{FF2B5EF4-FFF2-40B4-BE49-F238E27FC236}">
                <a16:creationId xmlns:a16="http://schemas.microsoft.com/office/drawing/2014/main" id="{C8E11EEE-3828-1CCE-B548-8F962D865599}"/>
              </a:ext>
            </a:extLst>
          </p:cNvPr>
          <p:cNvPicPr>
            <a:picLocks noChangeAspect="1"/>
          </p:cNvPicPr>
          <p:nvPr/>
        </p:nvPicPr>
        <p:blipFill>
          <a:blip r:embed="rId3"/>
          <a:srcRect/>
          <a:stretch/>
        </p:blipFill>
        <p:spPr>
          <a:xfrm>
            <a:off x="1527457" y="4061337"/>
            <a:ext cx="898813" cy="898813"/>
          </a:xfrm>
          <a:prstGeom prst="rect">
            <a:avLst/>
          </a:prstGeom>
        </p:spPr>
      </p:pic>
      <p:pic>
        <p:nvPicPr>
          <p:cNvPr id="14" name="Picture 13">
            <a:extLst>
              <a:ext uri="{FF2B5EF4-FFF2-40B4-BE49-F238E27FC236}">
                <a16:creationId xmlns:a16="http://schemas.microsoft.com/office/drawing/2014/main" id="{9F5F9113-CAB5-7664-0739-55B4A37181F9}"/>
              </a:ext>
            </a:extLst>
          </p:cNvPr>
          <p:cNvPicPr>
            <a:picLocks noChangeAspect="1"/>
          </p:cNvPicPr>
          <p:nvPr/>
        </p:nvPicPr>
        <p:blipFill>
          <a:blip r:embed="rId4"/>
          <a:srcRect/>
          <a:stretch/>
        </p:blipFill>
        <p:spPr>
          <a:xfrm>
            <a:off x="1526752" y="5144677"/>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a:t>Line of Fire Life Saving Rule</a:t>
            </a:r>
            <a:endParaRPr lang="en-CA"/>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914753" y="4919810"/>
            <a:ext cx="6795202" cy="42073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
        <p:nvSpPr>
          <p:cNvPr id="3" name="Rectangle: Diagonal Corners Rounded 2">
            <a:extLst>
              <a:ext uri="{FF2B5EF4-FFF2-40B4-BE49-F238E27FC236}">
                <a16:creationId xmlns:a16="http://schemas.microsoft.com/office/drawing/2014/main" id="{C27D6D1C-C880-0F30-CAC6-623E0BA0C39F}"/>
              </a:ext>
            </a:extLst>
          </p:cNvPr>
          <p:cNvSpPr/>
          <p:nvPr/>
        </p:nvSpPr>
        <p:spPr>
          <a:xfrm>
            <a:off x="914753" y="4233485"/>
            <a:ext cx="6795202" cy="357434"/>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7" name="Rectangle: Diagonal Corners Rounded 6">
            <a:extLst>
              <a:ext uri="{FF2B5EF4-FFF2-40B4-BE49-F238E27FC236}">
                <a16:creationId xmlns:a16="http://schemas.microsoft.com/office/drawing/2014/main" id="{F2066002-7705-B395-D774-7B79928D9086}"/>
              </a:ext>
            </a:extLst>
          </p:cNvPr>
          <p:cNvSpPr/>
          <p:nvPr/>
        </p:nvSpPr>
        <p:spPr>
          <a:xfrm>
            <a:off x="914753" y="3623226"/>
            <a:ext cx="6795202" cy="357434"/>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153806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pic>
        <p:nvPicPr>
          <p:cNvPr id="6" name="Picture 5">
            <a:extLst>
              <a:ext uri="{FF2B5EF4-FFF2-40B4-BE49-F238E27FC236}">
                <a16:creationId xmlns:a16="http://schemas.microsoft.com/office/drawing/2014/main" id="{7AE66D72-0717-E7CB-DA66-C919DD6A1FF4}"/>
              </a:ext>
            </a:extLst>
          </p:cNvPr>
          <p:cNvPicPr>
            <a:picLocks noChangeAspect="1"/>
          </p:cNvPicPr>
          <p:nvPr/>
        </p:nvPicPr>
        <p:blipFill>
          <a:blip r:embed="rId3"/>
          <a:srcRect b="29473"/>
          <a:stretch>
            <a:fillRect/>
          </a:stretch>
        </p:blipFill>
        <p:spPr>
          <a:xfrm>
            <a:off x="5461279" y="2251261"/>
            <a:ext cx="1613782" cy="1838549"/>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a:solidFill>
                  <a:srgbClr val="000000"/>
                </a:solidFill>
              </a:rPr>
              <a:t>FIT FOR DUTY</a:t>
            </a:r>
          </a:p>
        </p:txBody>
      </p:sp>
      <p:sp>
        <p:nvSpPr>
          <p:cNvPr id="10" name="TextBox 9">
            <a:extLst>
              <a:ext uri="{FF2B5EF4-FFF2-40B4-BE49-F238E27FC236}">
                <a16:creationId xmlns:a16="http://schemas.microsoft.com/office/drawing/2014/main" id="{0D321C05-C642-D3B8-A6B9-E380D8F95A90}"/>
              </a:ext>
            </a:extLst>
          </p:cNvPr>
          <p:cNvSpPr txBox="1"/>
          <p:nvPr/>
        </p:nvSpPr>
        <p:spPr>
          <a:xfrm>
            <a:off x="5166131" y="4111085"/>
            <a:ext cx="2311400" cy="646331"/>
          </a:xfrm>
          <a:prstGeom prst="rect">
            <a:avLst/>
          </a:prstGeom>
          <a:noFill/>
        </p:spPr>
        <p:txBody>
          <a:bodyPr wrap="square" rtlCol="0">
            <a:spAutoFit/>
          </a:bodyPr>
          <a:lstStyle/>
          <a:p>
            <a:pPr algn="ctr"/>
            <a:r>
              <a:rPr lang="en-CA" dirty="0">
                <a:solidFill>
                  <a:srgbClr val="000000"/>
                </a:solidFill>
              </a:rPr>
              <a:t>BYPASSING SAFETY CONTROLS</a:t>
            </a:r>
          </a:p>
        </p:txBody>
      </p:sp>
      <p:pic>
        <p:nvPicPr>
          <p:cNvPr id="3" name="Picture 2">
            <a:extLst>
              <a:ext uri="{FF2B5EF4-FFF2-40B4-BE49-F238E27FC236}">
                <a16:creationId xmlns:a16="http://schemas.microsoft.com/office/drawing/2014/main" id="{DDDE1680-F457-C006-EEC4-80E9AC98F3AE}"/>
              </a:ext>
            </a:extLst>
          </p:cNvPr>
          <p:cNvPicPr>
            <a:picLocks noChangeAspect="1"/>
          </p:cNvPicPr>
          <p:nvPr/>
        </p:nvPicPr>
        <p:blipFill>
          <a:blip r:embed="rId4"/>
          <a:srcRect b="30277"/>
          <a:stretch>
            <a:fillRect/>
          </a:stretch>
        </p:blipFill>
        <p:spPr>
          <a:xfrm>
            <a:off x="3126473" y="2251261"/>
            <a:ext cx="1690849" cy="1731279"/>
          </a:xfrm>
          <a:prstGeom prst="rect">
            <a:avLst/>
          </a:prstGeom>
        </p:spPr>
      </p:pic>
      <p:sp>
        <p:nvSpPr>
          <p:cNvPr id="12" name="TextBox 11">
            <a:extLst>
              <a:ext uri="{FF2B5EF4-FFF2-40B4-BE49-F238E27FC236}">
                <a16:creationId xmlns:a16="http://schemas.microsoft.com/office/drawing/2014/main" id="{3F80841B-E622-0946-44FC-66EC238769F9}"/>
              </a:ext>
            </a:extLst>
          </p:cNvPr>
          <p:cNvSpPr txBox="1"/>
          <p:nvPr/>
        </p:nvSpPr>
        <p:spPr>
          <a:xfrm>
            <a:off x="2869844" y="4111085"/>
            <a:ext cx="2311400" cy="369332"/>
          </a:xfrm>
          <a:prstGeom prst="rect">
            <a:avLst/>
          </a:prstGeom>
          <a:noFill/>
        </p:spPr>
        <p:txBody>
          <a:bodyPr wrap="square" rtlCol="0">
            <a:spAutoFit/>
          </a:bodyPr>
          <a:lstStyle/>
          <a:p>
            <a:pPr algn="ctr"/>
            <a:r>
              <a:rPr lang="en-CA">
                <a:solidFill>
                  <a:srgbClr val="000000"/>
                </a:solidFill>
              </a:rPr>
              <a:t>ENERGY ISOLATION</a:t>
            </a:r>
          </a:p>
        </p:txBody>
      </p:sp>
      <p:pic>
        <p:nvPicPr>
          <p:cNvPr id="4" name="Picture 3" descr="A white checklist with a checkmark, depicting completed tasks.&#10;&#10;AI-generated content may be incorrect.">
            <a:extLst>
              <a:ext uri="{FF2B5EF4-FFF2-40B4-BE49-F238E27FC236}">
                <a16:creationId xmlns:a16="http://schemas.microsoft.com/office/drawing/2014/main" id="{298ABF55-C068-3C03-9A26-B6CB6C6A04A3}"/>
              </a:ext>
            </a:extLst>
          </p:cNvPr>
          <p:cNvPicPr>
            <a:picLocks noChangeAspect="1"/>
          </p:cNvPicPr>
          <p:nvPr/>
        </p:nvPicPr>
        <p:blipFill>
          <a:blip r:embed="rId5"/>
          <a:stretch>
            <a:fillRect/>
          </a:stretch>
        </p:blipFill>
        <p:spPr>
          <a:xfrm>
            <a:off x="7719017" y="2251262"/>
            <a:ext cx="1727681" cy="1797346"/>
          </a:xfrm>
          <a:prstGeom prst="rect">
            <a:avLst/>
          </a:prstGeom>
        </p:spPr>
      </p:pic>
      <p:sp>
        <p:nvSpPr>
          <p:cNvPr id="7" name="TextBox 8">
            <a:extLst>
              <a:ext uri="{FF2B5EF4-FFF2-40B4-BE49-F238E27FC236}">
                <a16:creationId xmlns:a16="http://schemas.microsoft.com/office/drawing/2014/main" id="{384D5422-D5F2-C1BB-43D5-076D1F16AB9B}"/>
              </a:ext>
            </a:extLst>
          </p:cNvPr>
          <p:cNvSpPr txBox="1"/>
          <p:nvPr/>
        </p:nvSpPr>
        <p:spPr>
          <a:xfrm>
            <a:off x="7423869" y="4089810"/>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75958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dirty="0"/>
              <a:t>Line of Fire Considerations</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1476047479"/>
              </p:ext>
            </p:extLst>
          </p:nvPr>
        </p:nvGraphicFramePr>
        <p:xfrm>
          <a:off x="908231" y="1055993"/>
          <a:ext cx="10314647" cy="4005350"/>
        </p:xfrm>
        <a:graphic>
          <a:graphicData uri="http://schemas.openxmlformats.org/drawingml/2006/table">
            <a:tbl>
              <a:tblPr firstRow="1" bandRow="1">
                <a:tableStyleId>{5C22544A-7EE6-4342-B048-85BDC9FD1C3A}</a:tableStyleId>
              </a:tblPr>
              <a:tblGrid>
                <a:gridCol w="6091659">
                  <a:extLst>
                    <a:ext uri="{9D8B030D-6E8A-4147-A177-3AD203B41FA5}">
                      <a16:colId xmlns:a16="http://schemas.microsoft.com/office/drawing/2014/main" val="1960922119"/>
                    </a:ext>
                  </a:extLst>
                </a:gridCol>
                <a:gridCol w="4222988">
                  <a:extLst>
                    <a:ext uri="{9D8B030D-6E8A-4147-A177-3AD203B41FA5}">
                      <a16:colId xmlns:a16="http://schemas.microsoft.com/office/drawing/2014/main" val="3980881855"/>
                    </a:ext>
                  </a:extLst>
                </a:gridCol>
              </a:tblGrid>
              <a:tr h="429030">
                <a:tc>
                  <a:txBody>
                    <a:bodyPr/>
                    <a:lstStyle/>
                    <a:p>
                      <a:r>
                        <a:rPr lang="en-CA" sz="2000" dirty="0">
                          <a:latin typeface="+mj-lt"/>
                        </a:rPr>
                        <a:t>Examples</a:t>
                      </a:r>
                    </a:p>
                  </a:txBody>
                  <a:tcPr/>
                </a:tc>
                <a:tc>
                  <a:txBody>
                    <a:bodyPr/>
                    <a:lstStyle/>
                    <a:p>
                      <a:r>
                        <a:rPr lang="en-CA" sz="2000">
                          <a:latin typeface="+mj-lt"/>
                        </a:rPr>
                        <a:t>Potential Consequences</a:t>
                      </a:r>
                    </a:p>
                  </a:txBody>
                  <a:tcPr/>
                </a:tc>
                <a:extLst>
                  <a:ext uri="{0D108BD9-81ED-4DB2-BD59-A6C34878D82A}">
                    <a16:rowId xmlns:a16="http://schemas.microsoft.com/office/drawing/2014/main" val="1389292788"/>
                  </a:ext>
                </a:extLst>
              </a:tr>
              <a:tr h="2650450">
                <a:tc>
                  <a:txBody>
                    <a:bodyPr/>
                    <a:lstStyle/>
                    <a:p>
                      <a:pPr marL="171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People may be injured when positioned:</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Between moving and fixed objects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In the path of rotating or reciprocating equipment</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In the swing radius of tools or machinery components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In front of pressurized, cutting, or grinding operations</a:t>
                      </a:r>
                    </a:p>
                    <a:p>
                      <a:pPr marL="171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Ask:</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Where could energy be released?</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could move unexpectedly?</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Where should I not place my hands, body, or feet?</a:t>
                      </a:r>
                    </a:p>
                  </a:txBody>
                  <a:tcPr/>
                </a:tc>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Crushing or amputation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Lacerations, punctures, or fractures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Eye injuries from flying debris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Burns or electrical shock</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Long-term musculoskeletal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Equipment damage and operational downtime</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Critical Safeguards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9228708" cy="4394736"/>
          </a:xfrm>
        </p:spPr>
        <p:txBody>
          <a:bodyPr/>
          <a:lstStyle/>
          <a:p>
            <a:pPr marL="0" indent="0">
              <a:buNone/>
            </a:pPr>
            <a:r>
              <a:rPr lang="en-US" b="1" dirty="0"/>
              <a:t>Engineering Controls</a:t>
            </a:r>
          </a:p>
          <a:p>
            <a:r>
              <a:rPr lang="en-US" dirty="0"/>
              <a:t>Machine guarding and interlocks</a:t>
            </a:r>
          </a:p>
          <a:p>
            <a:r>
              <a:rPr lang="en-US" dirty="0"/>
              <a:t>Emergency stop devices</a:t>
            </a:r>
          </a:p>
          <a:p>
            <a:r>
              <a:rPr lang="en-US" dirty="0"/>
              <a:t>Tool safety features (dead-man switches, blade guards)</a:t>
            </a:r>
          </a:p>
          <a:p>
            <a:r>
              <a:rPr lang="en-US" dirty="0"/>
              <a:t>Proper ventilation and noise safeguards</a:t>
            </a:r>
          </a:p>
          <a:p>
            <a:pPr marL="0" indent="0">
              <a:buNone/>
            </a:pPr>
            <a:endParaRPr lang="en-US" b="1" dirty="0"/>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7897900" y="1349878"/>
            <a:ext cx="3611173"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2.xml><?xml version="1.0" encoding="utf-8"?>
<ds:datastoreItem xmlns:ds="http://schemas.openxmlformats.org/officeDocument/2006/customXml" ds:itemID="{D9805710-66AB-47E5-80EB-C0E0A5EFB5B9}">
  <ds:schemaRefs>
    <ds:schemaRef ds:uri="http://purl.org/dc/elements/1.1/"/>
    <ds:schemaRef ds:uri="http://purl.org/dc/dcmitype/"/>
    <ds:schemaRef ds:uri="http://www.w3.org/XML/1998/namespace"/>
    <ds:schemaRef ds:uri="4053ab9e-d8d3-4337-a2f9-a3742efbd312"/>
    <ds:schemaRef ds:uri="http://schemas.microsoft.com/office/2006/documentManagement/types"/>
    <ds:schemaRef ds:uri="5e7b71af-3b39-4211-bbc7-25ff657f4f16"/>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1405</TotalTime>
  <Words>1671</Words>
  <Application>Microsoft Office PowerPoint</Application>
  <PresentationFormat>Widescreen</PresentationFormat>
  <Paragraphs>223</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16</cp:revision>
  <dcterms:created xsi:type="dcterms:W3CDTF">2025-01-06T22:59:05Z</dcterms:created>
  <dcterms:modified xsi:type="dcterms:W3CDTF">2026-03-24T19:39:36Z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